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标题与副标题">
    <p:spTree>
      <p:nvGrpSpPr>
        <p:cNvPr id="1" name=""/>
        <p:cNvGrpSpPr/>
        <p:nvPr/>
      </p:nvGrpSpPr>
      <p:grpSpPr>
        <a:xfrm>
          <a:off x="0" y="0"/>
          <a:ext cx="0" cy="0"/>
          <a:chOff x="0" y="0"/>
          <a:chExt cx="0" cy="0"/>
        </a:xfrm>
      </p:grpSpPr>
      <p:sp>
        <p:nvSpPr>
          <p:cNvPr id="11" name="标题文本"/>
          <p:cNvSpPr txBox="1"/>
          <p:nvPr>
            <p:ph type="title"/>
          </p:nvPr>
        </p:nvSpPr>
        <p:spPr>
          <a:xfrm>
            <a:off x="1270000" y="1638300"/>
            <a:ext cx="10464800" cy="3302000"/>
          </a:xfrm>
          <a:prstGeom prst="rect">
            <a:avLst/>
          </a:prstGeom>
        </p:spPr>
        <p:txBody>
          <a:bodyPr anchor="b"/>
          <a:lstStyle/>
          <a:p>
            <a:pPr/>
            <a:r>
              <a:t>标题文本</a:t>
            </a:r>
          </a:p>
        </p:txBody>
      </p:sp>
      <p:sp>
        <p:nvSpPr>
          <p:cNvPr id="12" name="正文级别 1…"/>
          <p:cNvSpPr txBox="1"/>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文">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ClrTx/>
              <a:buSzTx/>
              <a:buNone/>
              <a:defRPr i="1" sz="2400"/>
            </a:lvl1pPr>
          </a:lstStyle>
          <a:p>
            <a:pPr/>
            <a:r>
              <a:t>–Johnny Appleseed</a:t>
            </a:r>
          </a:p>
        </p:txBody>
      </p:sp>
      <p:sp>
        <p:nvSpPr>
          <p:cNvPr id="94" name="“在此键入引文。”"/>
          <p:cNvSpPr txBox="1"/>
          <p:nvPr>
            <p:ph type="body" sz="quarter" idx="14"/>
          </p:nvPr>
        </p:nvSpPr>
        <p:spPr>
          <a:xfrm>
            <a:off x="1270000" y="4257886"/>
            <a:ext cx="10464800" cy="711201"/>
          </a:xfrm>
          <a:prstGeom prst="rect">
            <a:avLst/>
          </a:prstGeom>
        </p:spPr>
        <p:txBody>
          <a:bodyPr>
            <a:spAutoFit/>
          </a:bodyPr>
          <a:lstStyle>
            <a:lvl1pPr marL="0" indent="0" algn="ctr">
              <a:spcBef>
                <a:spcPts val="0"/>
              </a:spcBef>
              <a:buClrTx/>
              <a:buSzTx/>
              <a:buNone/>
              <a:defRPr sz="3400">
                <a:latin typeface="+mn-lt"/>
                <a:ea typeface="+mn-ea"/>
                <a:cs typeface="+mn-cs"/>
                <a:sym typeface="Helvetica Neue Medium"/>
              </a:defRPr>
            </a:lvl1pPr>
          </a:lstStyle>
          <a:p>
            <a:pPr/>
            <a:r>
              <a:t>“在此键入引文。”</a:t>
            </a:r>
          </a:p>
        </p:txBody>
      </p:sp>
      <p:sp>
        <p:nvSpPr>
          <p:cNvPr id="9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p:spTree>
      <p:nvGrpSpPr>
        <p:cNvPr id="1" name=""/>
        <p:cNvGrpSpPr/>
        <p:nvPr/>
      </p:nvGrpSpPr>
      <p:grpSpPr>
        <a:xfrm>
          <a:off x="0" y="0"/>
          <a:ext cx="0" cy="0"/>
          <a:chOff x="0" y="0"/>
          <a:chExt cx="0" cy="0"/>
        </a:xfrm>
      </p:grpSpPr>
      <p:sp>
        <p:nvSpPr>
          <p:cNvPr id="102" name="图像"/>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1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水平">
    <p:spTree>
      <p:nvGrpSpPr>
        <p:cNvPr id="1" name=""/>
        <p:cNvGrpSpPr/>
        <p:nvPr/>
      </p:nvGrpSpPr>
      <p:grpSpPr>
        <a:xfrm>
          <a:off x="0" y="0"/>
          <a:ext cx="0" cy="0"/>
          <a:chOff x="0" y="0"/>
          <a:chExt cx="0" cy="0"/>
        </a:xfrm>
      </p:grpSpPr>
      <p:sp>
        <p:nvSpPr>
          <p:cNvPr id="20" name="图像"/>
          <p:cNvSpPr/>
          <p:nvPr>
            <p:ph type="pic" idx="13"/>
          </p:nvPr>
        </p:nvSpPr>
        <p:spPr>
          <a:xfrm>
            <a:off x="1619250" y="673100"/>
            <a:ext cx="9758016" cy="5905500"/>
          </a:xfrm>
          <a:prstGeom prst="rect">
            <a:avLst/>
          </a:prstGeom>
        </p:spPr>
        <p:txBody>
          <a:bodyPr lIns="91439" tIns="45719" rIns="91439" bIns="45719" anchor="t">
            <a:noAutofit/>
          </a:bodyPr>
          <a:lstStyle/>
          <a:p>
            <a:pPr/>
          </a:p>
        </p:txBody>
      </p:sp>
      <p:sp>
        <p:nvSpPr>
          <p:cNvPr id="21" name="标题文本"/>
          <p:cNvSpPr txBox="1"/>
          <p:nvPr>
            <p:ph type="title"/>
          </p:nvPr>
        </p:nvSpPr>
        <p:spPr>
          <a:xfrm>
            <a:off x="1270000" y="6718300"/>
            <a:ext cx="10464800" cy="1422400"/>
          </a:xfrm>
          <a:prstGeom prst="rect">
            <a:avLst/>
          </a:prstGeom>
        </p:spPr>
        <p:txBody>
          <a:bodyPr/>
          <a:lstStyle/>
          <a:p>
            <a:pPr/>
            <a:r>
              <a:t>标题文本</a:t>
            </a:r>
          </a:p>
        </p:txBody>
      </p:sp>
      <p:sp>
        <p:nvSpPr>
          <p:cNvPr id="22" name="正文级别 1…"/>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正文级别 1</a:t>
            </a:r>
          </a:p>
          <a:p>
            <a:pPr lvl="1"/>
            <a:r>
              <a:t>正文级别 2</a:t>
            </a:r>
          </a:p>
          <a:p>
            <a:pPr lvl="2"/>
            <a:r>
              <a:t>正文级别 3</a:t>
            </a:r>
          </a:p>
          <a:p>
            <a:pPr lvl="3"/>
            <a:r>
              <a:t>正文级别 4</a:t>
            </a:r>
          </a:p>
          <a:p>
            <a:pPr lvl="4"/>
            <a:r>
              <a:t>正文级别 5</a:t>
            </a:r>
          </a:p>
        </p:txBody>
      </p:sp>
      <p:sp>
        <p:nvSpPr>
          <p:cNvPr id="2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 - 居中">
    <p:spTree>
      <p:nvGrpSpPr>
        <p:cNvPr id="1" name=""/>
        <p:cNvGrpSpPr/>
        <p:nvPr/>
      </p:nvGrpSpPr>
      <p:grpSpPr>
        <a:xfrm>
          <a:off x="0" y="0"/>
          <a:ext cx="0" cy="0"/>
          <a:chOff x="0" y="0"/>
          <a:chExt cx="0" cy="0"/>
        </a:xfrm>
      </p:grpSpPr>
      <p:sp>
        <p:nvSpPr>
          <p:cNvPr id="30" name="标题文本"/>
          <p:cNvSpPr txBox="1"/>
          <p:nvPr>
            <p:ph type="title"/>
          </p:nvPr>
        </p:nvSpPr>
        <p:spPr>
          <a:xfrm>
            <a:off x="1270000" y="3225800"/>
            <a:ext cx="10464800" cy="3302000"/>
          </a:xfrm>
          <a:prstGeom prst="rect">
            <a:avLst/>
          </a:prstGeom>
        </p:spPr>
        <p:txBody>
          <a:bodyPr/>
          <a:lstStyle/>
          <a:p>
            <a:pPr/>
            <a:r>
              <a:t>标题文本</a:t>
            </a:r>
          </a:p>
        </p:txBody>
      </p:sp>
      <p:sp>
        <p:nvSpPr>
          <p:cNvPr id="3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垂直">
    <p:spTree>
      <p:nvGrpSpPr>
        <p:cNvPr id="1" name=""/>
        <p:cNvGrpSpPr/>
        <p:nvPr/>
      </p:nvGrpSpPr>
      <p:grpSpPr>
        <a:xfrm>
          <a:off x="0" y="0"/>
          <a:ext cx="0" cy="0"/>
          <a:chOff x="0" y="0"/>
          <a:chExt cx="0" cy="0"/>
        </a:xfrm>
      </p:grpSpPr>
      <p:sp>
        <p:nvSpPr>
          <p:cNvPr id="38" name="图像"/>
          <p:cNvSpPr/>
          <p:nvPr>
            <p:ph type="pic" sz="half" idx="13"/>
          </p:nvPr>
        </p:nvSpPr>
        <p:spPr>
          <a:xfrm>
            <a:off x="6718300" y="638919"/>
            <a:ext cx="5334001" cy="8216901"/>
          </a:xfrm>
          <a:prstGeom prst="rect">
            <a:avLst/>
          </a:prstGeom>
        </p:spPr>
        <p:txBody>
          <a:bodyPr lIns="91439" tIns="45719" rIns="91439" bIns="45719" anchor="t">
            <a:noAutofit/>
          </a:bodyPr>
          <a:lstStyle/>
          <a:p>
            <a:pPr/>
          </a:p>
        </p:txBody>
      </p:sp>
      <p:sp>
        <p:nvSpPr>
          <p:cNvPr id="39" name="标题文本"/>
          <p:cNvSpPr txBox="1"/>
          <p:nvPr>
            <p:ph type="title"/>
          </p:nvPr>
        </p:nvSpPr>
        <p:spPr>
          <a:xfrm>
            <a:off x="952500" y="635000"/>
            <a:ext cx="5334000" cy="3987800"/>
          </a:xfrm>
          <a:prstGeom prst="rect">
            <a:avLst/>
          </a:prstGeom>
        </p:spPr>
        <p:txBody>
          <a:bodyPr anchor="b"/>
          <a:lstStyle>
            <a:lvl1pPr>
              <a:defRPr sz="6000"/>
            </a:lvl1pPr>
          </a:lstStyle>
          <a:p>
            <a:pPr/>
            <a:r>
              <a:t>标题文本</a:t>
            </a:r>
          </a:p>
        </p:txBody>
      </p:sp>
      <p:sp>
        <p:nvSpPr>
          <p:cNvPr id="40" name="正文级别 1…"/>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正文级别 1</a:t>
            </a:r>
          </a:p>
          <a:p>
            <a:pPr lvl="1"/>
            <a:r>
              <a:t>正文级别 2</a:t>
            </a:r>
          </a:p>
          <a:p>
            <a:pPr lvl="2"/>
            <a:r>
              <a:t>正文级别 3</a:t>
            </a:r>
          </a:p>
          <a:p>
            <a:pPr lvl="3"/>
            <a:r>
              <a:t>正文级别 4</a:t>
            </a:r>
          </a:p>
          <a:p>
            <a:pPr lvl="4"/>
            <a:r>
              <a:t>正文级别 5</a:t>
            </a:r>
          </a:p>
        </p:txBody>
      </p:sp>
      <p:sp>
        <p:nvSpPr>
          <p:cNvPr id="4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 - 顶部对齐">
    <p:spTree>
      <p:nvGrpSpPr>
        <p:cNvPr id="1" name=""/>
        <p:cNvGrpSpPr/>
        <p:nvPr/>
      </p:nvGrpSpPr>
      <p:grpSpPr>
        <a:xfrm>
          <a:off x="0" y="0"/>
          <a:ext cx="0" cy="0"/>
          <a:chOff x="0" y="0"/>
          <a:chExt cx="0" cy="0"/>
        </a:xfrm>
      </p:grpSpPr>
      <p:sp>
        <p:nvSpPr>
          <p:cNvPr id="48" name="标题文本"/>
          <p:cNvSpPr txBox="1"/>
          <p:nvPr>
            <p:ph type="title"/>
          </p:nvPr>
        </p:nvSpPr>
        <p:spPr>
          <a:prstGeom prst="rect">
            <a:avLst/>
          </a:prstGeom>
        </p:spPr>
        <p:txBody>
          <a:bodyPr/>
          <a:lstStyle/>
          <a:p>
            <a:pPr/>
            <a:r>
              <a:t>标题文本</a:t>
            </a:r>
          </a:p>
        </p:txBody>
      </p:sp>
      <p:sp>
        <p:nvSpPr>
          <p:cNvPr id="4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项目符号">
    <p:spTree>
      <p:nvGrpSpPr>
        <p:cNvPr id="1" name=""/>
        <p:cNvGrpSpPr/>
        <p:nvPr/>
      </p:nvGrpSpPr>
      <p:grpSpPr>
        <a:xfrm>
          <a:off x="0" y="0"/>
          <a:ext cx="0" cy="0"/>
          <a:chOff x="0" y="0"/>
          <a:chExt cx="0" cy="0"/>
        </a:xfrm>
      </p:grpSpPr>
      <p:sp>
        <p:nvSpPr>
          <p:cNvPr id="56" name="标题文本"/>
          <p:cNvSpPr txBox="1"/>
          <p:nvPr>
            <p:ph type="title"/>
          </p:nvPr>
        </p:nvSpPr>
        <p:spPr>
          <a:prstGeom prst="rect">
            <a:avLst/>
          </a:prstGeom>
        </p:spPr>
        <p:txBody>
          <a:bodyPr/>
          <a:lstStyle/>
          <a:p>
            <a:pPr/>
            <a:r>
              <a:t>标题文本</a:t>
            </a:r>
          </a:p>
        </p:txBody>
      </p:sp>
      <p:sp>
        <p:nvSpPr>
          <p:cNvPr id="57" name="正文级别 1…"/>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正文级别 1</a:t>
            </a:r>
          </a:p>
          <a:p>
            <a:pPr lvl="1"/>
            <a:r>
              <a:t>正文级别 2</a:t>
            </a:r>
          </a:p>
          <a:p>
            <a:pPr lvl="2"/>
            <a:r>
              <a:t>正文级别 3</a:t>
            </a:r>
          </a:p>
          <a:p>
            <a:pPr lvl="3"/>
            <a:r>
              <a:t>正文级别 4</a:t>
            </a:r>
          </a:p>
          <a:p>
            <a:pPr lvl="4"/>
            <a:r>
              <a:t>正文级别 5</a:t>
            </a:r>
          </a:p>
        </p:txBody>
      </p:sp>
      <p:sp>
        <p:nvSpPr>
          <p:cNvPr id="5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项目符号与照片">
    <p:spTree>
      <p:nvGrpSpPr>
        <p:cNvPr id="1" name=""/>
        <p:cNvGrpSpPr/>
        <p:nvPr/>
      </p:nvGrpSpPr>
      <p:grpSpPr>
        <a:xfrm>
          <a:off x="0" y="0"/>
          <a:ext cx="0" cy="0"/>
          <a:chOff x="0" y="0"/>
          <a:chExt cx="0" cy="0"/>
        </a:xfrm>
      </p:grpSpPr>
      <p:sp>
        <p:nvSpPr>
          <p:cNvPr id="65" name="图像"/>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标题文本"/>
          <p:cNvSpPr txBox="1"/>
          <p:nvPr>
            <p:ph type="title"/>
          </p:nvPr>
        </p:nvSpPr>
        <p:spPr>
          <a:prstGeom prst="rect">
            <a:avLst/>
          </a:prstGeom>
        </p:spPr>
        <p:txBody>
          <a:bodyPr/>
          <a:lstStyle/>
          <a:p>
            <a:pPr/>
            <a:r>
              <a:t>标题文本</a:t>
            </a:r>
          </a:p>
        </p:txBody>
      </p:sp>
      <p:sp>
        <p:nvSpPr>
          <p:cNvPr id="67" name="正文级别 1…"/>
          <p:cNvSpPr txBox="1"/>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pPr/>
            <a:r>
              <a:t>正文级别 1</a:t>
            </a:r>
          </a:p>
          <a:p>
            <a:pPr lvl="1"/>
            <a:r>
              <a:t>正文级别 2</a:t>
            </a:r>
          </a:p>
          <a:p>
            <a:pPr lvl="2"/>
            <a:r>
              <a:t>正文级别 3</a:t>
            </a:r>
          </a:p>
          <a:p>
            <a:pPr lvl="3"/>
            <a:r>
              <a:t>正文级别 4</a:t>
            </a:r>
          </a:p>
          <a:p>
            <a:pPr lvl="4"/>
            <a:r>
              <a:t>正文级别 5</a:t>
            </a:r>
          </a:p>
        </p:txBody>
      </p:sp>
      <p:sp>
        <p:nvSpPr>
          <p:cNvPr id="6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项目符号">
    <p:spTree>
      <p:nvGrpSpPr>
        <p:cNvPr id="1" name=""/>
        <p:cNvGrpSpPr/>
        <p:nvPr/>
      </p:nvGrpSpPr>
      <p:grpSpPr>
        <a:xfrm>
          <a:off x="0" y="0"/>
          <a:ext cx="0" cy="0"/>
          <a:chOff x="0" y="0"/>
          <a:chExt cx="0" cy="0"/>
        </a:xfrm>
      </p:grpSpPr>
      <p:sp>
        <p:nvSpPr>
          <p:cNvPr id="75" name="正文级别 1…"/>
          <p:cNvSpPr txBox="1"/>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pPr/>
            <a:r>
              <a:t>正文级别 1</a:t>
            </a:r>
          </a:p>
          <a:p>
            <a:pPr lvl="1"/>
            <a:r>
              <a:t>正文级别 2</a:t>
            </a:r>
          </a:p>
          <a:p>
            <a:pPr lvl="2"/>
            <a:r>
              <a:t>正文级别 3</a:t>
            </a:r>
          </a:p>
          <a:p>
            <a:pPr lvl="3"/>
            <a:r>
              <a:t>正文级别 4</a:t>
            </a:r>
          </a:p>
          <a:p>
            <a:pPr lvl="4"/>
            <a:r>
              <a:t>正文级别 5</a:t>
            </a:r>
          </a:p>
        </p:txBody>
      </p:sp>
      <p:sp>
        <p:nvSpPr>
          <p:cNvPr id="7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3 联">
    <p:spTree>
      <p:nvGrpSpPr>
        <p:cNvPr id="1" name=""/>
        <p:cNvGrpSpPr/>
        <p:nvPr/>
      </p:nvGrpSpPr>
      <p:grpSpPr>
        <a:xfrm>
          <a:off x="0" y="0"/>
          <a:ext cx="0" cy="0"/>
          <a:chOff x="0" y="0"/>
          <a:chExt cx="0" cy="0"/>
        </a:xfrm>
      </p:grpSpPr>
      <p:sp>
        <p:nvSpPr>
          <p:cNvPr id="83" name="图像"/>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图像"/>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图像"/>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标题文本"/>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正文级别 1…"/>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软件工程项目验收汇报"/>
          <p:cNvSpPr txBox="1"/>
          <p:nvPr>
            <p:ph type="ctrTitle"/>
          </p:nvPr>
        </p:nvSpPr>
        <p:spPr>
          <a:prstGeom prst="rect">
            <a:avLst/>
          </a:prstGeom>
        </p:spPr>
        <p:txBody>
          <a:bodyPr/>
          <a:lstStyle/>
          <a:p>
            <a:pPr/>
            <a:r>
              <a:rPr>
                <a:solidFill>
                  <a:srgbClr val="FF7E79"/>
                </a:solidFill>
              </a:rPr>
              <a:t>软件</a:t>
            </a:r>
            <a:r>
              <a:rPr>
                <a:solidFill>
                  <a:srgbClr val="FFD479"/>
                </a:solidFill>
              </a:rPr>
              <a:t>工程</a:t>
            </a:r>
            <a:r>
              <a:rPr>
                <a:solidFill>
                  <a:srgbClr val="73FA79"/>
                </a:solidFill>
              </a:rPr>
              <a:t>项目</a:t>
            </a:r>
            <a:r>
              <a:rPr>
                <a:solidFill>
                  <a:srgbClr val="76D6FF"/>
                </a:solidFill>
              </a:rPr>
              <a:t>验收</a:t>
            </a:r>
            <a:r>
              <a:rPr>
                <a:solidFill>
                  <a:srgbClr val="7A81FF"/>
                </a:solidFill>
              </a:rPr>
              <a:t>汇报</a:t>
            </a:r>
          </a:p>
        </p:txBody>
      </p:sp>
      <p:sp>
        <p:nvSpPr>
          <p:cNvPr id="120" name="第十组"/>
          <p:cNvSpPr txBox="1"/>
          <p:nvPr>
            <p:ph type="subTitle" sz="quarter" idx="1"/>
          </p:nvPr>
        </p:nvSpPr>
        <p:spPr>
          <a:prstGeom prst="rect">
            <a:avLst/>
          </a:prstGeom>
        </p:spPr>
        <p:txBody>
          <a:bodyPr/>
          <a:lstStyle/>
          <a:p>
            <a:pPr/>
            <a:r>
              <a:rPr>
                <a:solidFill>
                  <a:srgbClr val="929292"/>
                </a:solidFill>
              </a:rPr>
              <a:t>第</a:t>
            </a:r>
            <a:r>
              <a:rPr>
                <a:solidFill>
                  <a:srgbClr val="D6D6D6"/>
                </a:solidFill>
              </a:rPr>
              <a:t>十</a:t>
            </a:r>
            <a:r>
              <a:rPr>
                <a:solidFill>
                  <a:srgbClr val="A9A9A9"/>
                </a:solidFill>
              </a:rPr>
              <a:t>组</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项目概述"/>
          <p:cNvSpPr txBox="1"/>
          <p:nvPr>
            <p:ph type="title"/>
          </p:nvPr>
        </p:nvSpPr>
        <p:spPr>
          <a:prstGeom prst="rect">
            <a:avLst/>
          </a:prstGeom>
        </p:spPr>
        <p:txBody>
          <a:bodyPr/>
          <a:lstStyle/>
          <a:p>
            <a:pPr/>
            <a:r>
              <a:t>项目概述</a:t>
            </a:r>
          </a:p>
        </p:txBody>
      </p:sp>
      <p:sp>
        <p:nvSpPr>
          <p:cNvPr id="123" name="项目名称：MOVA…"/>
          <p:cNvSpPr txBox="1"/>
          <p:nvPr>
            <p:ph type="body" idx="1"/>
          </p:nvPr>
        </p:nvSpPr>
        <p:spPr>
          <a:prstGeom prst="rect">
            <a:avLst/>
          </a:prstGeom>
        </p:spPr>
        <p:txBody>
          <a:bodyPr/>
          <a:lstStyle/>
          <a:p>
            <a:pPr/>
            <a:r>
              <a:rPr>
                <a:solidFill>
                  <a:srgbClr val="FF7E79"/>
                </a:solidFill>
              </a:rPr>
              <a:t>项目名称：</a:t>
            </a:r>
            <a:r>
              <a:t>MOVA</a:t>
            </a:r>
          </a:p>
          <a:p>
            <a:pPr/>
            <a:r>
              <a:rPr>
                <a:solidFill>
                  <a:srgbClr val="FFD479"/>
                </a:solidFill>
              </a:rPr>
              <a:t>产品定位：</a:t>
            </a:r>
            <a:r>
              <a:t>对近三年电影数据进行可视化分析</a:t>
            </a:r>
          </a:p>
          <a:p>
            <a:pPr/>
            <a:r>
              <a:rPr>
                <a:solidFill>
                  <a:srgbClr val="FFFC79"/>
                </a:solidFill>
              </a:rPr>
              <a:t>应用场景：</a:t>
            </a:r>
          </a:p>
          <a:p>
            <a:pPr lvl="1"/>
            <a:r>
              <a:t>电影行业工作者 / 电影爱好者 </a:t>
            </a:r>
            <a:r>
              <a:rPr>
                <a:solidFill>
                  <a:srgbClr val="424242"/>
                </a:solidFill>
              </a:rPr>
              <a:t>出于</a:t>
            </a:r>
            <a:r>
              <a:t> 工作 / 个人爱好 </a:t>
            </a:r>
            <a:r>
              <a:rPr>
                <a:solidFill>
                  <a:srgbClr val="424242"/>
                </a:solidFill>
              </a:rPr>
              <a:t>需要对</a:t>
            </a:r>
            <a:r>
              <a:t>近三年</a:t>
            </a:r>
            <a:r>
              <a:rPr>
                <a:solidFill>
                  <a:srgbClr val="424242"/>
                </a:solidFill>
              </a:rPr>
              <a:t>来</a:t>
            </a:r>
            <a:r>
              <a:t>不同类型题材的电影的票房比例、总票房变化趋势、电影和演员出演次数TOP排行</a:t>
            </a:r>
            <a:r>
              <a:rPr>
                <a:solidFill>
                  <a:srgbClr val="424242"/>
                </a:solidFill>
              </a:rPr>
              <a:t>进行较为系统地了解</a:t>
            </a:r>
            <a:r>
              <a:t>，</a:t>
            </a:r>
            <a:r>
              <a:rPr>
                <a:solidFill>
                  <a:srgbClr val="424242"/>
                </a:solidFill>
              </a:rPr>
              <a:t>或者查看</a:t>
            </a:r>
            <a:r>
              <a:t>某个 电影 / 导演 / 演员 的相关信息</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lt" backwards="0">
                                    <p:tmAbs val="100"/>
                                  </p:iterate>
                                  <p:childTnLst>
                                    <p:set>
                                      <p:cBhvr>
                                        <p:cTn id="10" fill="hold"/>
                                        <p:tgtEl>
                                          <p:spTgt spid="123">
                                            <p:bg/>
                                          </p:spTgt>
                                        </p:tgtEl>
                                        <p:attrNameLst>
                                          <p:attrName>style.visibility</p:attrName>
                                        </p:attrNameLst>
                                      </p:cBhvr>
                                      <p:to>
                                        <p:strVal val="visible"/>
                                      </p:to>
                                    </p:set>
                                  </p:childTnLst>
                                </p:cTn>
                              </p:par>
                              <p:par>
                                <p:cTn id="11" presetClass="entr" nodeType="withEffect" presetSubtype="0" presetID="1" grpId="2" fill="hold">
                                  <p:stCondLst>
                                    <p:cond delay="0"/>
                                  </p:stCondLst>
                                  <p:iterate type="lt" backwards="0">
                                    <p:tmAbs val="100"/>
                                  </p:iterate>
                                  <p:childTnLst>
                                    <p:set>
                                      <p:cBhvr>
                                        <p:cTn id="12" fill="hold"/>
                                        <p:tgtEl>
                                          <p:spTgt spid="12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lt" backwards="0">
                                    <p:tmAbs val="100"/>
                                  </p:iterate>
                                  <p:childTnLst>
                                    <p:set>
                                      <p:cBhvr>
                                        <p:cTn id="16" fill="hold"/>
                                        <p:tgtEl>
                                          <p:spTgt spid="12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lt" backwards="0">
                                    <p:tmAbs val="100"/>
                                  </p:iterate>
                                  <p:childTnLst>
                                    <p:set>
                                      <p:cBhvr>
                                        <p:cTn id="20" fill="hold"/>
                                        <p:tgtEl>
                                          <p:spTgt spid="12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2" fill="hold">
                                  <p:stCondLst>
                                    <p:cond delay="0"/>
                                  </p:stCondLst>
                                  <p:iterate type="lt" backwards="0">
                                    <p:tmAbs val="100"/>
                                  </p:iterate>
                                  <p:childTnLst>
                                    <p:set>
                                      <p:cBhvr>
                                        <p:cTn id="24" fill="hold"/>
                                        <p:tgtEl>
                                          <p:spTgt spid="12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xit" nodeType="clickEffect" presetSubtype="0" presetID="1" grpId="3" fill="hold">
                                  <p:stCondLst>
                                    <p:cond delay="0"/>
                                  </p:stCondLst>
                                  <p:iterate type="lt" backwards="0">
                                    <p:tmAbs val="100"/>
                                  </p:iterate>
                                  <p:childTnLst>
                                    <p:set>
                                      <p:cBhvr>
                                        <p:cTn id="28" fill="hold">
                                          <p:stCondLst>
                                            <p:cond delay="0"/>
                                          </p:stCondLst>
                                        </p:cTn>
                                        <p:tgtEl>
                                          <p:spTgt spid="123">
                                            <p:txEl>
                                              <p:pRg st="0" end="0"/>
                                            </p:txEl>
                                          </p:spTgt>
                                        </p:tgtEl>
                                        <p:attrNameLst>
                                          <p:attrName>style.visibility</p:attrName>
                                        </p:attrNameLst>
                                      </p:cBhvr>
                                      <p:to>
                                        <p:strVal val="hidden"/>
                                      </p:to>
                                    </p:set>
                                  </p:childTnLst>
                                </p:cTn>
                              </p:par>
                              <p:par>
                                <p:cTn id="29" presetClass="exit" nodeType="withEffect" presetSubtype="0" presetID="1" grpId="3" fill="hold">
                                  <p:stCondLst>
                                    <p:cond delay="0"/>
                                  </p:stCondLst>
                                  <p:iterate type="lt" backwards="0">
                                    <p:tmAbs val="100"/>
                                  </p:iterate>
                                  <p:childTnLst>
                                    <p:set>
                                      <p:cBhvr>
                                        <p:cTn id="30" fill="hold">
                                          <p:stCondLst>
                                            <p:cond delay="0"/>
                                          </p:stCondLst>
                                        </p:cTn>
                                        <p:tgtEl>
                                          <p:spTgt spid="123">
                                            <p:txEl>
                                              <p:pRg st="1" end="1"/>
                                            </p:txEl>
                                          </p:spTgt>
                                        </p:tgtEl>
                                        <p:attrNameLst>
                                          <p:attrName>style.visibility</p:attrName>
                                        </p:attrNameLst>
                                      </p:cBhvr>
                                      <p:to>
                                        <p:strVal val="hidden"/>
                                      </p:to>
                                    </p:set>
                                  </p:childTnLst>
                                </p:cTn>
                              </p:par>
                              <p:par>
                                <p:cTn id="31" presetClass="exit" nodeType="withEffect" presetSubtype="0" presetID="1" grpId="3" fill="hold">
                                  <p:stCondLst>
                                    <p:cond delay="0"/>
                                  </p:stCondLst>
                                  <p:iterate type="lt" backwards="0">
                                    <p:tmAbs val="100"/>
                                  </p:iterate>
                                  <p:childTnLst>
                                    <p:set>
                                      <p:cBhvr>
                                        <p:cTn id="32" fill="hold">
                                          <p:stCondLst>
                                            <p:cond delay="0"/>
                                          </p:stCondLst>
                                        </p:cTn>
                                        <p:tgtEl>
                                          <p:spTgt spid="123">
                                            <p:txEl>
                                              <p:pRg st="2" end="2"/>
                                            </p:txEl>
                                          </p:spTgt>
                                        </p:tgtEl>
                                        <p:attrNameLst>
                                          <p:attrName>style.visibility</p:attrName>
                                        </p:attrNameLst>
                                      </p:cBhvr>
                                      <p:to>
                                        <p:strVal val="hidden"/>
                                      </p:to>
                                    </p:set>
                                  </p:childTnLst>
                                </p:cTn>
                              </p:par>
                              <p:par>
                                <p:cTn id="33" presetClass="exit" nodeType="withEffect" presetSubtype="0" presetID="1" grpId="3" fill="hold">
                                  <p:stCondLst>
                                    <p:cond delay="0"/>
                                  </p:stCondLst>
                                  <p:iterate type="lt" backwards="0">
                                    <p:tmAbs val="100"/>
                                  </p:iterate>
                                  <p:childTnLst>
                                    <p:set>
                                      <p:cBhvr>
                                        <p:cTn id="34" fill="hold">
                                          <p:stCondLst>
                                            <p:cond delay="0"/>
                                          </p:stCondLst>
                                        </p:cTn>
                                        <p:tgtEl>
                                          <p:spTgt spid="123">
                                            <p:txEl>
                                              <p:pRg st="3" end="3"/>
                                            </p:txEl>
                                          </p:spTgt>
                                        </p:tgtEl>
                                        <p:attrNameLst>
                                          <p:attrName>style.visibility</p:attrName>
                                        </p:attrNameLst>
                                      </p:cBhvr>
                                      <p:to>
                                        <p:strVal val="hidden"/>
                                      </p:to>
                                    </p:set>
                                  </p:childTnLst>
                                </p:cTn>
                              </p:par>
                              <p:par>
                                <p:cTn id="35" presetClass="exit" nodeType="withEffect" presetSubtype="0" presetID="1" grpId="3" fill="hold">
                                  <p:stCondLst>
                                    <p:cond delay="0"/>
                                  </p:stCondLst>
                                  <p:iterate type="lt" backwards="0">
                                    <p:tmAbs val="100"/>
                                  </p:iterate>
                                  <p:childTnLst>
                                    <p:set>
                                      <p:cBhvr>
                                        <p:cTn id="36" fill="hold">
                                          <p:stCondLst>
                                            <p:cond delay="0"/>
                                          </p:stCondLst>
                                        </p:cTn>
                                        <p:tgtEl>
                                          <p:spTgt spid="123">
                                            <p:bg/>
                                          </p:spTgt>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23" grpId="2"/>
      <p:bldP build="p" bldLvl="5" animBg="1" rev="0" advAuto="0" spid="123" grpId="3"/>
      <p:bldP build="whole" bldLvl="1" animBg="1" rev="0" advAuto="0" spid="122"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项目概述"/>
          <p:cNvSpPr txBox="1"/>
          <p:nvPr>
            <p:ph type="title"/>
          </p:nvPr>
        </p:nvSpPr>
        <p:spPr>
          <a:prstGeom prst="rect">
            <a:avLst/>
          </a:prstGeom>
        </p:spPr>
        <p:txBody>
          <a:bodyPr/>
          <a:lstStyle/>
          <a:p>
            <a:pPr/>
            <a:r>
              <a:t>项目概述</a:t>
            </a:r>
          </a:p>
        </p:txBody>
      </p:sp>
      <p:sp>
        <p:nvSpPr>
          <p:cNvPr id="126" name="产品目标：…"/>
          <p:cNvSpPr txBox="1"/>
          <p:nvPr>
            <p:ph type="body" idx="1"/>
          </p:nvPr>
        </p:nvSpPr>
        <p:spPr>
          <a:xfrm>
            <a:off x="952500" y="2597150"/>
            <a:ext cx="11099800" cy="6286500"/>
          </a:xfrm>
          <a:prstGeom prst="rect">
            <a:avLst/>
          </a:prstGeom>
        </p:spPr>
        <p:txBody>
          <a:bodyPr/>
          <a:lstStyle/>
          <a:p>
            <a:pPr marL="333375" indent="-333375" defTabSz="438150">
              <a:spcBef>
                <a:spcPts val="3100"/>
              </a:spcBef>
              <a:defRPr sz="2400">
                <a:solidFill>
                  <a:srgbClr val="D4FB79"/>
                </a:solidFill>
              </a:defRPr>
            </a:pPr>
            <a:r>
              <a:t>产品目标：</a:t>
            </a:r>
          </a:p>
          <a:p>
            <a:pPr lvl="1" marL="666750" indent="-333375" defTabSz="438150">
              <a:spcBef>
                <a:spcPts val="3100"/>
              </a:spcBef>
              <a:defRPr sz="2400"/>
            </a:pPr>
            <a:r>
              <a:t>界面干净简洁好看</a:t>
            </a:r>
          </a:p>
          <a:p>
            <a:pPr lvl="1" marL="666750" indent="-333375" defTabSz="438150">
              <a:spcBef>
                <a:spcPts val="3100"/>
              </a:spcBef>
              <a:defRPr sz="2400"/>
            </a:pPr>
            <a:r>
              <a:t>注册、登录：</a:t>
            </a:r>
            <a:r>
              <a:rPr>
                <a:solidFill>
                  <a:srgbClr val="919191"/>
                </a:solidFill>
              </a:rPr>
              <a:t>登录后可使用全部功能</a:t>
            </a:r>
            <a:endParaRPr>
              <a:solidFill>
                <a:srgbClr val="797979"/>
              </a:solidFill>
            </a:endParaRPr>
          </a:p>
          <a:p>
            <a:pPr lvl="1" marL="666750" indent="-333375" defTabSz="438150">
              <a:spcBef>
                <a:spcPts val="3100"/>
              </a:spcBef>
              <a:defRPr sz="2400"/>
            </a:pPr>
            <a:r>
              <a:t>游客模式：</a:t>
            </a:r>
            <a:r>
              <a:rPr>
                <a:solidFill>
                  <a:srgbClr val="919191"/>
                </a:solidFill>
              </a:rPr>
              <a:t>方便快速查看，省去登录步骤</a:t>
            </a:r>
            <a:endParaRPr>
              <a:solidFill>
                <a:srgbClr val="797979"/>
              </a:solidFill>
            </a:endParaRPr>
          </a:p>
          <a:p>
            <a:pPr lvl="1" marL="666750" indent="-333375" defTabSz="438150">
              <a:spcBef>
                <a:spcPts val="3100"/>
              </a:spcBef>
              <a:defRPr sz="2400"/>
            </a:pPr>
            <a:r>
              <a:t>前端启动爬虫与数据更新：</a:t>
            </a:r>
            <a:r>
              <a:rPr>
                <a:solidFill>
                  <a:srgbClr val="919191"/>
                </a:solidFill>
              </a:rPr>
              <a:t>通过用户需要手动更新数据</a:t>
            </a:r>
            <a:endParaRPr>
              <a:solidFill>
                <a:srgbClr val="919191"/>
              </a:solidFill>
            </a:endParaRPr>
          </a:p>
          <a:p>
            <a:pPr lvl="1" marL="666750" indent="-333375" defTabSz="438150">
              <a:spcBef>
                <a:spcPts val="3100"/>
              </a:spcBef>
              <a:defRPr sz="2400"/>
            </a:pPr>
            <a:r>
              <a:t>数据可视化：</a:t>
            </a:r>
            <a:r>
              <a:rPr>
                <a:solidFill>
                  <a:srgbClr val="919191"/>
                </a:solidFill>
              </a:rPr>
              <a:t>使电影数据更加直观，方便用户对数据的查看和分析</a:t>
            </a:r>
          </a:p>
          <a:p>
            <a:pPr lvl="1" marL="666750" indent="-333375" defTabSz="438150">
              <a:spcBef>
                <a:spcPts val="3100"/>
              </a:spcBef>
              <a:defRPr sz="2400"/>
            </a:pPr>
            <a:r>
              <a:t>图表整合下载：</a:t>
            </a:r>
            <a:r>
              <a:rPr>
                <a:solidFill>
                  <a:srgbClr val="919191"/>
                </a:solidFill>
              </a:rPr>
              <a:t>方便用户保存图表</a:t>
            </a:r>
          </a:p>
          <a:p>
            <a:pPr lvl="1" marL="666750" indent="-333375" defTabSz="438150">
              <a:spcBef>
                <a:spcPts val="3100"/>
              </a:spcBef>
              <a:defRPr sz="2400"/>
            </a:pPr>
            <a:r>
              <a:t>修改密码、忘记密码：</a:t>
            </a:r>
            <a:r>
              <a:rPr>
                <a:solidFill>
                  <a:srgbClr val="919191"/>
                </a:solidFill>
              </a:rPr>
              <a:t>方便用户找回密码</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126">
                                            <p:bg/>
                                          </p:spTgt>
                                        </p:tgtEl>
                                        <p:attrNameLst>
                                          <p:attrName>style.visibility</p:attrName>
                                        </p:attrNameLst>
                                      </p:cBhvr>
                                      <p:to>
                                        <p:strVal val="visible"/>
                                      </p:to>
                                    </p:set>
                                  </p:childTnLst>
                                </p:cTn>
                              </p:par>
                              <p:par>
                                <p:cTn id="7" presetClass="entr" nodeType="withEffect" presetSubtype="0" presetID="1" grpId="1" fill="hold">
                                  <p:stCondLst>
                                    <p:cond delay="0"/>
                                  </p:stCondLst>
                                  <p:iterate type="lt" backwards="0">
                                    <p:tmAbs val="100"/>
                                  </p:iterate>
                                  <p:childTnLst>
                                    <p:set>
                                      <p:cBhvr>
                                        <p:cTn id="8" fill="hold"/>
                                        <p:tgtEl>
                                          <p:spTgt spid="12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lt" backwards="0">
                                    <p:tmAbs val="100"/>
                                  </p:iterate>
                                  <p:childTnLst>
                                    <p:set>
                                      <p:cBhvr>
                                        <p:cTn id="12" fill="hold"/>
                                        <p:tgtEl>
                                          <p:spTgt spid="12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lt" backwards="0">
                                    <p:tmAbs val="100"/>
                                  </p:iterate>
                                  <p:childTnLst>
                                    <p:set>
                                      <p:cBhvr>
                                        <p:cTn id="16" fill="hold"/>
                                        <p:tgtEl>
                                          <p:spTgt spid="12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lt" backwards="0">
                                    <p:tmAbs val="100"/>
                                  </p:iterate>
                                  <p:childTnLst>
                                    <p:set>
                                      <p:cBhvr>
                                        <p:cTn id="20" fill="hold"/>
                                        <p:tgtEl>
                                          <p:spTgt spid="12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lt" backwards="0">
                                    <p:tmAbs val="100"/>
                                  </p:iterate>
                                  <p:childTnLst>
                                    <p:set>
                                      <p:cBhvr>
                                        <p:cTn id="24" fill="hold"/>
                                        <p:tgtEl>
                                          <p:spTgt spid="12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lt" backwards="0">
                                    <p:tmAbs val="100"/>
                                  </p:iterate>
                                  <p:childTnLst>
                                    <p:set>
                                      <p:cBhvr>
                                        <p:cTn id="28" fill="hold"/>
                                        <p:tgtEl>
                                          <p:spTgt spid="12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lt" backwards="0">
                                    <p:tmAbs val="100"/>
                                  </p:iterate>
                                  <p:childTnLst>
                                    <p:set>
                                      <p:cBhvr>
                                        <p:cTn id="32" fill="hold"/>
                                        <p:tgtEl>
                                          <p:spTgt spid="126">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lt" backwards="0">
                                    <p:tmAbs val="100"/>
                                  </p:iterate>
                                  <p:childTnLst>
                                    <p:set>
                                      <p:cBhvr>
                                        <p:cTn id="36" fill="hold"/>
                                        <p:tgtEl>
                                          <p:spTgt spid="126">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xit" nodeType="clickEffect" presetSubtype="0" presetID="1" grpId="2" fill="hold">
                                  <p:stCondLst>
                                    <p:cond delay="0"/>
                                  </p:stCondLst>
                                  <p:iterate type="lt" backwards="0">
                                    <p:tmAbs val="100"/>
                                  </p:iterate>
                                  <p:childTnLst>
                                    <p:set>
                                      <p:cBhvr>
                                        <p:cTn id="40" fill="hold">
                                          <p:stCondLst>
                                            <p:cond delay="0"/>
                                          </p:stCondLst>
                                        </p:cTn>
                                        <p:tgtEl>
                                          <p:spTgt spid="126">
                                            <p:txEl>
                                              <p:pRg st="0" end="0"/>
                                            </p:txEl>
                                          </p:spTgt>
                                        </p:tgtEl>
                                        <p:attrNameLst>
                                          <p:attrName>style.visibility</p:attrName>
                                        </p:attrNameLst>
                                      </p:cBhvr>
                                      <p:to>
                                        <p:strVal val="hidden"/>
                                      </p:to>
                                    </p:set>
                                  </p:childTnLst>
                                </p:cTn>
                              </p:par>
                              <p:par>
                                <p:cTn id="41" presetClass="exit" nodeType="withEffect" presetSubtype="0" presetID="1" grpId="2" fill="hold">
                                  <p:stCondLst>
                                    <p:cond delay="0"/>
                                  </p:stCondLst>
                                  <p:iterate type="lt" backwards="0">
                                    <p:tmAbs val="100"/>
                                  </p:iterate>
                                  <p:childTnLst>
                                    <p:set>
                                      <p:cBhvr>
                                        <p:cTn id="42" fill="hold">
                                          <p:stCondLst>
                                            <p:cond delay="0"/>
                                          </p:stCondLst>
                                        </p:cTn>
                                        <p:tgtEl>
                                          <p:spTgt spid="126">
                                            <p:txEl>
                                              <p:pRg st="1" end="1"/>
                                            </p:txEl>
                                          </p:spTgt>
                                        </p:tgtEl>
                                        <p:attrNameLst>
                                          <p:attrName>style.visibility</p:attrName>
                                        </p:attrNameLst>
                                      </p:cBhvr>
                                      <p:to>
                                        <p:strVal val="hidden"/>
                                      </p:to>
                                    </p:set>
                                  </p:childTnLst>
                                </p:cTn>
                              </p:par>
                              <p:par>
                                <p:cTn id="43" presetClass="exit" nodeType="withEffect" presetSubtype="0" presetID="1" grpId="2" fill="hold">
                                  <p:stCondLst>
                                    <p:cond delay="0"/>
                                  </p:stCondLst>
                                  <p:iterate type="lt" backwards="0">
                                    <p:tmAbs val="100"/>
                                  </p:iterate>
                                  <p:childTnLst>
                                    <p:set>
                                      <p:cBhvr>
                                        <p:cTn id="44" fill="hold">
                                          <p:stCondLst>
                                            <p:cond delay="0"/>
                                          </p:stCondLst>
                                        </p:cTn>
                                        <p:tgtEl>
                                          <p:spTgt spid="126">
                                            <p:txEl>
                                              <p:pRg st="2" end="2"/>
                                            </p:txEl>
                                          </p:spTgt>
                                        </p:tgtEl>
                                        <p:attrNameLst>
                                          <p:attrName>style.visibility</p:attrName>
                                        </p:attrNameLst>
                                      </p:cBhvr>
                                      <p:to>
                                        <p:strVal val="hidden"/>
                                      </p:to>
                                    </p:set>
                                  </p:childTnLst>
                                </p:cTn>
                              </p:par>
                              <p:par>
                                <p:cTn id="45" presetClass="exit" nodeType="withEffect" presetSubtype="0" presetID="1" grpId="2" fill="hold">
                                  <p:stCondLst>
                                    <p:cond delay="0"/>
                                  </p:stCondLst>
                                  <p:iterate type="lt" backwards="0">
                                    <p:tmAbs val="100"/>
                                  </p:iterate>
                                  <p:childTnLst>
                                    <p:set>
                                      <p:cBhvr>
                                        <p:cTn id="46" fill="hold">
                                          <p:stCondLst>
                                            <p:cond delay="0"/>
                                          </p:stCondLst>
                                        </p:cTn>
                                        <p:tgtEl>
                                          <p:spTgt spid="126">
                                            <p:txEl>
                                              <p:pRg st="3" end="3"/>
                                            </p:txEl>
                                          </p:spTgt>
                                        </p:tgtEl>
                                        <p:attrNameLst>
                                          <p:attrName>style.visibility</p:attrName>
                                        </p:attrNameLst>
                                      </p:cBhvr>
                                      <p:to>
                                        <p:strVal val="hidden"/>
                                      </p:to>
                                    </p:set>
                                  </p:childTnLst>
                                </p:cTn>
                              </p:par>
                              <p:par>
                                <p:cTn id="47" presetClass="exit" nodeType="withEffect" presetSubtype="0" presetID="1" grpId="2" fill="hold">
                                  <p:stCondLst>
                                    <p:cond delay="0"/>
                                  </p:stCondLst>
                                  <p:iterate type="lt" backwards="0">
                                    <p:tmAbs val="100"/>
                                  </p:iterate>
                                  <p:childTnLst>
                                    <p:set>
                                      <p:cBhvr>
                                        <p:cTn id="48" fill="hold">
                                          <p:stCondLst>
                                            <p:cond delay="0"/>
                                          </p:stCondLst>
                                        </p:cTn>
                                        <p:tgtEl>
                                          <p:spTgt spid="126">
                                            <p:txEl>
                                              <p:pRg st="4" end="4"/>
                                            </p:txEl>
                                          </p:spTgt>
                                        </p:tgtEl>
                                        <p:attrNameLst>
                                          <p:attrName>style.visibility</p:attrName>
                                        </p:attrNameLst>
                                      </p:cBhvr>
                                      <p:to>
                                        <p:strVal val="hidden"/>
                                      </p:to>
                                    </p:set>
                                  </p:childTnLst>
                                </p:cTn>
                              </p:par>
                              <p:par>
                                <p:cTn id="49" presetClass="exit" nodeType="withEffect" presetSubtype="0" presetID="1" grpId="2" fill="hold">
                                  <p:stCondLst>
                                    <p:cond delay="0"/>
                                  </p:stCondLst>
                                  <p:iterate type="lt" backwards="0">
                                    <p:tmAbs val="100"/>
                                  </p:iterate>
                                  <p:childTnLst>
                                    <p:set>
                                      <p:cBhvr>
                                        <p:cTn id="50" fill="hold">
                                          <p:stCondLst>
                                            <p:cond delay="0"/>
                                          </p:stCondLst>
                                        </p:cTn>
                                        <p:tgtEl>
                                          <p:spTgt spid="126">
                                            <p:txEl>
                                              <p:pRg st="5" end="5"/>
                                            </p:txEl>
                                          </p:spTgt>
                                        </p:tgtEl>
                                        <p:attrNameLst>
                                          <p:attrName>style.visibility</p:attrName>
                                        </p:attrNameLst>
                                      </p:cBhvr>
                                      <p:to>
                                        <p:strVal val="hidden"/>
                                      </p:to>
                                    </p:set>
                                  </p:childTnLst>
                                </p:cTn>
                              </p:par>
                              <p:par>
                                <p:cTn id="51" presetClass="exit" nodeType="withEffect" presetSubtype="0" presetID="1" grpId="2" fill="hold">
                                  <p:stCondLst>
                                    <p:cond delay="0"/>
                                  </p:stCondLst>
                                  <p:iterate type="lt" backwards="0">
                                    <p:tmAbs val="100"/>
                                  </p:iterate>
                                  <p:childTnLst>
                                    <p:set>
                                      <p:cBhvr>
                                        <p:cTn id="52" fill="hold">
                                          <p:stCondLst>
                                            <p:cond delay="0"/>
                                          </p:stCondLst>
                                        </p:cTn>
                                        <p:tgtEl>
                                          <p:spTgt spid="126">
                                            <p:txEl>
                                              <p:pRg st="6" end="6"/>
                                            </p:txEl>
                                          </p:spTgt>
                                        </p:tgtEl>
                                        <p:attrNameLst>
                                          <p:attrName>style.visibility</p:attrName>
                                        </p:attrNameLst>
                                      </p:cBhvr>
                                      <p:to>
                                        <p:strVal val="hidden"/>
                                      </p:to>
                                    </p:set>
                                  </p:childTnLst>
                                </p:cTn>
                              </p:par>
                              <p:par>
                                <p:cTn id="53" presetClass="exit" nodeType="withEffect" presetSubtype="0" presetID="1" grpId="2" fill="hold">
                                  <p:stCondLst>
                                    <p:cond delay="0"/>
                                  </p:stCondLst>
                                  <p:iterate type="lt" backwards="0">
                                    <p:tmAbs val="100"/>
                                  </p:iterate>
                                  <p:childTnLst>
                                    <p:set>
                                      <p:cBhvr>
                                        <p:cTn id="54" fill="hold">
                                          <p:stCondLst>
                                            <p:cond delay="0"/>
                                          </p:stCondLst>
                                        </p:cTn>
                                        <p:tgtEl>
                                          <p:spTgt spid="126">
                                            <p:txEl>
                                              <p:pRg st="7" end="7"/>
                                            </p:txEl>
                                          </p:spTgt>
                                        </p:tgtEl>
                                        <p:attrNameLst>
                                          <p:attrName>style.visibility</p:attrName>
                                        </p:attrNameLst>
                                      </p:cBhvr>
                                      <p:to>
                                        <p:strVal val="hidden"/>
                                      </p:to>
                                    </p:set>
                                  </p:childTnLst>
                                </p:cTn>
                              </p:par>
                              <p:par>
                                <p:cTn id="55" presetClass="exit" nodeType="withEffect" presetSubtype="0" presetID="1" grpId="2" fill="hold">
                                  <p:stCondLst>
                                    <p:cond delay="0"/>
                                  </p:stCondLst>
                                  <p:iterate type="lt" backwards="0">
                                    <p:tmAbs val="100"/>
                                  </p:iterate>
                                  <p:childTnLst>
                                    <p:set>
                                      <p:cBhvr>
                                        <p:cTn id="56" fill="hold">
                                          <p:stCondLst>
                                            <p:cond delay="0"/>
                                          </p:stCondLst>
                                        </p:cTn>
                                        <p:tgtEl>
                                          <p:spTgt spid="126">
                                            <p:bg/>
                                          </p:spTgt>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Class="exit" nodeType="clickEffect" presetSubtype="0" presetID="1" grpId="3" fill="hold">
                                  <p:stCondLst>
                                    <p:cond delay="0"/>
                                  </p:stCondLst>
                                  <p:iterate type="lt" backwards="0">
                                    <p:tmAbs val="100"/>
                                  </p:iterate>
                                  <p:childTnLst>
                                    <p:set>
                                      <p:cBhvr>
                                        <p:cTn id="60" fill="hold">
                                          <p:stCondLst>
                                            <p:cond delay="0"/>
                                          </p:stCondLst>
                                        </p:cTn>
                                        <p:tgtEl>
                                          <p:spTgt spid="12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26" grpId="2"/>
      <p:bldP build="whole" bldLvl="1" animBg="1" rev="0" advAuto="0" spid="125" grpId="3"/>
      <p:bldP build="p" bldLvl="5" animBg="1" rev="0" advAuto="0" spid="126"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项目概述"/>
          <p:cNvSpPr txBox="1"/>
          <p:nvPr>
            <p:ph type="title"/>
          </p:nvPr>
        </p:nvSpPr>
        <p:spPr>
          <a:prstGeom prst="rect">
            <a:avLst/>
          </a:prstGeom>
        </p:spPr>
        <p:txBody>
          <a:bodyPr/>
          <a:lstStyle/>
          <a:p>
            <a:pPr/>
            <a:r>
              <a:t>项目概述</a:t>
            </a:r>
          </a:p>
        </p:txBody>
      </p:sp>
      <p:sp>
        <p:nvSpPr>
          <p:cNvPr id="129" name="产品类型：Web App…"/>
          <p:cNvSpPr txBox="1"/>
          <p:nvPr>
            <p:ph type="body" idx="1"/>
          </p:nvPr>
        </p:nvSpPr>
        <p:spPr>
          <a:prstGeom prst="rect">
            <a:avLst/>
          </a:prstGeom>
        </p:spPr>
        <p:txBody>
          <a:bodyPr/>
          <a:lstStyle/>
          <a:p>
            <a:pPr marL="395604" indent="-395604" defTabSz="519937">
              <a:spcBef>
                <a:spcPts val="3700"/>
              </a:spcBef>
              <a:defRPr sz="2848"/>
            </a:pPr>
            <a:r>
              <a:rPr>
                <a:solidFill>
                  <a:srgbClr val="73FA79"/>
                </a:solidFill>
              </a:rPr>
              <a:t>产品类型：</a:t>
            </a:r>
            <a:r>
              <a:t>Web App</a:t>
            </a:r>
          </a:p>
          <a:p>
            <a:pPr marL="395604" indent="-395604" defTabSz="519937">
              <a:spcBef>
                <a:spcPts val="3700"/>
              </a:spcBef>
              <a:defRPr sz="2848"/>
            </a:pPr>
            <a:r>
              <a:rPr>
                <a:solidFill>
                  <a:srgbClr val="73FCD6"/>
                </a:solidFill>
              </a:rPr>
              <a:t>产品架构：</a:t>
            </a:r>
            <a:r>
              <a:t>Django（后端） + Vue.js （前端）+ Scrapy（爬虫） + Sqlite3（数据库）</a:t>
            </a:r>
          </a:p>
          <a:p>
            <a:pPr lvl="1" marL="791209" indent="-395604" defTabSz="519937">
              <a:spcBef>
                <a:spcPts val="3700"/>
              </a:spcBef>
              <a:defRPr sz="2848"/>
            </a:pPr>
            <a:r>
              <a:t>数据库sqlite与爬虫scrapy框架整合在后端django框架中，通过数据库操作的封装编写端口向前端传送数据以及图表、文档生成</a:t>
            </a:r>
          </a:p>
          <a:p>
            <a:pPr lvl="1" marL="791209" indent="-395604" defTabSz="519937">
              <a:spcBef>
                <a:spcPts val="3700"/>
              </a:spcBef>
              <a:defRPr sz="2848"/>
            </a:pPr>
            <a:r>
              <a:t>前端vue.js使用elementUI组件，使用E charts进行数据的可视化，利用axios的post向后端发送请求</a:t>
            </a:r>
          </a:p>
          <a:p>
            <a:pPr marL="395604" indent="-395604" defTabSz="519937">
              <a:spcBef>
                <a:spcPts val="3700"/>
              </a:spcBef>
              <a:defRPr sz="2848"/>
            </a:pPr>
            <a:r>
              <a:rPr>
                <a:solidFill>
                  <a:srgbClr val="73FDFF"/>
                </a:solidFill>
              </a:rPr>
              <a:t>产品测试</a:t>
            </a:r>
            <a:r>
              <a:t>使用手工测试</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129">
                                            <p:bg/>
                                          </p:spTgt>
                                        </p:tgtEl>
                                        <p:attrNameLst>
                                          <p:attrName>style.visibility</p:attrName>
                                        </p:attrNameLst>
                                      </p:cBhvr>
                                      <p:to>
                                        <p:strVal val="visible"/>
                                      </p:to>
                                    </p:set>
                                  </p:childTnLst>
                                </p:cTn>
                              </p:par>
                              <p:par>
                                <p:cTn id="7" presetClass="entr" nodeType="withEffect" presetSubtype="0" presetID="1" grpId="1" fill="hold">
                                  <p:stCondLst>
                                    <p:cond delay="0"/>
                                  </p:stCondLst>
                                  <p:iterate type="lt" backwards="0">
                                    <p:tmAbs val="100"/>
                                  </p:iterate>
                                  <p:childTnLst>
                                    <p:set>
                                      <p:cBhvr>
                                        <p:cTn id="8" fill="hold"/>
                                        <p:tgtEl>
                                          <p:spTgt spid="12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lt" backwards="0">
                                    <p:tmAbs val="100"/>
                                  </p:iterate>
                                  <p:childTnLst>
                                    <p:set>
                                      <p:cBhvr>
                                        <p:cTn id="12" fill="hold"/>
                                        <p:tgtEl>
                                          <p:spTgt spid="12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lt" backwards="0">
                                    <p:tmAbs val="100"/>
                                  </p:iterate>
                                  <p:childTnLst>
                                    <p:set>
                                      <p:cBhvr>
                                        <p:cTn id="16" fill="hold"/>
                                        <p:tgtEl>
                                          <p:spTgt spid="12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lt" backwards="0">
                                    <p:tmAbs val="100"/>
                                  </p:iterate>
                                  <p:childTnLst>
                                    <p:set>
                                      <p:cBhvr>
                                        <p:cTn id="20" fill="hold"/>
                                        <p:tgtEl>
                                          <p:spTgt spid="12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lt" backwards="0">
                                    <p:tmAbs val="100"/>
                                  </p:iterate>
                                  <p:childTnLst>
                                    <p:set>
                                      <p:cBhvr>
                                        <p:cTn id="24" fill="hold"/>
                                        <p:tgtEl>
                                          <p:spTgt spid="12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xit" nodeType="clickEffect" presetSubtype="0" presetID="1" grpId="2" fill="hold">
                                  <p:stCondLst>
                                    <p:cond delay="0"/>
                                  </p:stCondLst>
                                  <p:iterate type="lt" backwards="0">
                                    <p:tmAbs val="100"/>
                                  </p:iterate>
                                  <p:childTnLst>
                                    <p:set>
                                      <p:cBhvr>
                                        <p:cTn id="28" fill="hold">
                                          <p:stCondLst>
                                            <p:cond delay="0"/>
                                          </p:stCondLst>
                                        </p:cTn>
                                        <p:tgtEl>
                                          <p:spTgt spid="129">
                                            <p:txEl>
                                              <p:pRg st="0" end="0"/>
                                            </p:txEl>
                                          </p:spTgt>
                                        </p:tgtEl>
                                        <p:attrNameLst>
                                          <p:attrName>style.visibility</p:attrName>
                                        </p:attrNameLst>
                                      </p:cBhvr>
                                      <p:to>
                                        <p:strVal val="hidden"/>
                                      </p:to>
                                    </p:set>
                                  </p:childTnLst>
                                </p:cTn>
                              </p:par>
                              <p:par>
                                <p:cTn id="29" presetClass="exit" nodeType="withEffect" presetSubtype="0" presetID="1" grpId="2" fill="hold">
                                  <p:stCondLst>
                                    <p:cond delay="0"/>
                                  </p:stCondLst>
                                  <p:iterate type="lt" backwards="0">
                                    <p:tmAbs val="100"/>
                                  </p:iterate>
                                  <p:childTnLst>
                                    <p:set>
                                      <p:cBhvr>
                                        <p:cTn id="30" fill="hold">
                                          <p:stCondLst>
                                            <p:cond delay="0"/>
                                          </p:stCondLst>
                                        </p:cTn>
                                        <p:tgtEl>
                                          <p:spTgt spid="129">
                                            <p:txEl>
                                              <p:pRg st="1" end="1"/>
                                            </p:txEl>
                                          </p:spTgt>
                                        </p:tgtEl>
                                        <p:attrNameLst>
                                          <p:attrName>style.visibility</p:attrName>
                                        </p:attrNameLst>
                                      </p:cBhvr>
                                      <p:to>
                                        <p:strVal val="hidden"/>
                                      </p:to>
                                    </p:set>
                                  </p:childTnLst>
                                </p:cTn>
                              </p:par>
                              <p:par>
                                <p:cTn id="31" presetClass="exit" nodeType="withEffect" presetSubtype="0" presetID="1" grpId="2" fill="hold">
                                  <p:stCondLst>
                                    <p:cond delay="0"/>
                                  </p:stCondLst>
                                  <p:iterate type="lt" backwards="0">
                                    <p:tmAbs val="100"/>
                                  </p:iterate>
                                  <p:childTnLst>
                                    <p:set>
                                      <p:cBhvr>
                                        <p:cTn id="32" fill="hold">
                                          <p:stCondLst>
                                            <p:cond delay="0"/>
                                          </p:stCondLst>
                                        </p:cTn>
                                        <p:tgtEl>
                                          <p:spTgt spid="129">
                                            <p:txEl>
                                              <p:pRg st="2" end="2"/>
                                            </p:txEl>
                                          </p:spTgt>
                                        </p:tgtEl>
                                        <p:attrNameLst>
                                          <p:attrName>style.visibility</p:attrName>
                                        </p:attrNameLst>
                                      </p:cBhvr>
                                      <p:to>
                                        <p:strVal val="hidden"/>
                                      </p:to>
                                    </p:set>
                                  </p:childTnLst>
                                </p:cTn>
                              </p:par>
                              <p:par>
                                <p:cTn id="33" presetClass="exit" nodeType="withEffect" presetSubtype="0" presetID="1" grpId="2" fill="hold">
                                  <p:stCondLst>
                                    <p:cond delay="0"/>
                                  </p:stCondLst>
                                  <p:iterate type="lt" backwards="0">
                                    <p:tmAbs val="100"/>
                                  </p:iterate>
                                  <p:childTnLst>
                                    <p:set>
                                      <p:cBhvr>
                                        <p:cTn id="34" fill="hold">
                                          <p:stCondLst>
                                            <p:cond delay="0"/>
                                          </p:stCondLst>
                                        </p:cTn>
                                        <p:tgtEl>
                                          <p:spTgt spid="129">
                                            <p:txEl>
                                              <p:pRg st="3" end="3"/>
                                            </p:txEl>
                                          </p:spTgt>
                                        </p:tgtEl>
                                        <p:attrNameLst>
                                          <p:attrName>style.visibility</p:attrName>
                                        </p:attrNameLst>
                                      </p:cBhvr>
                                      <p:to>
                                        <p:strVal val="hidden"/>
                                      </p:to>
                                    </p:set>
                                  </p:childTnLst>
                                </p:cTn>
                              </p:par>
                              <p:par>
                                <p:cTn id="35" presetClass="exit" nodeType="withEffect" presetSubtype="0" presetID="1" grpId="2" fill="hold">
                                  <p:stCondLst>
                                    <p:cond delay="0"/>
                                  </p:stCondLst>
                                  <p:iterate type="lt" backwards="0">
                                    <p:tmAbs val="100"/>
                                  </p:iterate>
                                  <p:childTnLst>
                                    <p:set>
                                      <p:cBhvr>
                                        <p:cTn id="36" fill="hold">
                                          <p:stCondLst>
                                            <p:cond delay="0"/>
                                          </p:stCondLst>
                                        </p:cTn>
                                        <p:tgtEl>
                                          <p:spTgt spid="129">
                                            <p:txEl>
                                              <p:pRg st="4" end="4"/>
                                            </p:txEl>
                                          </p:spTgt>
                                        </p:tgtEl>
                                        <p:attrNameLst>
                                          <p:attrName>style.visibility</p:attrName>
                                        </p:attrNameLst>
                                      </p:cBhvr>
                                      <p:to>
                                        <p:strVal val="hidden"/>
                                      </p:to>
                                    </p:set>
                                  </p:childTnLst>
                                </p:cTn>
                              </p:par>
                              <p:par>
                                <p:cTn id="37" presetClass="exit" nodeType="withEffect" presetSubtype="0" presetID="1" grpId="2" fill="hold">
                                  <p:stCondLst>
                                    <p:cond delay="0"/>
                                  </p:stCondLst>
                                  <p:iterate type="lt" backwards="0">
                                    <p:tmAbs val="100"/>
                                  </p:iterate>
                                  <p:childTnLst>
                                    <p:set>
                                      <p:cBhvr>
                                        <p:cTn id="38" fill="hold">
                                          <p:stCondLst>
                                            <p:cond delay="0"/>
                                          </p:stCondLst>
                                        </p:cTn>
                                        <p:tgtEl>
                                          <p:spTgt spid="129">
                                            <p:bg/>
                                          </p:spTgt>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29" grpId="2"/>
      <p:bldP build="p" bldLvl="5" animBg="1" rev="0" advAuto="0" spid="129"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项目概述"/>
          <p:cNvSpPr txBox="1"/>
          <p:nvPr>
            <p:ph type="title"/>
          </p:nvPr>
        </p:nvSpPr>
        <p:spPr>
          <a:prstGeom prst="rect">
            <a:avLst/>
          </a:prstGeom>
        </p:spPr>
        <p:txBody>
          <a:bodyPr/>
          <a:lstStyle/>
          <a:p>
            <a:pPr/>
            <a:r>
              <a:t>项目概述</a:t>
            </a:r>
          </a:p>
        </p:txBody>
      </p:sp>
      <p:sp>
        <p:nvSpPr>
          <p:cNvPr id="132" name="产品功能：…"/>
          <p:cNvSpPr txBox="1"/>
          <p:nvPr>
            <p:ph type="body" idx="1"/>
          </p:nvPr>
        </p:nvSpPr>
        <p:spPr>
          <a:prstGeom prst="rect">
            <a:avLst/>
          </a:prstGeom>
        </p:spPr>
        <p:txBody>
          <a:bodyPr/>
          <a:lstStyle/>
          <a:p>
            <a:pPr marL="262254" indent="-262254" defTabSz="344677">
              <a:spcBef>
                <a:spcPts val="2400"/>
              </a:spcBef>
              <a:defRPr sz="1887">
                <a:solidFill>
                  <a:srgbClr val="76D6FF"/>
                </a:solidFill>
              </a:defRPr>
            </a:pPr>
            <a:r>
              <a:t>产品功能：</a:t>
            </a:r>
          </a:p>
          <a:p>
            <a:pPr lvl="1" marL="524509" indent="-262254" defTabSz="344677">
              <a:spcBef>
                <a:spcPts val="2400"/>
              </a:spcBef>
              <a:defRPr sz="1887"/>
            </a:pPr>
            <a:r>
              <a:t>注册、登录（验证码）、游客模式（限制使用爬虫、图标下载）</a:t>
            </a:r>
          </a:p>
          <a:p>
            <a:pPr lvl="1" marL="524509" indent="-262254" defTabSz="344677">
              <a:spcBef>
                <a:spcPts val="2400"/>
              </a:spcBef>
              <a:defRPr sz="1887"/>
            </a:pPr>
            <a:r>
              <a:t>前端启动爬虫进行数据更新</a:t>
            </a:r>
          </a:p>
          <a:p>
            <a:pPr lvl="1" marL="524509" indent="-262254" defTabSz="344677">
              <a:spcBef>
                <a:spcPts val="2400"/>
              </a:spcBef>
              <a:defRPr sz="1887"/>
            </a:pPr>
            <a:r>
              <a:t>数据可视化（柱状图、折线图、饼图、词云图）：某年某季度/月题材票房比例、某三年票房趋势、某年电影票房TOP3/5/10、某年劳模演员TOP3/5/10</a:t>
            </a:r>
          </a:p>
          <a:p>
            <a:pPr lvl="1" marL="524509" indent="-262254" defTabSz="344677">
              <a:spcBef>
                <a:spcPts val="2400"/>
              </a:spcBef>
              <a:defRPr sz="1887"/>
            </a:pPr>
            <a:r>
              <a:t>图表整合下载：目前存储路径是软件项目目录</a:t>
            </a:r>
          </a:p>
          <a:p>
            <a:pPr lvl="1" marL="524509" indent="-262254" defTabSz="344677">
              <a:spcBef>
                <a:spcPts val="2400"/>
              </a:spcBef>
              <a:defRPr sz="1887"/>
            </a:pPr>
            <a:r>
              <a:t>修改密码、忘记密码</a:t>
            </a:r>
          </a:p>
          <a:p>
            <a:pPr marL="262254" indent="-262254" defTabSz="344677">
              <a:spcBef>
                <a:spcPts val="2400"/>
              </a:spcBef>
              <a:defRPr sz="1887">
                <a:solidFill>
                  <a:srgbClr val="7A81FF"/>
                </a:solidFill>
              </a:defRPr>
            </a:pPr>
            <a:r>
              <a:t>产品缺陷与未来方向：</a:t>
            </a:r>
          </a:p>
          <a:p>
            <a:pPr lvl="1" marL="524509" indent="-262254" defTabSz="344677">
              <a:spcBef>
                <a:spcPts val="2400"/>
              </a:spcBef>
              <a:defRPr sz="1887"/>
            </a:pPr>
            <a:r>
              <a:t>缺陷：无法从前端直接整合图表、图表整合采用的是后端生成的图片、进行可视化时后端先生成图表后向前端传送数据导致可视化速度较慢、可视化为不可交互的动态图</a:t>
            </a:r>
          </a:p>
          <a:p>
            <a:pPr lvl="1" marL="524509" indent="-262254" defTabSz="344677">
              <a:spcBef>
                <a:spcPts val="2400"/>
              </a:spcBef>
              <a:defRPr sz="1887"/>
            </a:pPr>
            <a:r>
              <a:t>未来方向：后端先向前端传送数据再生成图表、动态图用户交互</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132">
                                            <p:bg/>
                                          </p:spTgt>
                                        </p:tgtEl>
                                        <p:attrNameLst>
                                          <p:attrName>style.visibility</p:attrName>
                                        </p:attrNameLst>
                                      </p:cBhvr>
                                      <p:to>
                                        <p:strVal val="visible"/>
                                      </p:to>
                                    </p:set>
                                  </p:childTnLst>
                                </p:cTn>
                              </p:par>
                              <p:par>
                                <p:cTn id="7" presetClass="entr" nodeType="withEffect" presetSubtype="0" presetID="1" grpId="1" fill="hold">
                                  <p:stCondLst>
                                    <p:cond delay="0"/>
                                  </p:stCondLst>
                                  <p:iterate type="lt" backwards="0">
                                    <p:tmAbs val="100"/>
                                  </p:iterate>
                                  <p:childTnLst>
                                    <p:set>
                                      <p:cBhvr>
                                        <p:cTn id="8" fill="hold"/>
                                        <p:tgtEl>
                                          <p:spTgt spid="13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lt" backwards="0">
                                    <p:tmAbs val="100"/>
                                  </p:iterate>
                                  <p:childTnLst>
                                    <p:set>
                                      <p:cBhvr>
                                        <p:cTn id="12" fill="hold"/>
                                        <p:tgtEl>
                                          <p:spTgt spid="13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lt" backwards="0">
                                    <p:tmAbs val="100"/>
                                  </p:iterate>
                                  <p:childTnLst>
                                    <p:set>
                                      <p:cBhvr>
                                        <p:cTn id="16" fill="hold"/>
                                        <p:tgtEl>
                                          <p:spTgt spid="13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lt" backwards="0">
                                    <p:tmAbs val="100"/>
                                  </p:iterate>
                                  <p:childTnLst>
                                    <p:set>
                                      <p:cBhvr>
                                        <p:cTn id="20" fill="hold"/>
                                        <p:tgtEl>
                                          <p:spTgt spid="13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lt" backwards="0">
                                    <p:tmAbs val="100"/>
                                  </p:iterate>
                                  <p:childTnLst>
                                    <p:set>
                                      <p:cBhvr>
                                        <p:cTn id="24" fill="hold"/>
                                        <p:tgtEl>
                                          <p:spTgt spid="13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lt" backwards="0">
                                    <p:tmAbs val="100"/>
                                  </p:iterate>
                                  <p:childTnLst>
                                    <p:set>
                                      <p:cBhvr>
                                        <p:cTn id="28" fill="hold"/>
                                        <p:tgtEl>
                                          <p:spTgt spid="132">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lt" backwards="0">
                                    <p:tmAbs val="100"/>
                                  </p:iterate>
                                  <p:childTnLst>
                                    <p:set>
                                      <p:cBhvr>
                                        <p:cTn id="32" fill="hold"/>
                                        <p:tgtEl>
                                          <p:spTgt spid="132">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lt" backwards="0">
                                    <p:tmAbs val="100"/>
                                  </p:iterate>
                                  <p:childTnLst>
                                    <p:set>
                                      <p:cBhvr>
                                        <p:cTn id="36" fill="hold"/>
                                        <p:tgtEl>
                                          <p:spTgt spid="132">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lt" backwards="0">
                                    <p:tmAbs val="100"/>
                                  </p:iterate>
                                  <p:childTnLst>
                                    <p:set>
                                      <p:cBhvr>
                                        <p:cTn id="40" fill="hold"/>
                                        <p:tgtEl>
                                          <p:spTgt spid="132">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xit" nodeType="clickEffect" presetSubtype="0" presetID="1" grpId="2" fill="hold">
                                  <p:stCondLst>
                                    <p:cond delay="0"/>
                                  </p:stCondLst>
                                  <p:iterate type="lt" backwards="0">
                                    <p:tmAbs val="100"/>
                                  </p:iterate>
                                  <p:childTnLst>
                                    <p:set>
                                      <p:cBhvr>
                                        <p:cTn id="44" fill="hold">
                                          <p:stCondLst>
                                            <p:cond delay="0"/>
                                          </p:stCondLst>
                                        </p:cTn>
                                        <p:tgtEl>
                                          <p:spTgt spid="132">
                                            <p:txEl>
                                              <p:pRg st="0" end="0"/>
                                            </p:txEl>
                                          </p:spTgt>
                                        </p:tgtEl>
                                        <p:attrNameLst>
                                          <p:attrName>style.visibility</p:attrName>
                                        </p:attrNameLst>
                                      </p:cBhvr>
                                      <p:to>
                                        <p:strVal val="hidden"/>
                                      </p:to>
                                    </p:set>
                                  </p:childTnLst>
                                </p:cTn>
                              </p:par>
                              <p:par>
                                <p:cTn id="45" presetClass="exit" nodeType="withEffect" presetSubtype="0" presetID="1" grpId="2" fill="hold">
                                  <p:stCondLst>
                                    <p:cond delay="0"/>
                                  </p:stCondLst>
                                  <p:iterate type="lt" backwards="0">
                                    <p:tmAbs val="100"/>
                                  </p:iterate>
                                  <p:childTnLst>
                                    <p:set>
                                      <p:cBhvr>
                                        <p:cTn id="46" fill="hold">
                                          <p:stCondLst>
                                            <p:cond delay="0"/>
                                          </p:stCondLst>
                                        </p:cTn>
                                        <p:tgtEl>
                                          <p:spTgt spid="132">
                                            <p:txEl>
                                              <p:pRg st="1" end="1"/>
                                            </p:txEl>
                                          </p:spTgt>
                                        </p:tgtEl>
                                        <p:attrNameLst>
                                          <p:attrName>style.visibility</p:attrName>
                                        </p:attrNameLst>
                                      </p:cBhvr>
                                      <p:to>
                                        <p:strVal val="hidden"/>
                                      </p:to>
                                    </p:set>
                                  </p:childTnLst>
                                </p:cTn>
                              </p:par>
                              <p:par>
                                <p:cTn id="47" presetClass="exit" nodeType="withEffect" presetSubtype="0" presetID="1" grpId="2" fill="hold">
                                  <p:stCondLst>
                                    <p:cond delay="0"/>
                                  </p:stCondLst>
                                  <p:iterate type="lt" backwards="0">
                                    <p:tmAbs val="100"/>
                                  </p:iterate>
                                  <p:childTnLst>
                                    <p:set>
                                      <p:cBhvr>
                                        <p:cTn id="48" fill="hold">
                                          <p:stCondLst>
                                            <p:cond delay="0"/>
                                          </p:stCondLst>
                                        </p:cTn>
                                        <p:tgtEl>
                                          <p:spTgt spid="132">
                                            <p:txEl>
                                              <p:pRg st="2" end="2"/>
                                            </p:txEl>
                                          </p:spTgt>
                                        </p:tgtEl>
                                        <p:attrNameLst>
                                          <p:attrName>style.visibility</p:attrName>
                                        </p:attrNameLst>
                                      </p:cBhvr>
                                      <p:to>
                                        <p:strVal val="hidden"/>
                                      </p:to>
                                    </p:set>
                                  </p:childTnLst>
                                </p:cTn>
                              </p:par>
                              <p:par>
                                <p:cTn id="49" presetClass="exit" nodeType="withEffect" presetSubtype="0" presetID="1" grpId="2" fill="hold">
                                  <p:stCondLst>
                                    <p:cond delay="0"/>
                                  </p:stCondLst>
                                  <p:iterate type="lt" backwards="0">
                                    <p:tmAbs val="100"/>
                                  </p:iterate>
                                  <p:childTnLst>
                                    <p:set>
                                      <p:cBhvr>
                                        <p:cTn id="50" fill="hold">
                                          <p:stCondLst>
                                            <p:cond delay="0"/>
                                          </p:stCondLst>
                                        </p:cTn>
                                        <p:tgtEl>
                                          <p:spTgt spid="132">
                                            <p:txEl>
                                              <p:pRg st="3" end="3"/>
                                            </p:txEl>
                                          </p:spTgt>
                                        </p:tgtEl>
                                        <p:attrNameLst>
                                          <p:attrName>style.visibility</p:attrName>
                                        </p:attrNameLst>
                                      </p:cBhvr>
                                      <p:to>
                                        <p:strVal val="hidden"/>
                                      </p:to>
                                    </p:set>
                                  </p:childTnLst>
                                </p:cTn>
                              </p:par>
                              <p:par>
                                <p:cTn id="51" presetClass="exit" nodeType="withEffect" presetSubtype="0" presetID="1" grpId="2" fill="hold">
                                  <p:stCondLst>
                                    <p:cond delay="0"/>
                                  </p:stCondLst>
                                  <p:iterate type="lt" backwards="0">
                                    <p:tmAbs val="100"/>
                                  </p:iterate>
                                  <p:childTnLst>
                                    <p:set>
                                      <p:cBhvr>
                                        <p:cTn id="52" fill="hold">
                                          <p:stCondLst>
                                            <p:cond delay="0"/>
                                          </p:stCondLst>
                                        </p:cTn>
                                        <p:tgtEl>
                                          <p:spTgt spid="132">
                                            <p:txEl>
                                              <p:pRg st="4" end="4"/>
                                            </p:txEl>
                                          </p:spTgt>
                                        </p:tgtEl>
                                        <p:attrNameLst>
                                          <p:attrName>style.visibility</p:attrName>
                                        </p:attrNameLst>
                                      </p:cBhvr>
                                      <p:to>
                                        <p:strVal val="hidden"/>
                                      </p:to>
                                    </p:set>
                                  </p:childTnLst>
                                </p:cTn>
                              </p:par>
                              <p:par>
                                <p:cTn id="53" presetClass="exit" nodeType="withEffect" presetSubtype="0" presetID="1" grpId="2" fill="hold">
                                  <p:stCondLst>
                                    <p:cond delay="0"/>
                                  </p:stCondLst>
                                  <p:iterate type="lt" backwards="0">
                                    <p:tmAbs val="100"/>
                                  </p:iterate>
                                  <p:childTnLst>
                                    <p:set>
                                      <p:cBhvr>
                                        <p:cTn id="54" fill="hold">
                                          <p:stCondLst>
                                            <p:cond delay="0"/>
                                          </p:stCondLst>
                                        </p:cTn>
                                        <p:tgtEl>
                                          <p:spTgt spid="132">
                                            <p:txEl>
                                              <p:pRg st="5" end="5"/>
                                            </p:txEl>
                                          </p:spTgt>
                                        </p:tgtEl>
                                        <p:attrNameLst>
                                          <p:attrName>style.visibility</p:attrName>
                                        </p:attrNameLst>
                                      </p:cBhvr>
                                      <p:to>
                                        <p:strVal val="hidden"/>
                                      </p:to>
                                    </p:set>
                                  </p:childTnLst>
                                </p:cTn>
                              </p:par>
                              <p:par>
                                <p:cTn id="55" presetClass="exit" nodeType="withEffect" presetSubtype="0" presetID="1" grpId="2" fill="hold">
                                  <p:stCondLst>
                                    <p:cond delay="0"/>
                                  </p:stCondLst>
                                  <p:iterate type="lt" backwards="0">
                                    <p:tmAbs val="100"/>
                                  </p:iterate>
                                  <p:childTnLst>
                                    <p:set>
                                      <p:cBhvr>
                                        <p:cTn id="56" fill="hold">
                                          <p:stCondLst>
                                            <p:cond delay="0"/>
                                          </p:stCondLst>
                                        </p:cTn>
                                        <p:tgtEl>
                                          <p:spTgt spid="132">
                                            <p:txEl>
                                              <p:pRg st="6" end="6"/>
                                            </p:txEl>
                                          </p:spTgt>
                                        </p:tgtEl>
                                        <p:attrNameLst>
                                          <p:attrName>style.visibility</p:attrName>
                                        </p:attrNameLst>
                                      </p:cBhvr>
                                      <p:to>
                                        <p:strVal val="hidden"/>
                                      </p:to>
                                    </p:set>
                                  </p:childTnLst>
                                </p:cTn>
                              </p:par>
                              <p:par>
                                <p:cTn id="57" presetClass="exit" nodeType="withEffect" presetSubtype="0" presetID="1" grpId="2" fill="hold">
                                  <p:stCondLst>
                                    <p:cond delay="0"/>
                                  </p:stCondLst>
                                  <p:iterate type="lt" backwards="0">
                                    <p:tmAbs val="100"/>
                                  </p:iterate>
                                  <p:childTnLst>
                                    <p:set>
                                      <p:cBhvr>
                                        <p:cTn id="58" fill="hold">
                                          <p:stCondLst>
                                            <p:cond delay="0"/>
                                          </p:stCondLst>
                                        </p:cTn>
                                        <p:tgtEl>
                                          <p:spTgt spid="132">
                                            <p:txEl>
                                              <p:pRg st="7" end="7"/>
                                            </p:txEl>
                                          </p:spTgt>
                                        </p:tgtEl>
                                        <p:attrNameLst>
                                          <p:attrName>style.visibility</p:attrName>
                                        </p:attrNameLst>
                                      </p:cBhvr>
                                      <p:to>
                                        <p:strVal val="hidden"/>
                                      </p:to>
                                    </p:set>
                                  </p:childTnLst>
                                </p:cTn>
                              </p:par>
                              <p:par>
                                <p:cTn id="59" presetClass="exit" nodeType="withEffect" presetSubtype="0" presetID="1" grpId="2" fill="hold">
                                  <p:stCondLst>
                                    <p:cond delay="0"/>
                                  </p:stCondLst>
                                  <p:iterate type="lt" backwards="0">
                                    <p:tmAbs val="100"/>
                                  </p:iterate>
                                  <p:childTnLst>
                                    <p:set>
                                      <p:cBhvr>
                                        <p:cTn id="60" fill="hold">
                                          <p:stCondLst>
                                            <p:cond delay="0"/>
                                          </p:stCondLst>
                                        </p:cTn>
                                        <p:tgtEl>
                                          <p:spTgt spid="132">
                                            <p:txEl>
                                              <p:pRg st="8" end="8"/>
                                            </p:txEl>
                                          </p:spTgt>
                                        </p:tgtEl>
                                        <p:attrNameLst>
                                          <p:attrName>style.visibility</p:attrName>
                                        </p:attrNameLst>
                                      </p:cBhvr>
                                      <p:to>
                                        <p:strVal val="hidden"/>
                                      </p:to>
                                    </p:set>
                                  </p:childTnLst>
                                </p:cTn>
                              </p:par>
                              <p:par>
                                <p:cTn id="61" presetClass="exit" nodeType="withEffect" presetSubtype="0" presetID="1" grpId="2" fill="hold">
                                  <p:stCondLst>
                                    <p:cond delay="0"/>
                                  </p:stCondLst>
                                  <p:iterate type="lt" backwards="0">
                                    <p:tmAbs val="100"/>
                                  </p:iterate>
                                  <p:childTnLst>
                                    <p:set>
                                      <p:cBhvr>
                                        <p:cTn id="62" fill="hold">
                                          <p:stCondLst>
                                            <p:cond delay="0"/>
                                          </p:stCondLst>
                                        </p:cTn>
                                        <p:tgtEl>
                                          <p:spTgt spid="132">
                                            <p:bg/>
                                          </p:spTgt>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Class="exit" nodeType="clickEffect" presetSubtype="0" presetID="1" grpId="3" fill="hold">
                                  <p:stCondLst>
                                    <p:cond delay="0"/>
                                  </p:stCondLst>
                                  <p:iterate type="lt" backwards="0">
                                    <p:tmAbs val="100"/>
                                  </p:iterate>
                                  <p:childTnLst>
                                    <p:set>
                                      <p:cBhvr>
                                        <p:cTn id="66" fill="hold">
                                          <p:stCondLst>
                                            <p:cond delay="0"/>
                                          </p:stCondLst>
                                        </p:cTn>
                                        <p:tgtEl>
                                          <p:spTgt spid="13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32" grpId="2"/>
      <p:bldP build="whole" bldLvl="1" animBg="1" rev="0" advAuto="0" spid="131" grpId="3"/>
      <p:bldP build="p" bldLvl="5" animBg="1" rev="0" advAuto="0" spid="132"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项目体会"/>
          <p:cNvSpPr txBox="1"/>
          <p:nvPr>
            <p:ph type="title"/>
          </p:nvPr>
        </p:nvSpPr>
        <p:spPr>
          <a:prstGeom prst="rect">
            <a:avLst/>
          </a:prstGeom>
        </p:spPr>
        <p:txBody>
          <a:bodyPr/>
          <a:lstStyle/>
          <a:p>
            <a:pPr/>
            <a:r>
              <a:t>项目体会</a:t>
            </a:r>
          </a:p>
        </p:txBody>
      </p:sp>
      <p:sp>
        <p:nvSpPr>
          <p:cNvPr id="135" name="项目框架明确时间较晚，没有留出足够的缓冲期…"/>
          <p:cNvSpPr txBox="1"/>
          <p:nvPr>
            <p:ph type="body" idx="1"/>
          </p:nvPr>
        </p:nvSpPr>
        <p:spPr>
          <a:prstGeom prst="rect">
            <a:avLst/>
          </a:prstGeom>
        </p:spPr>
        <p:txBody>
          <a:bodyPr/>
          <a:lstStyle/>
          <a:p>
            <a:pPr marL="266700" indent="-266700" defTabSz="350520">
              <a:spcBef>
                <a:spcPts val="2500"/>
              </a:spcBef>
              <a:defRPr sz="1920">
                <a:solidFill>
                  <a:srgbClr val="FF7E79"/>
                </a:solidFill>
              </a:defRPr>
            </a:pPr>
            <a:r>
              <a:t>项目框架明确时间较晚，没有留出足够的缓冲期</a:t>
            </a:r>
          </a:p>
          <a:p>
            <a:pPr marL="266700" indent="-266700" defTabSz="350520">
              <a:spcBef>
                <a:spcPts val="2500"/>
              </a:spcBef>
              <a:defRPr sz="1920">
                <a:solidFill>
                  <a:srgbClr val="FF7E79"/>
                </a:solidFill>
              </a:defRPr>
            </a:pPr>
            <a:r>
              <a:t>成员们对于计划的不同意见采用线下讨论商定的方式，基本完成原计划的工作</a:t>
            </a:r>
          </a:p>
          <a:p>
            <a:pPr marL="266700" indent="-266700" defTabSz="350520">
              <a:spcBef>
                <a:spcPts val="2500"/>
              </a:spcBef>
              <a:defRPr sz="1920">
                <a:solidFill>
                  <a:srgbClr val="FF7E79"/>
                </a:solidFill>
              </a:defRPr>
            </a:pPr>
            <a:r>
              <a:t>在前端开发时一开始想编写桌面应用，发现PyQt的槽函数、页面跳转比较繁杂，因而转向web应用，浪费了一周时间入门Vue.js，进行Vue.js + Django 的前后端分离的开发。</a:t>
            </a:r>
          </a:p>
          <a:p>
            <a:pPr marL="266700" indent="-266700" defTabSz="350520">
              <a:spcBef>
                <a:spcPts val="2500"/>
              </a:spcBef>
              <a:defRPr sz="1920">
                <a:solidFill>
                  <a:srgbClr val="FF7E79"/>
                </a:solidFill>
              </a:defRPr>
            </a:pPr>
            <a:r>
              <a:t>出现的风险：数据可视化一开始想用后台作图前端引用，但由于自身对前端的生疏（只学了一周），没有早些开始前端作图后端传数据的模式，浪费了些许时间（但还是在生成图表那里起了作用）</a:t>
            </a:r>
          </a:p>
          <a:p>
            <a:pPr marL="266700" indent="-266700" defTabSz="350520">
              <a:spcBef>
                <a:spcPts val="2500"/>
              </a:spcBef>
              <a:defRPr sz="1920">
                <a:solidFill>
                  <a:srgbClr val="FF7E79"/>
                </a:solidFill>
              </a:defRPr>
            </a:pPr>
            <a:r>
              <a:t>假如历史重来，我们将更加细致的规划好产品的开发流程和注意事项。</a:t>
            </a:r>
          </a:p>
          <a:p>
            <a:pPr marL="266700" indent="-266700" defTabSz="350520">
              <a:spcBef>
                <a:spcPts val="2500"/>
              </a:spcBef>
              <a:defRPr sz="1920">
                <a:solidFill>
                  <a:srgbClr val="FFD479"/>
                </a:solidFill>
              </a:defRPr>
            </a:pPr>
            <a:r>
              <a:t>软件各个模块的结合，尤其是前后端的结合是整个软件编写过程中最困难、最容易出问题的一步</a:t>
            </a:r>
          </a:p>
          <a:p>
            <a:pPr marL="266700" indent="-266700" defTabSz="350520">
              <a:spcBef>
                <a:spcPts val="2500"/>
              </a:spcBef>
              <a:defRPr sz="1920">
                <a:solidFill>
                  <a:srgbClr val="FFD479"/>
                </a:solidFill>
              </a:defRPr>
            </a:pPr>
            <a:r>
              <a:t>在整个软件编写过程中，软件的需求、模块的功能与实现方法等等会不断地发生变化，需要软件编写人员及时地对软件进行调整</a:t>
            </a:r>
          </a:p>
          <a:p>
            <a:pPr marL="266700" indent="-266700" defTabSz="350520">
              <a:spcBef>
                <a:spcPts val="2500"/>
              </a:spcBef>
              <a:defRPr sz="1920">
                <a:solidFill>
                  <a:srgbClr val="FFD479"/>
                </a:solidFill>
              </a:defRPr>
            </a:pPr>
            <a:r>
              <a:t>编程能力 + 沟通能力 + 团队协作精神 = 软件工程</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1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lt" backwards="0">
                                    <p:tmAbs val="100"/>
                                  </p:iterate>
                                  <p:childTnLst>
                                    <p:set>
                                      <p:cBhvr>
                                        <p:cTn id="10" fill="hold"/>
                                        <p:tgtEl>
                                          <p:spTgt spid="135">
                                            <p:bg/>
                                          </p:spTgt>
                                        </p:tgtEl>
                                        <p:attrNameLst>
                                          <p:attrName>style.visibility</p:attrName>
                                        </p:attrNameLst>
                                      </p:cBhvr>
                                      <p:to>
                                        <p:strVal val="visible"/>
                                      </p:to>
                                    </p:set>
                                  </p:childTnLst>
                                </p:cTn>
                              </p:par>
                              <p:par>
                                <p:cTn id="11" presetClass="entr" nodeType="withEffect" presetSubtype="0" presetID="1" grpId="2" fill="hold">
                                  <p:stCondLst>
                                    <p:cond delay="0"/>
                                  </p:stCondLst>
                                  <p:iterate type="lt" backwards="0">
                                    <p:tmAbs val="100"/>
                                  </p:iterate>
                                  <p:childTnLst>
                                    <p:set>
                                      <p:cBhvr>
                                        <p:cTn id="12" fill="hold"/>
                                        <p:tgtEl>
                                          <p:spTgt spid="13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lt" backwards="0">
                                    <p:tmAbs val="100"/>
                                  </p:iterate>
                                  <p:childTnLst>
                                    <p:set>
                                      <p:cBhvr>
                                        <p:cTn id="16" fill="hold"/>
                                        <p:tgtEl>
                                          <p:spTgt spid="13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lt" backwards="0">
                                    <p:tmAbs val="100"/>
                                  </p:iterate>
                                  <p:childTnLst>
                                    <p:set>
                                      <p:cBhvr>
                                        <p:cTn id="20" fill="hold"/>
                                        <p:tgtEl>
                                          <p:spTgt spid="13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2" fill="hold">
                                  <p:stCondLst>
                                    <p:cond delay="0"/>
                                  </p:stCondLst>
                                  <p:iterate type="lt" backwards="0">
                                    <p:tmAbs val="100"/>
                                  </p:iterate>
                                  <p:childTnLst>
                                    <p:set>
                                      <p:cBhvr>
                                        <p:cTn id="24" fill="hold"/>
                                        <p:tgtEl>
                                          <p:spTgt spid="135">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2" fill="hold">
                                  <p:stCondLst>
                                    <p:cond delay="0"/>
                                  </p:stCondLst>
                                  <p:iterate type="lt" backwards="0">
                                    <p:tmAbs val="100"/>
                                  </p:iterate>
                                  <p:childTnLst>
                                    <p:set>
                                      <p:cBhvr>
                                        <p:cTn id="28" fill="hold"/>
                                        <p:tgtEl>
                                          <p:spTgt spid="135">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2" fill="hold">
                                  <p:stCondLst>
                                    <p:cond delay="0"/>
                                  </p:stCondLst>
                                  <p:iterate type="lt" backwards="0">
                                    <p:tmAbs val="100"/>
                                  </p:iterate>
                                  <p:childTnLst>
                                    <p:set>
                                      <p:cBhvr>
                                        <p:cTn id="32" fill="hold"/>
                                        <p:tgtEl>
                                          <p:spTgt spid="135">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2" fill="hold">
                                  <p:stCondLst>
                                    <p:cond delay="0"/>
                                  </p:stCondLst>
                                  <p:iterate type="lt" backwards="0">
                                    <p:tmAbs val="100"/>
                                  </p:iterate>
                                  <p:childTnLst>
                                    <p:set>
                                      <p:cBhvr>
                                        <p:cTn id="36" fill="hold"/>
                                        <p:tgtEl>
                                          <p:spTgt spid="135">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2" fill="hold">
                                  <p:stCondLst>
                                    <p:cond delay="0"/>
                                  </p:stCondLst>
                                  <p:iterate type="lt" backwards="0">
                                    <p:tmAbs val="100"/>
                                  </p:iterate>
                                  <p:childTnLst>
                                    <p:set>
                                      <p:cBhvr>
                                        <p:cTn id="40" fill="hold"/>
                                        <p:tgtEl>
                                          <p:spTgt spid="135">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xit" nodeType="clickEffect" presetSubtype="0" presetID="1" grpId="3" fill="hold">
                                  <p:stCondLst>
                                    <p:cond delay="0"/>
                                  </p:stCondLst>
                                  <p:iterate type="lt" backwards="0">
                                    <p:tmAbs val="100"/>
                                  </p:iterate>
                                  <p:childTnLst>
                                    <p:set>
                                      <p:cBhvr>
                                        <p:cTn id="44" fill="hold">
                                          <p:stCondLst>
                                            <p:cond delay="0"/>
                                          </p:stCondLst>
                                        </p:cTn>
                                        <p:tgtEl>
                                          <p:spTgt spid="135">
                                            <p:txEl>
                                              <p:pRg st="0" end="0"/>
                                            </p:txEl>
                                          </p:spTgt>
                                        </p:tgtEl>
                                        <p:attrNameLst>
                                          <p:attrName>style.visibility</p:attrName>
                                        </p:attrNameLst>
                                      </p:cBhvr>
                                      <p:to>
                                        <p:strVal val="hidden"/>
                                      </p:to>
                                    </p:set>
                                  </p:childTnLst>
                                </p:cTn>
                              </p:par>
                              <p:par>
                                <p:cTn id="45" presetClass="exit" nodeType="withEffect" presetSubtype="0" presetID="1" grpId="3" fill="hold">
                                  <p:stCondLst>
                                    <p:cond delay="0"/>
                                  </p:stCondLst>
                                  <p:iterate type="lt" backwards="0">
                                    <p:tmAbs val="100"/>
                                  </p:iterate>
                                  <p:childTnLst>
                                    <p:set>
                                      <p:cBhvr>
                                        <p:cTn id="46" fill="hold">
                                          <p:stCondLst>
                                            <p:cond delay="0"/>
                                          </p:stCondLst>
                                        </p:cTn>
                                        <p:tgtEl>
                                          <p:spTgt spid="135">
                                            <p:txEl>
                                              <p:pRg st="1" end="1"/>
                                            </p:txEl>
                                          </p:spTgt>
                                        </p:tgtEl>
                                        <p:attrNameLst>
                                          <p:attrName>style.visibility</p:attrName>
                                        </p:attrNameLst>
                                      </p:cBhvr>
                                      <p:to>
                                        <p:strVal val="hidden"/>
                                      </p:to>
                                    </p:set>
                                  </p:childTnLst>
                                </p:cTn>
                              </p:par>
                              <p:par>
                                <p:cTn id="47" presetClass="exit" nodeType="withEffect" presetSubtype="0" presetID="1" grpId="3" fill="hold">
                                  <p:stCondLst>
                                    <p:cond delay="0"/>
                                  </p:stCondLst>
                                  <p:iterate type="lt" backwards="0">
                                    <p:tmAbs val="100"/>
                                  </p:iterate>
                                  <p:childTnLst>
                                    <p:set>
                                      <p:cBhvr>
                                        <p:cTn id="48" fill="hold">
                                          <p:stCondLst>
                                            <p:cond delay="0"/>
                                          </p:stCondLst>
                                        </p:cTn>
                                        <p:tgtEl>
                                          <p:spTgt spid="135">
                                            <p:txEl>
                                              <p:pRg st="2" end="2"/>
                                            </p:txEl>
                                          </p:spTgt>
                                        </p:tgtEl>
                                        <p:attrNameLst>
                                          <p:attrName>style.visibility</p:attrName>
                                        </p:attrNameLst>
                                      </p:cBhvr>
                                      <p:to>
                                        <p:strVal val="hidden"/>
                                      </p:to>
                                    </p:set>
                                  </p:childTnLst>
                                </p:cTn>
                              </p:par>
                              <p:par>
                                <p:cTn id="49" presetClass="exit" nodeType="withEffect" presetSubtype="0" presetID="1" grpId="3" fill="hold">
                                  <p:stCondLst>
                                    <p:cond delay="0"/>
                                  </p:stCondLst>
                                  <p:iterate type="lt" backwards="0">
                                    <p:tmAbs val="100"/>
                                  </p:iterate>
                                  <p:childTnLst>
                                    <p:set>
                                      <p:cBhvr>
                                        <p:cTn id="50" fill="hold">
                                          <p:stCondLst>
                                            <p:cond delay="0"/>
                                          </p:stCondLst>
                                        </p:cTn>
                                        <p:tgtEl>
                                          <p:spTgt spid="135">
                                            <p:txEl>
                                              <p:pRg st="3" end="3"/>
                                            </p:txEl>
                                          </p:spTgt>
                                        </p:tgtEl>
                                        <p:attrNameLst>
                                          <p:attrName>style.visibility</p:attrName>
                                        </p:attrNameLst>
                                      </p:cBhvr>
                                      <p:to>
                                        <p:strVal val="hidden"/>
                                      </p:to>
                                    </p:set>
                                  </p:childTnLst>
                                </p:cTn>
                              </p:par>
                              <p:par>
                                <p:cTn id="51" presetClass="exit" nodeType="withEffect" presetSubtype="0" presetID="1" grpId="3" fill="hold">
                                  <p:stCondLst>
                                    <p:cond delay="0"/>
                                  </p:stCondLst>
                                  <p:iterate type="lt" backwards="0">
                                    <p:tmAbs val="100"/>
                                  </p:iterate>
                                  <p:childTnLst>
                                    <p:set>
                                      <p:cBhvr>
                                        <p:cTn id="52" fill="hold">
                                          <p:stCondLst>
                                            <p:cond delay="0"/>
                                          </p:stCondLst>
                                        </p:cTn>
                                        <p:tgtEl>
                                          <p:spTgt spid="135">
                                            <p:txEl>
                                              <p:pRg st="4" end="4"/>
                                            </p:txEl>
                                          </p:spTgt>
                                        </p:tgtEl>
                                        <p:attrNameLst>
                                          <p:attrName>style.visibility</p:attrName>
                                        </p:attrNameLst>
                                      </p:cBhvr>
                                      <p:to>
                                        <p:strVal val="hidden"/>
                                      </p:to>
                                    </p:set>
                                  </p:childTnLst>
                                </p:cTn>
                              </p:par>
                              <p:par>
                                <p:cTn id="53" presetClass="exit" nodeType="withEffect" presetSubtype="0" presetID="1" grpId="3" fill="hold">
                                  <p:stCondLst>
                                    <p:cond delay="0"/>
                                  </p:stCondLst>
                                  <p:iterate type="lt" backwards="0">
                                    <p:tmAbs val="100"/>
                                  </p:iterate>
                                  <p:childTnLst>
                                    <p:set>
                                      <p:cBhvr>
                                        <p:cTn id="54" fill="hold">
                                          <p:stCondLst>
                                            <p:cond delay="0"/>
                                          </p:stCondLst>
                                        </p:cTn>
                                        <p:tgtEl>
                                          <p:spTgt spid="135">
                                            <p:txEl>
                                              <p:pRg st="5" end="5"/>
                                            </p:txEl>
                                          </p:spTgt>
                                        </p:tgtEl>
                                        <p:attrNameLst>
                                          <p:attrName>style.visibility</p:attrName>
                                        </p:attrNameLst>
                                      </p:cBhvr>
                                      <p:to>
                                        <p:strVal val="hidden"/>
                                      </p:to>
                                    </p:set>
                                  </p:childTnLst>
                                </p:cTn>
                              </p:par>
                              <p:par>
                                <p:cTn id="55" presetClass="exit" nodeType="withEffect" presetSubtype="0" presetID="1" grpId="3" fill="hold">
                                  <p:stCondLst>
                                    <p:cond delay="0"/>
                                  </p:stCondLst>
                                  <p:iterate type="lt" backwards="0">
                                    <p:tmAbs val="100"/>
                                  </p:iterate>
                                  <p:childTnLst>
                                    <p:set>
                                      <p:cBhvr>
                                        <p:cTn id="56" fill="hold">
                                          <p:stCondLst>
                                            <p:cond delay="0"/>
                                          </p:stCondLst>
                                        </p:cTn>
                                        <p:tgtEl>
                                          <p:spTgt spid="135">
                                            <p:txEl>
                                              <p:pRg st="6" end="6"/>
                                            </p:txEl>
                                          </p:spTgt>
                                        </p:tgtEl>
                                        <p:attrNameLst>
                                          <p:attrName>style.visibility</p:attrName>
                                        </p:attrNameLst>
                                      </p:cBhvr>
                                      <p:to>
                                        <p:strVal val="hidden"/>
                                      </p:to>
                                    </p:set>
                                  </p:childTnLst>
                                </p:cTn>
                              </p:par>
                              <p:par>
                                <p:cTn id="57" presetClass="exit" nodeType="withEffect" presetSubtype="0" presetID="1" grpId="3" fill="hold">
                                  <p:stCondLst>
                                    <p:cond delay="0"/>
                                  </p:stCondLst>
                                  <p:iterate type="lt" backwards="0">
                                    <p:tmAbs val="100"/>
                                  </p:iterate>
                                  <p:childTnLst>
                                    <p:set>
                                      <p:cBhvr>
                                        <p:cTn id="58" fill="hold">
                                          <p:stCondLst>
                                            <p:cond delay="0"/>
                                          </p:stCondLst>
                                        </p:cTn>
                                        <p:tgtEl>
                                          <p:spTgt spid="135">
                                            <p:txEl>
                                              <p:pRg st="7" end="7"/>
                                            </p:txEl>
                                          </p:spTgt>
                                        </p:tgtEl>
                                        <p:attrNameLst>
                                          <p:attrName>style.visibility</p:attrName>
                                        </p:attrNameLst>
                                      </p:cBhvr>
                                      <p:to>
                                        <p:strVal val="hidden"/>
                                      </p:to>
                                    </p:set>
                                  </p:childTnLst>
                                </p:cTn>
                              </p:par>
                              <p:par>
                                <p:cTn id="59" presetClass="exit" nodeType="withEffect" presetSubtype="0" presetID="1" grpId="3" fill="hold">
                                  <p:stCondLst>
                                    <p:cond delay="0"/>
                                  </p:stCondLst>
                                  <p:iterate type="lt" backwards="0">
                                    <p:tmAbs val="100"/>
                                  </p:iterate>
                                  <p:childTnLst>
                                    <p:set>
                                      <p:cBhvr>
                                        <p:cTn id="60" fill="hold">
                                          <p:stCondLst>
                                            <p:cond delay="0"/>
                                          </p:stCondLst>
                                        </p:cTn>
                                        <p:tgtEl>
                                          <p:spTgt spid="135">
                                            <p:bg/>
                                          </p:spTgt>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4" grpId="1"/>
      <p:bldP build="p" bldLvl="5" animBg="1" rev="0" advAuto="0" spid="135" grpId="2"/>
      <p:bldP build="p" bldLvl="5" animBg="1" rev="0" advAuto="0" spid="135" grpId="3"/>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项目体会"/>
          <p:cNvSpPr txBox="1"/>
          <p:nvPr>
            <p:ph type="title"/>
          </p:nvPr>
        </p:nvSpPr>
        <p:spPr>
          <a:prstGeom prst="rect">
            <a:avLst/>
          </a:prstGeom>
        </p:spPr>
        <p:txBody>
          <a:bodyPr/>
          <a:lstStyle/>
          <a:p>
            <a:pPr/>
            <a:r>
              <a:t>项目体会</a:t>
            </a:r>
          </a:p>
        </p:txBody>
      </p:sp>
      <p:sp>
        <p:nvSpPr>
          <p:cNvPr id="138" name="本次项目我主要负责数据库的封装，以及后端端口的搭建。是一个为可视化、爬虫、以及前端提供服务的工作。…"/>
          <p:cNvSpPr txBox="1"/>
          <p:nvPr>
            <p:ph type="body" idx="1"/>
          </p:nvPr>
        </p:nvSpPr>
        <p:spPr>
          <a:prstGeom prst="rect">
            <a:avLst/>
          </a:prstGeom>
        </p:spPr>
        <p:txBody>
          <a:bodyPr/>
          <a:lstStyle/>
          <a:p>
            <a:pPr marL="320040" indent="-320040" defTabSz="420624">
              <a:spcBef>
                <a:spcPts val="3000"/>
              </a:spcBef>
              <a:defRPr sz="2304">
                <a:solidFill>
                  <a:srgbClr val="73FA79"/>
                </a:solidFill>
              </a:defRPr>
            </a:pPr>
            <a:r>
              <a:rPr>
                <a:latin typeface="Times New Roman"/>
                <a:ea typeface="Times New Roman"/>
                <a:cs typeface="Times New Roman"/>
                <a:sym typeface="Times New Roman"/>
              </a:rPr>
              <a:t>本次项目我主要负责数据库的封装，以及后端端口的搭建。是一个为可视化、爬虫、以及前端提供服务的工作。</a:t>
            </a:r>
            <a:endParaRPr>
              <a:latin typeface="Times New Roman"/>
              <a:ea typeface="Times New Roman"/>
              <a:cs typeface="Times New Roman"/>
              <a:sym typeface="Times New Roman"/>
            </a:endParaRPr>
          </a:p>
          <a:p>
            <a:pPr marL="320040" indent="-320040" defTabSz="420624">
              <a:spcBef>
                <a:spcPts val="3000"/>
              </a:spcBef>
              <a:defRPr sz="2304">
                <a:solidFill>
                  <a:srgbClr val="73FA79"/>
                </a:solidFill>
              </a:defRPr>
            </a:pPr>
            <a:r>
              <a:rPr>
                <a:latin typeface="Times New Roman"/>
                <a:ea typeface="Times New Roman"/>
                <a:cs typeface="Times New Roman"/>
                <a:sym typeface="Times New Roman"/>
              </a:rPr>
              <a:t>根据三方的数据需求，为他们编写函数封装数据库指令，方便他们使用数据库的数据。这是一个比较基础的，但却十分重要的工作。让我明白了团队合作中沟通与交流的重要性。一些接口，若不在编写程序之前就商量好的话，在编写之后才发现提供的数据结构不满足其他成员的需求，就需要一定量的更改，降低了程序推进的效率</a:t>
            </a:r>
          </a:p>
          <a:p>
            <a:pPr marL="320040" indent="-320040" defTabSz="420624">
              <a:spcBef>
                <a:spcPts val="3000"/>
              </a:spcBef>
              <a:defRPr sz="2304">
                <a:solidFill>
                  <a:srgbClr val="76D6FF"/>
                </a:solidFill>
              </a:defRPr>
            </a:pPr>
            <a:r>
              <a:t>这次软工项目带给我的感受就是，团队合作。</a:t>
            </a:r>
          </a:p>
          <a:p>
            <a:pPr marL="320040" indent="-320040" defTabSz="420624">
              <a:spcBef>
                <a:spcPts val="3000"/>
              </a:spcBef>
              <a:defRPr sz="2304">
                <a:solidFill>
                  <a:srgbClr val="76D6FF"/>
                </a:solidFill>
              </a:defRPr>
            </a:pPr>
            <a:r>
              <a:t>虽然一个软件项目分成了四个模块，但是代码在编写的过程中不能只想着自己的任务完成。即使每个模块单独执行都是一个完整的程序，如果程序的接口没有处理好，这个软件是实现的功能就是零。这部分工作需要小组内部一起交流才能实现</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138">
                                            <p:bg/>
                                          </p:spTgt>
                                        </p:tgtEl>
                                        <p:attrNameLst>
                                          <p:attrName>style.visibility</p:attrName>
                                        </p:attrNameLst>
                                      </p:cBhvr>
                                      <p:to>
                                        <p:strVal val="visible"/>
                                      </p:to>
                                    </p:set>
                                  </p:childTnLst>
                                </p:cTn>
                              </p:par>
                              <p:par>
                                <p:cTn id="7" presetClass="entr" nodeType="withEffect" presetSubtype="0" presetID="1" grpId="1" fill="hold">
                                  <p:stCondLst>
                                    <p:cond delay="0"/>
                                  </p:stCondLst>
                                  <p:iterate type="lt" backwards="0">
                                    <p:tmAbs val="100"/>
                                  </p:iterate>
                                  <p:childTnLst>
                                    <p:set>
                                      <p:cBhvr>
                                        <p:cTn id="8" fill="hold"/>
                                        <p:tgtEl>
                                          <p:spTgt spid="13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lt" backwards="0">
                                    <p:tmAbs val="100"/>
                                  </p:iterate>
                                  <p:childTnLst>
                                    <p:set>
                                      <p:cBhvr>
                                        <p:cTn id="12" fill="hold"/>
                                        <p:tgtEl>
                                          <p:spTgt spid="13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lt" backwards="0">
                                    <p:tmAbs val="100"/>
                                  </p:iterate>
                                  <p:childTnLst>
                                    <p:set>
                                      <p:cBhvr>
                                        <p:cTn id="16" fill="hold"/>
                                        <p:tgtEl>
                                          <p:spTgt spid="13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lt" backwards="0">
                                    <p:tmAbs val="100"/>
                                  </p:iterate>
                                  <p:childTnLst>
                                    <p:set>
                                      <p:cBhvr>
                                        <p:cTn id="20" fill="hold"/>
                                        <p:tgtEl>
                                          <p:spTgt spid="13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xit" nodeType="clickEffect" presetSubtype="0" presetID="1" grpId="2" fill="hold">
                                  <p:stCondLst>
                                    <p:cond delay="0"/>
                                  </p:stCondLst>
                                  <p:iterate type="lt" backwards="0">
                                    <p:tmAbs val="100"/>
                                  </p:iterate>
                                  <p:childTnLst>
                                    <p:set>
                                      <p:cBhvr>
                                        <p:cTn id="24" fill="hold">
                                          <p:stCondLst>
                                            <p:cond delay="0"/>
                                          </p:stCondLst>
                                        </p:cTn>
                                        <p:tgtEl>
                                          <p:spTgt spid="138">
                                            <p:txEl>
                                              <p:pRg st="0" end="0"/>
                                            </p:txEl>
                                          </p:spTgt>
                                        </p:tgtEl>
                                        <p:attrNameLst>
                                          <p:attrName>style.visibility</p:attrName>
                                        </p:attrNameLst>
                                      </p:cBhvr>
                                      <p:to>
                                        <p:strVal val="hidden"/>
                                      </p:to>
                                    </p:set>
                                  </p:childTnLst>
                                </p:cTn>
                              </p:par>
                              <p:par>
                                <p:cTn id="25" presetClass="exit" nodeType="withEffect" presetSubtype="0" presetID="1" grpId="2" fill="hold">
                                  <p:stCondLst>
                                    <p:cond delay="0"/>
                                  </p:stCondLst>
                                  <p:iterate type="lt" backwards="0">
                                    <p:tmAbs val="100"/>
                                  </p:iterate>
                                  <p:childTnLst>
                                    <p:set>
                                      <p:cBhvr>
                                        <p:cTn id="26" fill="hold">
                                          <p:stCondLst>
                                            <p:cond delay="0"/>
                                          </p:stCondLst>
                                        </p:cTn>
                                        <p:tgtEl>
                                          <p:spTgt spid="138">
                                            <p:txEl>
                                              <p:pRg st="1" end="1"/>
                                            </p:txEl>
                                          </p:spTgt>
                                        </p:tgtEl>
                                        <p:attrNameLst>
                                          <p:attrName>style.visibility</p:attrName>
                                        </p:attrNameLst>
                                      </p:cBhvr>
                                      <p:to>
                                        <p:strVal val="hidden"/>
                                      </p:to>
                                    </p:set>
                                  </p:childTnLst>
                                </p:cTn>
                              </p:par>
                              <p:par>
                                <p:cTn id="27" presetClass="exit" nodeType="withEffect" presetSubtype="0" presetID="1" grpId="2" fill="hold">
                                  <p:stCondLst>
                                    <p:cond delay="0"/>
                                  </p:stCondLst>
                                  <p:iterate type="lt" backwards="0">
                                    <p:tmAbs val="100"/>
                                  </p:iterate>
                                  <p:childTnLst>
                                    <p:set>
                                      <p:cBhvr>
                                        <p:cTn id="28" fill="hold">
                                          <p:stCondLst>
                                            <p:cond delay="0"/>
                                          </p:stCondLst>
                                        </p:cTn>
                                        <p:tgtEl>
                                          <p:spTgt spid="138">
                                            <p:txEl>
                                              <p:pRg st="2" end="2"/>
                                            </p:txEl>
                                          </p:spTgt>
                                        </p:tgtEl>
                                        <p:attrNameLst>
                                          <p:attrName>style.visibility</p:attrName>
                                        </p:attrNameLst>
                                      </p:cBhvr>
                                      <p:to>
                                        <p:strVal val="hidden"/>
                                      </p:to>
                                    </p:set>
                                  </p:childTnLst>
                                </p:cTn>
                              </p:par>
                              <p:par>
                                <p:cTn id="29" presetClass="exit" nodeType="withEffect" presetSubtype="0" presetID="1" grpId="2" fill="hold">
                                  <p:stCondLst>
                                    <p:cond delay="0"/>
                                  </p:stCondLst>
                                  <p:iterate type="lt" backwards="0">
                                    <p:tmAbs val="100"/>
                                  </p:iterate>
                                  <p:childTnLst>
                                    <p:set>
                                      <p:cBhvr>
                                        <p:cTn id="30" fill="hold">
                                          <p:stCondLst>
                                            <p:cond delay="0"/>
                                          </p:stCondLst>
                                        </p:cTn>
                                        <p:tgtEl>
                                          <p:spTgt spid="138">
                                            <p:txEl>
                                              <p:pRg st="3" end="3"/>
                                            </p:txEl>
                                          </p:spTgt>
                                        </p:tgtEl>
                                        <p:attrNameLst>
                                          <p:attrName>style.visibility</p:attrName>
                                        </p:attrNameLst>
                                      </p:cBhvr>
                                      <p:to>
                                        <p:strVal val="hidden"/>
                                      </p:to>
                                    </p:set>
                                  </p:childTnLst>
                                </p:cTn>
                              </p:par>
                              <p:par>
                                <p:cTn id="31" presetClass="exit" nodeType="withEffect" presetSubtype="0" presetID="1" grpId="2" fill="hold">
                                  <p:stCondLst>
                                    <p:cond delay="0"/>
                                  </p:stCondLst>
                                  <p:iterate type="lt" backwards="0">
                                    <p:tmAbs val="100"/>
                                  </p:iterate>
                                  <p:childTnLst>
                                    <p:set>
                                      <p:cBhvr>
                                        <p:cTn id="32" fill="hold">
                                          <p:stCondLst>
                                            <p:cond delay="0"/>
                                          </p:stCondLst>
                                        </p:cTn>
                                        <p:tgtEl>
                                          <p:spTgt spid="138">
                                            <p:bg/>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Class="exit" nodeType="clickEffect" presetSubtype="0" presetID="1" grpId="3" fill="hold">
                                  <p:stCondLst>
                                    <p:cond delay="0"/>
                                  </p:stCondLst>
                                  <p:iterate type="lt" backwards="0">
                                    <p:tmAbs val="100"/>
                                  </p:iterate>
                                  <p:childTnLst>
                                    <p:set>
                                      <p:cBhvr>
                                        <p:cTn id="36" fill="hold">
                                          <p:stCondLst>
                                            <p:cond delay="0"/>
                                          </p:stCondLst>
                                        </p:cTn>
                                        <p:tgtEl>
                                          <p:spTgt spid="13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38" grpId="2"/>
      <p:bldP build="whole" bldLvl="1" animBg="1" rev="0" advAuto="0" spid="137" grpId="3"/>
      <p:bldP build="p" bldLvl="5" animBg="1" rev="0" advAuto="0" spid="138"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软件工程项目第十组"/>
          <p:cNvSpPr txBox="1"/>
          <p:nvPr>
            <p:ph type="body" idx="13"/>
          </p:nvPr>
        </p:nvSpPr>
        <p:spPr>
          <a:xfrm>
            <a:off x="1270000" y="6362700"/>
            <a:ext cx="10464800" cy="520700"/>
          </a:xfrm>
          <a:prstGeom prst="rect">
            <a:avLst/>
          </a:prstGeom>
        </p:spPr>
        <p:txBody>
          <a:bodyPr/>
          <a:lstStyle/>
          <a:p>
            <a:pPr/>
            <a:r>
              <a:t>–软件工程项目第十组</a:t>
            </a:r>
          </a:p>
        </p:txBody>
      </p:sp>
      <p:sp>
        <p:nvSpPr>
          <p:cNvPr id="141" name="“谢谢。”"/>
          <p:cNvSpPr txBox="1"/>
          <p:nvPr>
            <p:ph type="body" idx="14"/>
          </p:nvPr>
        </p:nvSpPr>
        <p:spPr>
          <a:prstGeom prst="rect">
            <a:avLst/>
          </a:prstGeom>
        </p:spPr>
        <p:txBody>
          <a:bodyPr/>
          <a:lstStyle/>
          <a:p>
            <a:pPr/>
            <a:r>
              <a:t>“谢谢。”</a:t>
            </a:r>
          </a:p>
        </p:txBody>
      </p:sp>
      <p:sp>
        <p:nvSpPr>
          <p:cNvPr id="142" name="https://github.com/HanlynnKe/mova_project"/>
          <p:cNvSpPr txBox="1"/>
          <p:nvPr/>
        </p:nvSpPr>
        <p:spPr>
          <a:xfrm>
            <a:off x="3207816" y="4392270"/>
            <a:ext cx="658916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a:solidFill>
                  <a:srgbClr val="FF7E79"/>
                </a:solidFill>
              </a:rPr>
              <a:t>https://</a:t>
            </a:r>
            <a:r>
              <a:rPr>
                <a:solidFill>
                  <a:srgbClr val="FFD479"/>
                </a:solidFill>
              </a:rPr>
              <a:t>github</a:t>
            </a:r>
            <a:r>
              <a:rPr>
                <a:solidFill>
                  <a:srgbClr val="73FA79"/>
                </a:solidFill>
              </a:rPr>
              <a:t>.com</a:t>
            </a:r>
            <a:r>
              <a:rPr>
                <a:solidFill>
                  <a:srgbClr val="76D6FF"/>
                </a:solidFill>
              </a:rPr>
              <a:t>/HanlynnKe</a:t>
            </a:r>
            <a:r>
              <a:rPr>
                <a:solidFill>
                  <a:srgbClr val="7A81FF"/>
                </a:solidFill>
              </a:rPr>
              <a:t>/mova_project</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141"/>
                                        </p:tgtEl>
                                        <p:attrNameLst>
                                          <p:attrName>style.visibility</p:attrName>
                                        </p:attrNameLst>
                                      </p:cBhvr>
                                      <p:to>
                                        <p:strVal val="visible"/>
                                      </p:to>
                                    </p:set>
                                    <p:anim calcmode="lin" valueType="num">
                                      <p:cBhvr>
                                        <p:cTn id="7" dur="2500" fill="hold"/>
                                        <p:tgtEl>
                                          <p:spTgt spid="141"/>
                                        </p:tgtEl>
                                        <p:attrNameLst>
                                          <p:attrName>ppt_w</p:attrName>
                                        </p:attrNameLst>
                                      </p:cBhvr>
                                      <p:tavLst>
                                        <p:tav tm="0">
                                          <p:val>
                                            <p:fltVal val="0"/>
                                          </p:val>
                                        </p:tav>
                                        <p:tav tm="100000">
                                          <p:val>
                                            <p:strVal val="#ppt_w"/>
                                          </p:val>
                                        </p:tav>
                                      </p:tavLst>
                                    </p:anim>
                                    <p:anim calcmode="lin" valueType="num">
                                      <p:cBhvr>
                                        <p:cTn id="8" dur="2500" fill="hold"/>
                                        <p:tgtEl>
                                          <p:spTgt spid="14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142"/>
                                        </p:tgtEl>
                                        <p:attrNameLst>
                                          <p:attrName>style.visibility</p:attrName>
                                        </p:attrNameLst>
                                      </p:cBhvr>
                                      <p:to>
                                        <p:strVal val="visible"/>
                                      </p:to>
                                    </p:set>
                                    <p:anim calcmode="lin" valueType="num">
                                      <p:cBhvr>
                                        <p:cTn id="13" dur="2500" fill="hold"/>
                                        <p:tgtEl>
                                          <p:spTgt spid="142"/>
                                        </p:tgtEl>
                                        <p:attrNameLst>
                                          <p:attrName>ppt_w</p:attrName>
                                        </p:attrNameLst>
                                      </p:cBhvr>
                                      <p:tavLst>
                                        <p:tav tm="0">
                                          <p:val>
                                            <p:fltVal val="0"/>
                                          </p:val>
                                        </p:tav>
                                        <p:tav tm="100000">
                                          <p:val>
                                            <p:strVal val="#ppt_w"/>
                                          </p:val>
                                        </p:tav>
                                      </p:tavLst>
                                    </p:anim>
                                    <p:anim calcmode="lin" valueType="num">
                                      <p:cBhvr>
                                        <p:cTn id="14" dur="2500" fill="hold"/>
                                        <p:tgtEl>
                                          <p:spTgt spid="142"/>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6" presetID="23" grpId="3" fill="hold">
                                  <p:stCondLst>
                                    <p:cond delay="0"/>
                                  </p:stCondLst>
                                  <p:iterate type="el" backwards="0">
                                    <p:tmAbs val="0"/>
                                  </p:iterate>
                                  <p:childTnLst>
                                    <p:set>
                                      <p:cBhvr>
                                        <p:cTn id="18" fill="hold"/>
                                        <p:tgtEl>
                                          <p:spTgt spid="140"/>
                                        </p:tgtEl>
                                        <p:attrNameLst>
                                          <p:attrName>style.visibility</p:attrName>
                                        </p:attrNameLst>
                                      </p:cBhvr>
                                      <p:to>
                                        <p:strVal val="visible"/>
                                      </p:to>
                                    </p:set>
                                    <p:anim calcmode="lin" valueType="num">
                                      <p:cBhvr>
                                        <p:cTn id="19" dur="2500" fill="hold"/>
                                        <p:tgtEl>
                                          <p:spTgt spid="140"/>
                                        </p:tgtEl>
                                        <p:attrNameLst>
                                          <p:attrName>ppt_w</p:attrName>
                                        </p:attrNameLst>
                                      </p:cBhvr>
                                      <p:tavLst>
                                        <p:tav tm="0">
                                          <p:val>
                                            <p:fltVal val="0"/>
                                          </p:val>
                                        </p:tav>
                                        <p:tav tm="100000">
                                          <p:val>
                                            <p:strVal val="#ppt_w"/>
                                          </p:val>
                                        </p:tav>
                                      </p:tavLst>
                                    </p:anim>
                                    <p:anim calcmode="lin" valueType="num">
                                      <p:cBhvr>
                                        <p:cTn id="20" dur="2500" fill="hold"/>
                                        <p:tgtEl>
                                          <p:spTgt spid="1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1" grpId="1"/>
      <p:bldP build="whole" bldLvl="1" animBg="1" rev="0" advAuto="0" spid="142" grpId="2"/>
      <p:bldP build="whole" bldLvl="1" animBg="1" rev="0" advAuto="0" spid="140" grpId="3"/>
    </p:bldLst>
  </p:timing>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