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7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C760-71BA-AFC5-AC99-59ABD0C06E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BF3879-E6FB-3ECB-9054-336298E7B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A12D1D-C8BB-E68B-A22A-0EBF559C613B}"/>
              </a:ext>
            </a:extLst>
          </p:cNvPr>
          <p:cNvSpPr>
            <a:spLocks noGrp="1"/>
          </p:cNvSpPr>
          <p:nvPr>
            <p:ph type="dt" sz="half" idx="10"/>
          </p:nvPr>
        </p:nvSpPr>
        <p:spPr/>
        <p:txBody>
          <a:bodyPr/>
          <a:lstStyle/>
          <a:p>
            <a:fld id="{6B5D080E-0F11-4934-BE16-377FF6CA7DF4}" type="datetimeFigureOut">
              <a:rPr lang="en-IN" smtClean="0"/>
              <a:t>03-07-2022</a:t>
            </a:fld>
            <a:endParaRPr lang="en-IN"/>
          </a:p>
        </p:txBody>
      </p:sp>
      <p:sp>
        <p:nvSpPr>
          <p:cNvPr id="5" name="Footer Placeholder 4">
            <a:extLst>
              <a:ext uri="{FF2B5EF4-FFF2-40B4-BE49-F238E27FC236}">
                <a16:creationId xmlns:a16="http://schemas.microsoft.com/office/drawing/2014/main" id="{F873080D-AB37-6B78-B581-50C33D626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D31C2-FBFC-DB5A-F26C-0590B9EC8AF9}"/>
              </a:ext>
            </a:extLst>
          </p:cNvPr>
          <p:cNvSpPr>
            <a:spLocks noGrp="1"/>
          </p:cNvSpPr>
          <p:nvPr>
            <p:ph type="sldNum" sz="quarter" idx="12"/>
          </p:nvPr>
        </p:nvSpPr>
        <p:spPr/>
        <p:txBody>
          <a:bodyPr/>
          <a:lstStyle/>
          <a:p>
            <a:fld id="{15C76965-5856-4519-80B2-8662C500E72F}" type="slidenum">
              <a:rPr lang="en-IN" smtClean="0"/>
              <a:t>‹#›</a:t>
            </a:fld>
            <a:endParaRPr lang="en-IN"/>
          </a:p>
        </p:txBody>
      </p:sp>
    </p:spTree>
    <p:extLst>
      <p:ext uri="{BB962C8B-B14F-4D97-AF65-F5344CB8AC3E}">
        <p14:creationId xmlns:p14="http://schemas.microsoft.com/office/powerpoint/2010/main" val="97704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6513-15A9-E4FF-0DF3-78ABFA84E9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A566A8-0F46-6DD3-14FC-C15DEB00CA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15C951-08D8-1291-7530-4733B3A12A43}"/>
              </a:ext>
            </a:extLst>
          </p:cNvPr>
          <p:cNvSpPr>
            <a:spLocks noGrp="1"/>
          </p:cNvSpPr>
          <p:nvPr>
            <p:ph type="dt" sz="half" idx="10"/>
          </p:nvPr>
        </p:nvSpPr>
        <p:spPr/>
        <p:txBody>
          <a:bodyPr/>
          <a:lstStyle/>
          <a:p>
            <a:fld id="{6B5D080E-0F11-4934-BE16-377FF6CA7DF4}" type="datetimeFigureOut">
              <a:rPr lang="en-IN" smtClean="0"/>
              <a:t>03-07-2022</a:t>
            </a:fld>
            <a:endParaRPr lang="en-IN"/>
          </a:p>
        </p:txBody>
      </p:sp>
      <p:sp>
        <p:nvSpPr>
          <p:cNvPr id="5" name="Footer Placeholder 4">
            <a:extLst>
              <a:ext uri="{FF2B5EF4-FFF2-40B4-BE49-F238E27FC236}">
                <a16:creationId xmlns:a16="http://schemas.microsoft.com/office/drawing/2014/main" id="{C7DB524A-EA6E-1FDD-98DA-E7BE3CDAE3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300F8-115B-AE85-F0AE-FFCD8C101DAA}"/>
              </a:ext>
            </a:extLst>
          </p:cNvPr>
          <p:cNvSpPr>
            <a:spLocks noGrp="1"/>
          </p:cNvSpPr>
          <p:nvPr>
            <p:ph type="sldNum" sz="quarter" idx="12"/>
          </p:nvPr>
        </p:nvSpPr>
        <p:spPr/>
        <p:txBody>
          <a:bodyPr/>
          <a:lstStyle/>
          <a:p>
            <a:fld id="{15C76965-5856-4519-80B2-8662C500E72F}" type="slidenum">
              <a:rPr lang="en-IN" smtClean="0"/>
              <a:t>‹#›</a:t>
            </a:fld>
            <a:endParaRPr lang="en-IN"/>
          </a:p>
        </p:txBody>
      </p:sp>
    </p:spTree>
    <p:extLst>
      <p:ext uri="{BB962C8B-B14F-4D97-AF65-F5344CB8AC3E}">
        <p14:creationId xmlns:p14="http://schemas.microsoft.com/office/powerpoint/2010/main" val="424316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B09BE-FCDB-A9BC-E2E5-7B246A4CAF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FA760D-29C9-7AB9-28EC-2A0581EA8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DBBDF-7A79-B861-AD36-AF3201541E1F}"/>
              </a:ext>
            </a:extLst>
          </p:cNvPr>
          <p:cNvSpPr>
            <a:spLocks noGrp="1"/>
          </p:cNvSpPr>
          <p:nvPr>
            <p:ph type="dt" sz="half" idx="10"/>
          </p:nvPr>
        </p:nvSpPr>
        <p:spPr/>
        <p:txBody>
          <a:bodyPr/>
          <a:lstStyle/>
          <a:p>
            <a:fld id="{6B5D080E-0F11-4934-BE16-377FF6CA7DF4}" type="datetimeFigureOut">
              <a:rPr lang="en-IN" smtClean="0"/>
              <a:t>03-07-2022</a:t>
            </a:fld>
            <a:endParaRPr lang="en-IN"/>
          </a:p>
        </p:txBody>
      </p:sp>
      <p:sp>
        <p:nvSpPr>
          <p:cNvPr id="5" name="Footer Placeholder 4">
            <a:extLst>
              <a:ext uri="{FF2B5EF4-FFF2-40B4-BE49-F238E27FC236}">
                <a16:creationId xmlns:a16="http://schemas.microsoft.com/office/drawing/2014/main" id="{815B4618-CE72-CD30-445B-A06D7A3D2C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576EC-C8F1-6736-744C-01A2D5C1E87D}"/>
              </a:ext>
            </a:extLst>
          </p:cNvPr>
          <p:cNvSpPr>
            <a:spLocks noGrp="1"/>
          </p:cNvSpPr>
          <p:nvPr>
            <p:ph type="sldNum" sz="quarter" idx="12"/>
          </p:nvPr>
        </p:nvSpPr>
        <p:spPr/>
        <p:txBody>
          <a:bodyPr/>
          <a:lstStyle/>
          <a:p>
            <a:fld id="{15C76965-5856-4519-80B2-8662C500E72F}" type="slidenum">
              <a:rPr lang="en-IN" smtClean="0"/>
              <a:t>‹#›</a:t>
            </a:fld>
            <a:endParaRPr lang="en-IN"/>
          </a:p>
        </p:txBody>
      </p:sp>
    </p:spTree>
    <p:extLst>
      <p:ext uri="{BB962C8B-B14F-4D97-AF65-F5344CB8AC3E}">
        <p14:creationId xmlns:p14="http://schemas.microsoft.com/office/powerpoint/2010/main" val="77341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D0A5-8437-2BAC-16AA-235D0A9979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926167-EE4E-0796-3F92-04BBC35CA6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F90D1-9F62-6B05-A704-F71D3C22159B}"/>
              </a:ext>
            </a:extLst>
          </p:cNvPr>
          <p:cNvSpPr>
            <a:spLocks noGrp="1"/>
          </p:cNvSpPr>
          <p:nvPr>
            <p:ph type="dt" sz="half" idx="10"/>
          </p:nvPr>
        </p:nvSpPr>
        <p:spPr/>
        <p:txBody>
          <a:bodyPr/>
          <a:lstStyle/>
          <a:p>
            <a:fld id="{6B5D080E-0F11-4934-BE16-377FF6CA7DF4}" type="datetimeFigureOut">
              <a:rPr lang="en-IN" smtClean="0"/>
              <a:t>03-07-2022</a:t>
            </a:fld>
            <a:endParaRPr lang="en-IN"/>
          </a:p>
        </p:txBody>
      </p:sp>
      <p:sp>
        <p:nvSpPr>
          <p:cNvPr id="5" name="Footer Placeholder 4">
            <a:extLst>
              <a:ext uri="{FF2B5EF4-FFF2-40B4-BE49-F238E27FC236}">
                <a16:creationId xmlns:a16="http://schemas.microsoft.com/office/drawing/2014/main" id="{1DABAE8C-4151-2A86-D214-7F6ED2E98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B9DF4-2A84-00CA-864B-FEB9361270EE}"/>
              </a:ext>
            </a:extLst>
          </p:cNvPr>
          <p:cNvSpPr>
            <a:spLocks noGrp="1"/>
          </p:cNvSpPr>
          <p:nvPr>
            <p:ph type="sldNum" sz="quarter" idx="12"/>
          </p:nvPr>
        </p:nvSpPr>
        <p:spPr/>
        <p:txBody>
          <a:bodyPr/>
          <a:lstStyle/>
          <a:p>
            <a:fld id="{15C76965-5856-4519-80B2-8662C500E72F}" type="slidenum">
              <a:rPr lang="en-IN" smtClean="0"/>
              <a:t>‹#›</a:t>
            </a:fld>
            <a:endParaRPr lang="en-IN"/>
          </a:p>
        </p:txBody>
      </p:sp>
    </p:spTree>
    <p:extLst>
      <p:ext uri="{BB962C8B-B14F-4D97-AF65-F5344CB8AC3E}">
        <p14:creationId xmlns:p14="http://schemas.microsoft.com/office/powerpoint/2010/main" val="241776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5CD7-61D7-5167-3031-0188F1BF5C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A14AD7-0999-BB14-9E0F-F6C4009BB5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4B596-48F9-A2C8-3D1C-93279030EA7E}"/>
              </a:ext>
            </a:extLst>
          </p:cNvPr>
          <p:cNvSpPr>
            <a:spLocks noGrp="1"/>
          </p:cNvSpPr>
          <p:nvPr>
            <p:ph type="dt" sz="half" idx="10"/>
          </p:nvPr>
        </p:nvSpPr>
        <p:spPr/>
        <p:txBody>
          <a:bodyPr/>
          <a:lstStyle/>
          <a:p>
            <a:fld id="{6B5D080E-0F11-4934-BE16-377FF6CA7DF4}" type="datetimeFigureOut">
              <a:rPr lang="en-IN" smtClean="0"/>
              <a:t>03-07-2022</a:t>
            </a:fld>
            <a:endParaRPr lang="en-IN"/>
          </a:p>
        </p:txBody>
      </p:sp>
      <p:sp>
        <p:nvSpPr>
          <p:cNvPr id="5" name="Footer Placeholder 4">
            <a:extLst>
              <a:ext uri="{FF2B5EF4-FFF2-40B4-BE49-F238E27FC236}">
                <a16:creationId xmlns:a16="http://schemas.microsoft.com/office/drawing/2014/main" id="{37CEE816-5EE4-D416-3861-318F4711A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E6F59-7200-BCA5-3CE7-11C704BB383D}"/>
              </a:ext>
            </a:extLst>
          </p:cNvPr>
          <p:cNvSpPr>
            <a:spLocks noGrp="1"/>
          </p:cNvSpPr>
          <p:nvPr>
            <p:ph type="sldNum" sz="quarter" idx="12"/>
          </p:nvPr>
        </p:nvSpPr>
        <p:spPr/>
        <p:txBody>
          <a:bodyPr/>
          <a:lstStyle/>
          <a:p>
            <a:fld id="{15C76965-5856-4519-80B2-8662C500E72F}" type="slidenum">
              <a:rPr lang="en-IN" smtClean="0"/>
              <a:t>‹#›</a:t>
            </a:fld>
            <a:endParaRPr lang="en-IN"/>
          </a:p>
        </p:txBody>
      </p:sp>
    </p:spTree>
    <p:extLst>
      <p:ext uri="{BB962C8B-B14F-4D97-AF65-F5344CB8AC3E}">
        <p14:creationId xmlns:p14="http://schemas.microsoft.com/office/powerpoint/2010/main" val="2518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654A-DDC3-E447-B47B-A1F1E71D52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025A2B-D4A2-8B71-DF06-91DDBA96B9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28EE19-3314-0FFF-9C95-4D3CE7EDA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199F99-4605-5A88-89E6-3FB96F99574F}"/>
              </a:ext>
            </a:extLst>
          </p:cNvPr>
          <p:cNvSpPr>
            <a:spLocks noGrp="1"/>
          </p:cNvSpPr>
          <p:nvPr>
            <p:ph type="dt" sz="half" idx="10"/>
          </p:nvPr>
        </p:nvSpPr>
        <p:spPr/>
        <p:txBody>
          <a:bodyPr/>
          <a:lstStyle/>
          <a:p>
            <a:fld id="{6B5D080E-0F11-4934-BE16-377FF6CA7DF4}" type="datetimeFigureOut">
              <a:rPr lang="en-IN" smtClean="0"/>
              <a:t>03-07-2022</a:t>
            </a:fld>
            <a:endParaRPr lang="en-IN"/>
          </a:p>
        </p:txBody>
      </p:sp>
      <p:sp>
        <p:nvSpPr>
          <p:cNvPr id="6" name="Footer Placeholder 5">
            <a:extLst>
              <a:ext uri="{FF2B5EF4-FFF2-40B4-BE49-F238E27FC236}">
                <a16:creationId xmlns:a16="http://schemas.microsoft.com/office/drawing/2014/main" id="{538BA919-17B7-ED01-EE1A-0EA86F0938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BE4EF7-6014-0A23-E32E-5E60C3478042}"/>
              </a:ext>
            </a:extLst>
          </p:cNvPr>
          <p:cNvSpPr>
            <a:spLocks noGrp="1"/>
          </p:cNvSpPr>
          <p:nvPr>
            <p:ph type="sldNum" sz="quarter" idx="12"/>
          </p:nvPr>
        </p:nvSpPr>
        <p:spPr/>
        <p:txBody>
          <a:bodyPr/>
          <a:lstStyle/>
          <a:p>
            <a:fld id="{15C76965-5856-4519-80B2-8662C500E72F}" type="slidenum">
              <a:rPr lang="en-IN" smtClean="0"/>
              <a:t>‹#›</a:t>
            </a:fld>
            <a:endParaRPr lang="en-IN"/>
          </a:p>
        </p:txBody>
      </p:sp>
    </p:spTree>
    <p:extLst>
      <p:ext uri="{BB962C8B-B14F-4D97-AF65-F5344CB8AC3E}">
        <p14:creationId xmlns:p14="http://schemas.microsoft.com/office/powerpoint/2010/main" val="325008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1249-9F4D-6D75-0C40-72F8DAACCE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1B65D5-A03A-00F9-D4BD-6F4C86EEF2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BD7F35-78D8-130B-E458-588CFAAFE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DB3BFF-5241-B37C-60CB-E864CAE62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60C06A-E9D5-962D-A2C7-6AE0B803A3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74E60B-CF59-3223-A22E-A3F887A74681}"/>
              </a:ext>
            </a:extLst>
          </p:cNvPr>
          <p:cNvSpPr>
            <a:spLocks noGrp="1"/>
          </p:cNvSpPr>
          <p:nvPr>
            <p:ph type="dt" sz="half" idx="10"/>
          </p:nvPr>
        </p:nvSpPr>
        <p:spPr/>
        <p:txBody>
          <a:bodyPr/>
          <a:lstStyle/>
          <a:p>
            <a:fld id="{6B5D080E-0F11-4934-BE16-377FF6CA7DF4}" type="datetimeFigureOut">
              <a:rPr lang="en-IN" smtClean="0"/>
              <a:t>03-07-2022</a:t>
            </a:fld>
            <a:endParaRPr lang="en-IN"/>
          </a:p>
        </p:txBody>
      </p:sp>
      <p:sp>
        <p:nvSpPr>
          <p:cNvPr id="8" name="Footer Placeholder 7">
            <a:extLst>
              <a:ext uri="{FF2B5EF4-FFF2-40B4-BE49-F238E27FC236}">
                <a16:creationId xmlns:a16="http://schemas.microsoft.com/office/drawing/2014/main" id="{A60813AE-9FFF-BEDA-8706-C4532E4BAB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8577E3-22AC-67E0-AE97-2C107FA0A0E1}"/>
              </a:ext>
            </a:extLst>
          </p:cNvPr>
          <p:cNvSpPr>
            <a:spLocks noGrp="1"/>
          </p:cNvSpPr>
          <p:nvPr>
            <p:ph type="sldNum" sz="quarter" idx="12"/>
          </p:nvPr>
        </p:nvSpPr>
        <p:spPr/>
        <p:txBody>
          <a:bodyPr/>
          <a:lstStyle/>
          <a:p>
            <a:fld id="{15C76965-5856-4519-80B2-8662C500E72F}" type="slidenum">
              <a:rPr lang="en-IN" smtClean="0"/>
              <a:t>‹#›</a:t>
            </a:fld>
            <a:endParaRPr lang="en-IN"/>
          </a:p>
        </p:txBody>
      </p:sp>
    </p:spTree>
    <p:extLst>
      <p:ext uri="{BB962C8B-B14F-4D97-AF65-F5344CB8AC3E}">
        <p14:creationId xmlns:p14="http://schemas.microsoft.com/office/powerpoint/2010/main" val="223146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3950-3ABD-DE69-075E-DC4CF24C6C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580899-DDAF-B76B-36CF-566642C6A993}"/>
              </a:ext>
            </a:extLst>
          </p:cNvPr>
          <p:cNvSpPr>
            <a:spLocks noGrp="1"/>
          </p:cNvSpPr>
          <p:nvPr>
            <p:ph type="dt" sz="half" idx="10"/>
          </p:nvPr>
        </p:nvSpPr>
        <p:spPr/>
        <p:txBody>
          <a:bodyPr/>
          <a:lstStyle/>
          <a:p>
            <a:fld id="{6B5D080E-0F11-4934-BE16-377FF6CA7DF4}" type="datetimeFigureOut">
              <a:rPr lang="en-IN" smtClean="0"/>
              <a:t>03-07-2022</a:t>
            </a:fld>
            <a:endParaRPr lang="en-IN"/>
          </a:p>
        </p:txBody>
      </p:sp>
      <p:sp>
        <p:nvSpPr>
          <p:cNvPr id="4" name="Footer Placeholder 3">
            <a:extLst>
              <a:ext uri="{FF2B5EF4-FFF2-40B4-BE49-F238E27FC236}">
                <a16:creationId xmlns:a16="http://schemas.microsoft.com/office/drawing/2014/main" id="{9E9B036E-E798-C4BE-C1DF-A14C643536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714341-0791-4871-A3AD-F38A9406DDB3}"/>
              </a:ext>
            </a:extLst>
          </p:cNvPr>
          <p:cNvSpPr>
            <a:spLocks noGrp="1"/>
          </p:cNvSpPr>
          <p:nvPr>
            <p:ph type="sldNum" sz="quarter" idx="12"/>
          </p:nvPr>
        </p:nvSpPr>
        <p:spPr/>
        <p:txBody>
          <a:bodyPr/>
          <a:lstStyle/>
          <a:p>
            <a:fld id="{15C76965-5856-4519-80B2-8662C500E72F}" type="slidenum">
              <a:rPr lang="en-IN" smtClean="0"/>
              <a:t>‹#›</a:t>
            </a:fld>
            <a:endParaRPr lang="en-IN"/>
          </a:p>
        </p:txBody>
      </p:sp>
    </p:spTree>
    <p:extLst>
      <p:ext uri="{BB962C8B-B14F-4D97-AF65-F5344CB8AC3E}">
        <p14:creationId xmlns:p14="http://schemas.microsoft.com/office/powerpoint/2010/main" val="198512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2EC8FE-CF0B-CFAE-AFB0-1E4D4102CF8E}"/>
              </a:ext>
            </a:extLst>
          </p:cNvPr>
          <p:cNvSpPr>
            <a:spLocks noGrp="1"/>
          </p:cNvSpPr>
          <p:nvPr>
            <p:ph type="dt" sz="half" idx="10"/>
          </p:nvPr>
        </p:nvSpPr>
        <p:spPr/>
        <p:txBody>
          <a:bodyPr/>
          <a:lstStyle/>
          <a:p>
            <a:fld id="{6B5D080E-0F11-4934-BE16-377FF6CA7DF4}" type="datetimeFigureOut">
              <a:rPr lang="en-IN" smtClean="0"/>
              <a:t>03-07-2022</a:t>
            </a:fld>
            <a:endParaRPr lang="en-IN"/>
          </a:p>
        </p:txBody>
      </p:sp>
      <p:sp>
        <p:nvSpPr>
          <p:cNvPr id="3" name="Footer Placeholder 2">
            <a:extLst>
              <a:ext uri="{FF2B5EF4-FFF2-40B4-BE49-F238E27FC236}">
                <a16:creationId xmlns:a16="http://schemas.microsoft.com/office/drawing/2014/main" id="{9B5C88A0-AA17-C089-8349-C4A833BB8A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8D4183-795B-413C-15EC-90C2FA984A59}"/>
              </a:ext>
            </a:extLst>
          </p:cNvPr>
          <p:cNvSpPr>
            <a:spLocks noGrp="1"/>
          </p:cNvSpPr>
          <p:nvPr>
            <p:ph type="sldNum" sz="quarter" idx="12"/>
          </p:nvPr>
        </p:nvSpPr>
        <p:spPr/>
        <p:txBody>
          <a:bodyPr/>
          <a:lstStyle/>
          <a:p>
            <a:fld id="{15C76965-5856-4519-80B2-8662C500E72F}" type="slidenum">
              <a:rPr lang="en-IN" smtClean="0"/>
              <a:t>‹#›</a:t>
            </a:fld>
            <a:endParaRPr lang="en-IN"/>
          </a:p>
        </p:txBody>
      </p:sp>
    </p:spTree>
    <p:extLst>
      <p:ext uri="{BB962C8B-B14F-4D97-AF65-F5344CB8AC3E}">
        <p14:creationId xmlns:p14="http://schemas.microsoft.com/office/powerpoint/2010/main" val="359620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2695-A37D-132E-686E-08B10A2DB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414919-4B8B-C1BE-70E9-03FB9C769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F26A7F-84A5-CC25-19DD-9CCF3E864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88740-D18F-5479-536D-611116449486}"/>
              </a:ext>
            </a:extLst>
          </p:cNvPr>
          <p:cNvSpPr>
            <a:spLocks noGrp="1"/>
          </p:cNvSpPr>
          <p:nvPr>
            <p:ph type="dt" sz="half" idx="10"/>
          </p:nvPr>
        </p:nvSpPr>
        <p:spPr/>
        <p:txBody>
          <a:bodyPr/>
          <a:lstStyle/>
          <a:p>
            <a:fld id="{6B5D080E-0F11-4934-BE16-377FF6CA7DF4}" type="datetimeFigureOut">
              <a:rPr lang="en-IN" smtClean="0"/>
              <a:t>03-07-2022</a:t>
            </a:fld>
            <a:endParaRPr lang="en-IN"/>
          </a:p>
        </p:txBody>
      </p:sp>
      <p:sp>
        <p:nvSpPr>
          <p:cNvPr id="6" name="Footer Placeholder 5">
            <a:extLst>
              <a:ext uri="{FF2B5EF4-FFF2-40B4-BE49-F238E27FC236}">
                <a16:creationId xmlns:a16="http://schemas.microsoft.com/office/drawing/2014/main" id="{FFC6AD8E-3E1E-83BE-7D7D-B8392B1F2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B715B9-03E0-0B19-2FD0-DBB8257B3983}"/>
              </a:ext>
            </a:extLst>
          </p:cNvPr>
          <p:cNvSpPr>
            <a:spLocks noGrp="1"/>
          </p:cNvSpPr>
          <p:nvPr>
            <p:ph type="sldNum" sz="quarter" idx="12"/>
          </p:nvPr>
        </p:nvSpPr>
        <p:spPr/>
        <p:txBody>
          <a:bodyPr/>
          <a:lstStyle/>
          <a:p>
            <a:fld id="{15C76965-5856-4519-80B2-8662C500E72F}" type="slidenum">
              <a:rPr lang="en-IN" smtClean="0"/>
              <a:t>‹#›</a:t>
            </a:fld>
            <a:endParaRPr lang="en-IN"/>
          </a:p>
        </p:txBody>
      </p:sp>
    </p:spTree>
    <p:extLst>
      <p:ext uri="{BB962C8B-B14F-4D97-AF65-F5344CB8AC3E}">
        <p14:creationId xmlns:p14="http://schemas.microsoft.com/office/powerpoint/2010/main" val="11482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0EB5-89DB-2E11-72E2-2F3C9F62F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498AA7-2AEB-6016-6DEC-15E9CEA901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606E49-C096-291C-9A14-975DA93AC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E3BAC-A174-893C-198D-23B32E9A6560}"/>
              </a:ext>
            </a:extLst>
          </p:cNvPr>
          <p:cNvSpPr>
            <a:spLocks noGrp="1"/>
          </p:cNvSpPr>
          <p:nvPr>
            <p:ph type="dt" sz="half" idx="10"/>
          </p:nvPr>
        </p:nvSpPr>
        <p:spPr/>
        <p:txBody>
          <a:bodyPr/>
          <a:lstStyle/>
          <a:p>
            <a:fld id="{6B5D080E-0F11-4934-BE16-377FF6CA7DF4}" type="datetimeFigureOut">
              <a:rPr lang="en-IN" smtClean="0"/>
              <a:t>03-07-2022</a:t>
            </a:fld>
            <a:endParaRPr lang="en-IN"/>
          </a:p>
        </p:txBody>
      </p:sp>
      <p:sp>
        <p:nvSpPr>
          <p:cNvPr id="6" name="Footer Placeholder 5">
            <a:extLst>
              <a:ext uri="{FF2B5EF4-FFF2-40B4-BE49-F238E27FC236}">
                <a16:creationId xmlns:a16="http://schemas.microsoft.com/office/drawing/2014/main" id="{854ABD01-3238-86AB-85BB-98FF90471B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8C5169-433B-75B1-4197-D93E185226C0}"/>
              </a:ext>
            </a:extLst>
          </p:cNvPr>
          <p:cNvSpPr>
            <a:spLocks noGrp="1"/>
          </p:cNvSpPr>
          <p:nvPr>
            <p:ph type="sldNum" sz="quarter" idx="12"/>
          </p:nvPr>
        </p:nvSpPr>
        <p:spPr/>
        <p:txBody>
          <a:bodyPr/>
          <a:lstStyle/>
          <a:p>
            <a:fld id="{15C76965-5856-4519-80B2-8662C500E72F}" type="slidenum">
              <a:rPr lang="en-IN" smtClean="0"/>
              <a:t>‹#›</a:t>
            </a:fld>
            <a:endParaRPr lang="en-IN"/>
          </a:p>
        </p:txBody>
      </p:sp>
    </p:spTree>
    <p:extLst>
      <p:ext uri="{BB962C8B-B14F-4D97-AF65-F5344CB8AC3E}">
        <p14:creationId xmlns:p14="http://schemas.microsoft.com/office/powerpoint/2010/main" val="381924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FAFAB-2F52-5CF6-C258-A25E8C09C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ECC0C3-783B-2309-DD42-7BEE3773E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2CCF99-85CA-2C1B-8E99-03EB2D989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D080E-0F11-4934-BE16-377FF6CA7DF4}" type="datetimeFigureOut">
              <a:rPr lang="en-IN" smtClean="0"/>
              <a:t>03-07-2022</a:t>
            </a:fld>
            <a:endParaRPr lang="en-IN"/>
          </a:p>
        </p:txBody>
      </p:sp>
      <p:sp>
        <p:nvSpPr>
          <p:cNvPr id="5" name="Footer Placeholder 4">
            <a:extLst>
              <a:ext uri="{FF2B5EF4-FFF2-40B4-BE49-F238E27FC236}">
                <a16:creationId xmlns:a16="http://schemas.microsoft.com/office/drawing/2014/main" id="{A22F0BFA-EC93-AE01-D609-0637398FA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98F409-C0A7-FE93-4891-F92D90D85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76965-5856-4519-80B2-8662C500E72F}" type="slidenum">
              <a:rPr lang="en-IN" smtClean="0"/>
              <a:t>‹#›</a:t>
            </a:fld>
            <a:endParaRPr lang="en-IN"/>
          </a:p>
        </p:txBody>
      </p:sp>
    </p:spTree>
    <p:extLst>
      <p:ext uri="{BB962C8B-B14F-4D97-AF65-F5344CB8AC3E}">
        <p14:creationId xmlns:p14="http://schemas.microsoft.com/office/powerpoint/2010/main" val="685627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70E5-F260-422D-D79D-B4EABF5BE8DF}"/>
              </a:ext>
            </a:extLst>
          </p:cNvPr>
          <p:cNvSpPr>
            <a:spLocks noGrp="1"/>
          </p:cNvSpPr>
          <p:nvPr>
            <p:ph type="ctrTitle"/>
          </p:nvPr>
        </p:nvSpPr>
        <p:spPr>
          <a:xfrm>
            <a:off x="242047" y="717177"/>
            <a:ext cx="10425953" cy="1792942"/>
          </a:xfrm>
        </p:spPr>
        <p:txBody>
          <a:bodyPr/>
          <a:lstStyle/>
          <a:p>
            <a:r>
              <a:rPr lang="en-IN" b="1" dirty="0"/>
              <a:t>FAST MOVING CONSUMER GOODS(FMCG)</a:t>
            </a:r>
          </a:p>
        </p:txBody>
      </p:sp>
      <p:sp>
        <p:nvSpPr>
          <p:cNvPr id="3" name="Subtitle 2">
            <a:extLst>
              <a:ext uri="{FF2B5EF4-FFF2-40B4-BE49-F238E27FC236}">
                <a16:creationId xmlns:a16="http://schemas.microsoft.com/office/drawing/2014/main" id="{88377FDB-EE7E-466D-3FB7-C85FD185F395}"/>
              </a:ext>
            </a:extLst>
          </p:cNvPr>
          <p:cNvSpPr>
            <a:spLocks noGrp="1"/>
          </p:cNvSpPr>
          <p:nvPr>
            <p:ph type="subTitle" idx="1"/>
          </p:nvPr>
        </p:nvSpPr>
        <p:spPr>
          <a:xfrm>
            <a:off x="690282" y="2335305"/>
            <a:ext cx="9977718" cy="4025153"/>
          </a:xfrm>
        </p:spPr>
        <p:txBody>
          <a:bodyPr/>
          <a:lstStyle/>
          <a:p>
            <a:r>
              <a:rPr lang="en-IN" dirty="0"/>
              <a:t>  </a:t>
            </a:r>
          </a:p>
        </p:txBody>
      </p:sp>
      <p:pic>
        <p:nvPicPr>
          <p:cNvPr id="9" name="Picture 8">
            <a:extLst>
              <a:ext uri="{FF2B5EF4-FFF2-40B4-BE49-F238E27FC236}">
                <a16:creationId xmlns:a16="http://schemas.microsoft.com/office/drawing/2014/main" id="{E3E526E0-9FCB-418E-DDE1-F0627EDD2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05" y="2422713"/>
            <a:ext cx="7543160" cy="4300816"/>
          </a:xfrm>
          <a:prstGeom prst="rect">
            <a:avLst/>
          </a:prstGeom>
        </p:spPr>
      </p:pic>
    </p:spTree>
    <p:extLst>
      <p:ext uri="{BB962C8B-B14F-4D97-AF65-F5344CB8AC3E}">
        <p14:creationId xmlns:p14="http://schemas.microsoft.com/office/powerpoint/2010/main" val="359914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7D6D-F4BF-FDB0-2E02-0FC791C7DE03}"/>
              </a:ext>
            </a:extLst>
          </p:cNvPr>
          <p:cNvSpPr>
            <a:spLocks noGrp="1"/>
          </p:cNvSpPr>
          <p:nvPr>
            <p:ph type="title"/>
          </p:nvPr>
        </p:nvSpPr>
        <p:spPr/>
        <p:txBody>
          <a:bodyPr/>
          <a:lstStyle/>
          <a:p>
            <a:r>
              <a:rPr lang="en-IN" b="1" dirty="0"/>
              <a:t>SWOT ANALYSIS:</a:t>
            </a:r>
          </a:p>
        </p:txBody>
      </p:sp>
      <p:pic>
        <p:nvPicPr>
          <p:cNvPr id="10" name="Content Placeholder 9">
            <a:extLst>
              <a:ext uri="{FF2B5EF4-FFF2-40B4-BE49-F238E27FC236}">
                <a16:creationId xmlns:a16="http://schemas.microsoft.com/office/drawing/2014/main" id="{EFD9B098-CC04-9A06-FEE9-3EB41BA7B817}"/>
              </a:ext>
            </a:extLst>
          </p:cNvPr>
          <p:cNvPicPr>
            <a:picLocks noGrp="1" noChangeAspect="1"/>
          </p:cNvPicPr>
          <p:nvPr>
            <p:ph idx="1"/>
          </p:nvPr>
        </p:nvPicPr>
        <p:blipFill>
          <a:blip r:embed="rId2"/>
          <a:stretch>
            <a:fillRect/>
          </a:stretch>
        </p:blipFill>
        <p:spPr>
          <a:xfrm>
            <a:off x="1470213" y="1825625"/>
            <a:ext cx="9063316" cy="4667250"/>
          </a:xfrm>
          <a:prstGeom prst="rect">
            <a:avLst/>
          </a:prstGeom>
        </p:spPr>
      </p:pic>
    </p:spTree>
    <p:extLst>
      <p:ext uri="{BB962C8B-B14F-4D97-AF65-F5344CB8AC3E}">
        <p14:creationId xmlns:p14="http://schemas.microsoft.com/office/powerpoint/2010/main" val="156264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B881-963A-A79B-3125-3D8481F379A8}"/>
              </a:ext>
            </a:extLst>
          </p:cNvPr>
          <p:cNvSpPr>
            <a:spLocks noGrp="1"/>
          </p:cNvSpPr>
          <p:nvPr>
            <p:ph type="title"/>
          </p:nvPr>
        </p:nvSpPr>
        <p:spPr>
          <a:xfrm>
            <a:off x="210670" y="302372"/>
            <a:ext cx="10515600" cy="1325563"/>
          </a:xfrm>
        </p:spPr>
        <p:txBody>
          <a:bodyPr/>
          <a:lstStyle/>
          <a:p>
            <a:r>
              <a:rPr lang="en-IN" b="1" dirty="0"/>
              <a:t>CONCLUSION:</a:t>
            </a:r>
          </a:p>
        </p:txBody>
      </p:sp>
      <p:sp>
        <p:nvSpPr>
          <p:cNvPr id="3" name="Content Placeholder 2">
            <a:extLst>
              <a:ext uri="{FF2B5EF4-FFF2-40B4-BE49-F238E27FC236}">
                <a16:creationId xmlns:a16="http://schemas.microsoft.com/office/drawing/2014/main" id="{A70D1AFA-6AE0-6A66-CCD7-574016BB3FA2}"/>
              </a:ext>
            </a:extLst>
          </p:cNvPr>
          <p:cNvSpPr>
            <a:spLocks noGrp="1"/>
          </p:cNvSpPr>
          <p:nvPr>
            <p:ph idx="1"/>
          </p:nvPr>
        </p:nvSpPr>
        <p:spPr>
          <a:xfrm>
            <a:off x="524435" y="1825625"/>
            <a:ext cx="10515600" cy="4351338"/>
          </a:xfrm>
        </p:spPr>
        <p:txBody>
          <a:bodyPr/>
          <a:lstStyle/>
          <a:p>
            <a:pPr algn="just">
              <a:buFont typeface="Wingdings" panose="05000000000000000000" pitchFamily="2" charset="2"/>
              <a:buChar char="Ø"/>
            </a:pPr>
            <a:r>
              <a:rPr lang="en-IN" sz="2600" dirty="0"/>
              <a:t>It is high risk area but with the promise of a large customer following as the prize for those who succeed.</a:t>
            </a:r>
          </a:p>
          <a:p>
            <a:pPr algn="just">
              <a:buFont typeface="Wingdings" panose="05000000000000000000" pitchFamily="2" charset="2"/>
              <a:buChar char="Ø"/>
            </a:pPr>
            <a:r>
              <a:rPr lang="en-IN" sz="2600" dirty="0"/>
              <a:t>The key to reducing the risk is to understand the market, the consumer need.</a:t>
            </a:r>
          </a:p>
          <a:p>
            <a:pPr algn="just">
              <a:buFont typeface="Wingdings" panose="05000000000000000000" pitchFamily="2" charset="2"/>
              <a:buChar char="Ø"/>
            </a:pPr>
            <a:r>
              <a:rPr lang="en-IN" sz="2600" dirty="0"/>
              <a:t>Today’s youth embraces spread, they want packaged goods that work better, faster and smarter.</a:t>
            </a:r>
          </a:p>
          <a:p>
            <a:pPr algn="just">
              <a:buFont typeface="Wingdings" panose="05000000000000000000" pitchFamily="2" charset="2"/>
              <a:buChar char="Ø"/>
            </a:pPr>
            <a:r>
              <a:rPr lang="en-IN" sz="2600" dirty="0"/>
              <a:t>Success of Digital media and new viewing channels like Netflix, Hot Star, Jio Movies have started endangering events driven advertising.</a:t>
            </a:r>
          </a:p>
          <a:p>
            <a:pPr algn="just">
              <a:buFont typeface="Wingdings" panose="05000000000000000000" pitchFamily="2" charset="2"/>
              <a:buChar char="Ø"/>
            </a:pPr>
            <a:r>
              <a:rPr lang="en-IN" sz="2600" dirty="0"/>
              <a:t>The FMCG will continue  to be the cornerstone of Indian Economy.</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76332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84D1-A567-3E8E-22A7-5855C51A80D5}"/>
              </a:ext>
            </a:extLst>
          </p:cNvPr>
          <p:cNvSpPr>
            <a:spLocks noGrp="1"/>
          </p:cNvSpPr>
          <p:nvPr>
            <p:ph type="title"/>
          </p:nvPr>
        </p:nvSpPr>
        <p:spPr>
          <a:xfrm>
            <a:off x="242047" y="0"/>
            <a:ext cx="10515600" cy="1075765"/>
          </a:xfrm>
        </p:spPr>
        <p:txBody>
          <a:bodyPr/>
          <a:lstStyle/>
          <a:p>
            <a:r>
              <a:rPr lang="en-IN" b="1" dirty="0"/>
              <a:t>PARETO PRINCIPLE:</a:t>
            </a:r>
          </a:p>
        </p:txBody>
      </p:sp>
      <p:sp>
        <p:nvSpPr>
          <p:cNvPr id="3" name="Content Placeholder 2">
            <a:extLst>
              <a:ext uri="{FF2B5EF4-FFF2-40B4-BE49-F238E27FC236}">
                <a16:creationId xmlns:a16="http://schemas.microsoft.com/office/drawing/2014/main" id="{49AE1FD8-3443-4016-1F5F-ADB451657C3F}"/>
              </a:ext>
            </a:extLst>
          </p:cNvPr>
          <p:cNvSpPr>
            <a:spLocks noGrp="1"/>
          </p:cNvSpPr>
          <p:nvPr>
            <p:ph idx="1"/>
          </p:nvPr>
        </p:nvSpPr>
        <p:spPr>
          <a:xfrm>
            <a:off x="242047" y="1326776"/>
            <a:ext cx="11111753" cy="5360893"/>
          </a:xfrm>
        </p:spPr>
        <p:txBody>
          <a:bodyPr>
            <a:normAutofit/>
          </a:bodyPr>
          <a:lstStyle/>
          <a:p>
            <a:pPr algn="just">
              <a:buFont typeface="Wingdings" panose="05000000000000000000" pitchFamily="2" charset="2"/>
              <a:buChar char="Ø"/>
            </a:pPr>
            <a:r>
              <a:rPr lang="en-IN" sz="2600" dirty="0"/>
              <a:t>Pareto principle in general is the observation (not law) that most things in life are not distributed evenly. It can mean all things take on “80% VS 20%” relationship like Result VS Inputs, Production VS Workers.</a:t>
            </a:r>
          </a:p>
          <a:p>
            <a:pPr algn="just">
              <a:buFont typeface="Wingdings" panose="05000000000000000000" pitchFamily="2" charset="2"/>
              <a:buChar char="Ø"/>
            </a:pPr>
            <a:r>
              <a:rPr lang="en-IN" sz="2600" dirty="0"/>
              <a:t>The pareto principle aids in realizing that the majority of results comes from minority of inputs.</a:t>
            </a:r>
          </a:p>
          <a:p>
            <a:pPr algn="just">
              <a:buFont typeface="Wingdings" panose="05000000000000000000" pitchFamily="2" charset="2"/>
              <a:buChar char="Ø"/>
            </a:pPr>
            <a:r>
              <a:rPr lang="en-IN" sz="2600" dirty="0"/>
              <a:t>  This knowledge helps to focus on the key contributors, deviants, customers, technology etc.</a:t>
            </a:r>
          </a:p>
          <a:p>
            <a:pPr algn="just">
              <a:buFont typeface="Wingdings" panose="05000000000000000000" pitchFamily="2" charset="2"/>
              <a:buChar char="Ø"/>
            </a:pPr>
            <a:r>
              <a:rPr lang="en-IN" sz="2600" dirty="0"/>
              <a:t>The idea is to identify and focus on the attributes that make a difference instead of wasting the energy on the vast majority with minimal outputs.</a:t>
            </a:r>
          </a:p>
          <a:p>
            <a:pPr algn="just">
              <a:buFont typeface="Wingdings" panose="05000000000000000000" pitchFamily="2" charset="2"/>
              <a:buChar char="Ø"/>
            </a:pPr>
            <a:r>
              <a:rPr lang="en-IN" sz="2600" dirty="0"/>
              <a:t>Putting pareto thinking into practice in Analytics can help to separate high value data with reference to customers, predicts the action for increased customer loyalty and execute the action at the time while optimizing the resources.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7182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8C8F-FD58-BE95-C2E2-B6617F37B20B}"/>
              </a:ext>
            </a:extLst>
          </p:cNvPr>
          <p:cNvSpPr>
            <a:spLocks noGrp="1"/>
          </p:cNvSpPr>
          <p:nvPr>
            <p:ph type="title"/>
          </p:nvPr>
        </p:nvSpPr>
        <p:spPr>
          <a:xfrm>
            <a:off x="132229" y="207962"/>
            <a:ext cx="10515600" cy="1656697"/>
          </a:xfrm>
        </p:spPr>
        <p:txBody>
          <a:bodyPr>
            <a:normAutofit/>
          </a:bodyPr>
          <a:lstStyle/>
          <a:p>
            <a:pPr algn="just"/>
            <a:r>
              <a:rPr lang="en-IN" sz="2600" b="1" dirty="0"/>
              <a:t>The 80/20 marketing rule or the pareto principle is a marketing concept which highlights that 20% of your effort  should reflect 80% of the results. Businesses aim to put in 20% of their efforts to yield desired result which add up to 80%.</a:t>
            </a:r>
          </a:p>
        </p:txBody>
      </p:sp>
      <p:pic>
        <p:nvPicPr>
          <p:cNvPr id="4" name="Content Placeholder 3">
            <a:extLst>
              <a:ext uri="{FF2B5EF4-FFF2-40B4-BE49-F238E27FC236}">
                <a16:creationId xmlns:a16="http://schemas.microsoft.com/office/drawing/2014/main" id="{9CC47AEC-EBD2-46B3-23AC-58D182E87B04}"/>
              </a:ext>
            </a:extLst>
          </p:cNvPr>
          <p:cNvPicPr>
            <a:picLocks noGrp="1" noChangeAspect="1"/>
          </p:cNvPicPr>
          <p:nvPr>
            <p:ph idx="1"/>
          </p:nvPr>
        </p:nvPicPr>
        <p:blipFill>
          <a:blip r:embed="rId2"/>
          <a:stretch>
            <a:fillRect/>
          </a:stretch>
        </p:blipFill>
        <p:spPr>
          <a:xfrm>
            <a:off x="838200" y="2042225"/>
            <a:ext cx="9809629" cy="3971925"/>
          </a:xfrm>
          <a:prstGeom prst="rect">
            <a:avLst/>
          </a:prstGeom>
        </p:spPr>
      </p:pic>
    </p:spTree>
    <p:extLst>
      <p:ext uri="{BB962C8B-B14F-4D97-AF65-F5344CB8AC3E}">
        <p14:creationId xmlns:p14="http://schemas.microsoft.com/office/powerpoint/2010/main" val="216777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E47A-8899-06BE-45E5-C2D8277F0550}"/>
              </a:ext>
            </a:extLst>
          </p:cNvPr>
          <p:cNvSpPr>
            <a:spLocks noGrp="1"/>
          </p:cNvSpPr>
          <p:nvPr>
            <p:ph type="title"/>
          </p:nvPr>
        </p:nvSpPr>
        <p:spPr>
          <a:xfrm>
            <a:off x="291353" y="153192"/>
            <a:ext cx="10515600" cy="1325563"/>
          </a:xfrm>
        </p:spPr>
        <p:txBody>
          <a:bodyPr/>
          <a:lstStyle/>
          <a:p>
            <a:r>
              <a:rPr lang="en-IN" b="1" dirty="0"/>
              <a:t>BENCHMARKING:</a:t>
            </a:r>
          </a:p>
        </p:txBody>
      </p:sp>
      <p:sp>
        <p:nvSpPr>
          <p:cNvPr id="3" name="Content Placeholder 2">
            <a:extLst>
              <a:ext uri="{FF2B5EF4-FFF2-40B4-BE49-F238E27FC236}">
                <a16:creationId xmlns:a16="http://schemas.microsoft.com/office/drawing/2014/main" id="{23BF4E6C-FAE7-611C-69F1-96EEA9F47380}"/>
              </a:ext>
            </a:extLst>
          </p:cNvPr>
          <p:cNvSpPr>
            <a:spLocks noGrp="1"/>
          </p:cNvSpPr>
          <p:nvPr>
            <p:ph idx="1"/>
          </p:nvPr>
        </p:nvSpPr>
        <p:spPr>
          <a:xfrm>
            <a:off x="569258" y="1690688"/>
            <a:ext cx="10515600" cy="4351338"/>
          </a:xfrm>
        </p:spPr>
        <p:txBody>
          <a:bodyPr/>
          <a:lstStyle/>
          <a:p>
            <a:pPr algn="just">
              <a:buFont typeface="Wingdings" panose="05000000000000000000" pitchFamily="2" charset="2"/>
              <a:buChar char="Ø"/>
            </a:pPr>
            <a:r>
              <a:rPr lang="en-IN" sz="2600" dirty="0"/>
              <a:t>Benchmarking allows you to compare your data with aggregated industry data from other companies who share their data.</a:t>
            </a:r>
          </a:p>
          <a:p>
            <a:pPr algn="just">
              <a:buFont typeface="Wingdings" panose="05000000000000000000" pitchFamily="2" charset="2"/>
              <a:buChar char="Ø"/>
            </a:pPr>
            <a:r>
              <a:rPr lang="en-IN" sz="2600" dirty="0"/>
              <a:t>This provides valuable context, helping you to set meaningful targets, gain insight into trends occurring across your industry and find out how you are doing compared to your competition.</a:t>
            </a:r>
          </a:p>
          <a:p>
            <a:pPr algn="just">
              <a:buFont typeface="Wingdings" panose="05000000000000000000" pitchFamily="2" charset="2"/>
              <a:buChar char="Ø"/>
            </a:pPr>
            <a:r>
              <a:rPr lang="en-IN" sz="2600" dirty="0"/>
              <a:t>Benchmarking simply means you set a standard at which you compare something else to. </a:t>
            </a:r>
          </a:p>
        </p:txBody>
      </p:sp>
    </p:spTree>
    <p:extLst>
      <p:ext uri="{BB962C8B-B14F-4D97-AF65-F5344CB8AC3E}">
        <p14:creationId xmlns:p14="http://schemas.microsoft.com/office/powerpoint/2010/main" val="259179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C1B0-CE8A-DF48-32BE-E21E768A13FD}"/>
              </a:ext>
            </a:extLst>
          </p:cNvPr>
          <p:cNvSpPr>
            <a:spLocks noGrp="1"/>
          </p:cNvSpPr>
          <p:nvPr>
            <p:ph type="title"/>
          </p:nvPr>
        </p:nvSpPr>
        <p:spPr>
          <a:xfrm>
            <a:off x="389965" y="293407"/>
            <a:ext cx="10515600" cy="1325563"/>
          </a:xfrm>
        </p:spPr>
        <p:txBody>
          <a:bodyPr/>
          <a:lstStyle/>
          <a:p>
            <a:r>
              <a:rPr lang="en-IN" b="1" dirty="0"/>
              <a:t>RESEARCH TECHNIQUES:</a:t>
            </a:r>
          </a:p>
        </p:txBody>
      </p:sp>
      <p:sp>
        <p:nvSpPr>
          <p:cNvPr id="3" name="Content Placeholder 2">
            <a:extLst>
              <a:ext uri="{FF2B5EF4-FFF2-40B4-BE49-F238E27FC236}">
                <a16:creationId xmlns:a16="http://schemas.microsoft.com/office/drawing/2014/main" id="{882256EA-4519-54FA-ED84-29F4B155B623}"/>
              </a:ext>
            </a:extLst>
          </p:cNvPr>
          <p:cNvSpPr>
            <a:spLocks noGrp="1"/>
          </p:cNvSpPr>
          <p:nvPr>
            <p:ph idx="1"/>
          </p:nvPr>
        </p:nvSpPr>
        <p:spPr/>
        <p:txBody>
          <a:bodyPr/>
          <a:lstStyle/>
          <a:p>
            <a:pPr algn="just">
              <a:buFont typeface="Wingdings" panose="05000000000000000000" pitchFamily="2" charset="2"/>
              <a:buChar char="Ø"/>
            </a:pPr>
            <a:r>
              <a:rPr lang="en-IN" sz="2600" dirty="0"/>
              <a:t>Research methods are the strategies, processes or techniques utilized in the collection of data or evidence for analysis in order to collect new information or create better understanding of topic.</a:t>
            </a:r>
          </a:p>
          <a:p>
            <a:pPr algn="just">
              <a:buFont typeface="Wingdings" panose="05000000000000000000" pitchFamily="2" charset="2"/>
              <a:buChar char="Ø"/>
            </a:pPr>
            <a:r>
              <a:rPr lang="en-IN" sz="2600" dirty="0"/>
              <a:t>Formal approach to do a research is the process by which we learn new information to better understand ourselves, each other and the world with which we interact.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96346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9B70-679E-6BB1-4FE9-BF5D173787A3}"/>
              </a:ext>
            </a:extLst>
          </p:cNvPr>
          <p:cNvSpPr>
            <a:spLocks noGrp="1"/>
          </p:cNvSpPr>
          <p:nvPr>
            <p:ph type="title"/>
          </p:nvPr>
        </p:nvSpPr>
        <p:spPr>
          <a:xfrm>
            <a:off x="152401" y="311337"/>
            <a:ext cx="10502152" cy="1275415"/>
          </a:xfrm>
        </p:spPr>
        <p:txBody>
          <a:bodyPr/>
          <a:lstStyle/>
          <a:p>
            <a:r>
              <a:rPr lang="en-IN" b="1" dirty="0"/>
              <a:t>INTRODUCTION:</a:t>
            </a:r>
          </a:p>
        </p:txBody>
      </p:sp>
      <p:sp>
        <p:nvSpPr>
          <p:cNvPr id="3" name="Content Placeholder 2">
            <a:extLst>
              <a:ext uri="{FF2B5EF4-FFF2-40B4-BE49-F238E27FC236}">
                <a16:creationId xmlns:a16="http://schemas.microsoft.com/office/drawing/2014/main" id="{2FFB0D21-7A7F-AFC0-337C-F0F481724E75}"/>
              </a:ext>
            </a:extLst>
          </p:cNvPr>
          <p:cNvSpPr>
            <a:spLocks noGrp="1"/>
          </p:cNvSpPr>
          <p:nvPr>
            <p:ph idx="1"/>
          </p:nvPr>
        </p:nvSpPr>
        <p:spPr>
          <a:xfrm>
            <a:off x="322729" y="1586752"/>
            <a:ext cx="11210365" cy="3989574"/>
          </a:xfrm>
        </p:spPr>
        <p:txBody>
          <a:bodyPr>
            <a:normAutofit/>
          </a:bodyPr>
          <a:lstStyle/>
          <a:p>
            <a:pPr marL="0" indent="0" algn="just">
              <a:buNone/>
            </a:pPr>
            <a:r>
              <a:rPr lang="en-US" sz="2600" i="0" dirty="0">
                <a:solidFill>
                  <a:srgbClr val="202124"/>
                </a:solidFill>
                <a:effectLst/>
                <a:latin typeface="arial" panose="020B0604020202020204" pitchFamily="34" charset="0"/>
              </a:rPr>
              <a:t>Fast-moving consumer goods (FMCG) sector is India's fourth-largest sector with</a:t>
            </a:r>
            <a:r>
              <a:rPr lang="en-US" sz="2600" b="1" i="0" dirty="0">
                <a:solidFill>
                  <a:srgbClr val="202124"/>
                </a:solidFill>
                <a:effectLst/>
                <a:latin typeface="arial" panose="020B0604020202020204" pitchFamily="34" charset="0"/>
              </a:rPr>
              <a:t> </a:t>
            </a:r>
            <a:r>
              <a:rPr lang="en-US" sz="2600" i="0" dirty="0">
                <a:solidFill>
                  <a:srgbClr val="202124"/>
                </a:solidFill>
                <a:effectLst/>
                <a:latin typeface="arial" panose="020B0604020202020204" pitchFamily="34" charset="0"/>
              </a:rPr>
              <a:t>household and personal care accounting for 50% of FMCG sales in India.</a:t>
            </a:r>
          </a:p>
          <a:p>
            <a:pPr marL="0" indent="0" algn="just">
              <a:buNone/>
            </a:pPr>
            <a:r>
              <a:rPr lang="en-US" sz="2600" b="0" i="0" dirty="0">
                <a:solidFill>
                  <a:srgbClr val="202124"/>
                </a:solidFill>
                <a:effectLst/>
                <a:latin typeface="arial" panose="020B0604020202020204" pitchFamily="34" charset="0"/>
              </a:rPr>
              <a:t>Growing awareness, easier access and changing lifestyles have been the key growth drivers for the sector.</a:t>
            </a:r>
          </a:p>
          <a:p>
            <a:pPr marL="0" indent="0" algn="just">
              <a:buNone/>
            </a:pPr>
            <a:r>
              <a:rPr lang="en-IN" sz="2600" dirty="0"/>
              <a:t>Fast-moving consumer goods are products that sell quickly at relatively low cost. These goods are also called consumer packaged goods.</a:t>
            </a:r>
          </a:p>
          <a:p>
            <a:pPr marL="0" indent="0" algn="just">
              <a:buNone/>
            </a:pPr>
            <a:r>
              <a:rPr lang="en-IN" sz="2600" dirty="0"/>
              <a:t>FMCGs have a short life because of high consumer demand or because of they are perishable</a:t>
            </a:r>
            <a:r>
              <a:rPr lang="en-IN" sz="2400" dirty="0"/>
              <a:t>.</a:t>
            </a:r>
          </a:p>
        </p:txBody>
      </p:sp>
    </p:spTree>
    <p:extLst>
      <p:ext uri="{BB962C8B-B14F-4D97-AF65-F5344CB8AC3E}">
        <p14:creationId xmlns:p14="http://schemas.microsoft.com/office/powerpoint/2010/main" val="29335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4EA8-1A9A-3238-8302-BB591A496A0B}"/>
              </a:ext>
            </a:extLst>
          </p:cNvPr>
          <p:cNvSpPr>
            <a:spLocks noGrp="1"/>
          </p:cNvSpPr>
          <p:nvPr>
            <p:ph type="title"/>
          </p:nvPr>
        </p:nvSpPr>
        <p:spPr>
          <a:xfrm>
            <a:off x="210670" y="123078"/>
            <a:ext cx="10515600" cy="1325563"/>
          </a:xfrm>
        </p:spPr>
        <p:txBody>
          <a:bodyPr/>
          <a:lstStyle/>
          <a:p>
            <a:r>
              <a:rPr lang="en-IN" b="1" dirty="0"/>
              <a:t>SPREAD AND GROWTH OF FMCG IN INDIA: </a:t>
            </a:r>
          </a:p>
        </p:txBody>
      </p:sp>
      <p:sp>
        <p:nvSpPr>
          <p:cNvPr id="3" name="Content Placeholder 2">
            <a:extLst>
              <a:ext uri="{FF2B5EF4-FFF2-40B4-BE49-F238E27FC236}">
                <a16:creationId xmlns:a16="http://schemas.microsoft.com/office/drawing/2014/main" id="{1632E14D-2AE7-3A6E-88FE-7B384923F1EB}"/>
              </a:ext>
            </a:extLst>
          </p:cNvPr>
          <p:cNvSpPr>
            <a:spLocks noGrp="1"/>
          </p:cNvSpPr>
          <p:nvPr>
            <p:ph idx="1"/>
          </p:nvPr>
        </p:nvSpPr>
        <p:spPr>
          <a:xfrm>
            <a:off x="833718" y="1592542"/>
            <a:ext cx="10833847" cy="4351338"/>
          </a:xfrm>
        </p:spPr>
        <p:txBody>
          <a:bodyPr>
            <a:normAutofit/>
          </a:bodyPr>
          <a:lstStyle/>
          <a:p>
            <a:pPr algn="just">
              <a:buFont typeface="Wingdings" panose="05000000000000000000" pitchFamily="2" charset="2"/>
              <a:buChar char="Ø"/>
            </a:pPr>
            <a:r>
              <a:rPr lang="en-IN" sz="2600" dirty="0"/>
              <a:t>FMCG is the fourth largest sector in the Indian Economy.</a:t>
            </a:r>
          </a:p>
          <a:p>
            <a:pPr algn="just">
              <a:buFont typeface="Wingdings" panose="05000000000000000000" pitchFamily="2" charset="2"/>
              <a:buChar char="Ø"/>
            </a:pPr>
            <a:r>
              <a:rPr lang="en-IN" sz="2600" dirty="0"/>
              <a:t>The growth rate has shot up automatically from $30 billion to projected $74 billion between 2011 and 2018. </a:t>
            </a:r>
          </a:p>
          <a:p>
            <a:pPr algn="just">
              <a:buFont typeface="Wingdings" panose="05000000000000000000" pitchFamily="2" charset="2"/>
              <a:buChar char="Ø"/>
            </a:pPr>
            <a:r>
              <a:rPr lang="en-IN" sz="2600" dirty="0"/>
              <a:t>The FMCG market in India generated revenues worth USD 47.3 billion in 2015.</a:t>
            </a:r>
          </a:p>
          <a:p>
            <a:pPr algn="just">
              <a:buFont typeface="Wingdings" panose="05000000000000000000" pitchFamily="2" charset="2"/>
              <a:buChar char="Ø"/>
            </a:pPr>
            <a:r>
              <a:rPr lang="en-IN" sz="2600" dirty="0"/>
              <a:t>IN 2017,revenue for FMCG sector reached USD 50 billion.</a:t>
            </a:r>
          </a:p>
          <a:p>
            <a:pPr algn="just">
              <a:buFont typeface="Wingdings" panose="05000000000000000000" pitchFamily="2" charset="2"/>
              <a:buChar char="Ø"/>
            </a:pPr>
            <a:r>
              <a:rPr lang="en-IN" sz="2600" dirty="0"/>
              <a:t>FMCG market in India is expected to grow at a CAGR of 20.6% and is expected to reach US $103.7 billion by 2020 from US $49 billion in 2016.</a:t>
            </a:r>
          </a:p>
          <a:p>
            <a:pPr algn="just">
              <a:buFont typeface="Wingdings" panose="05000000000000000000" pitchFamily="2" charset="2"/>
              <a:buChar char="Ø"/>
            </a:pPr>
            <a:r>
              <a:rPr lang="en-IN" sz="2600" dirty="0"/>
              <a:t>The rural FMCG market in India is expected to grow at a CAGR of 14.6% and reach US $220 billion by 2025 from US $29.4 billion in 2016.</a:t>
            </a:r>
          </a:p>
        </p:txBody>
      </p:sp>
    </p:spTree>
    <p:extLst>
      <p:ext uri="{BB962C8B-B14F-4D97-AF65-F5344CB8AC3E}">
        <p14:creationId xmlns:p14="http://schemas.microsoft.com/office/powerpoint/2010/main" val="362177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E71C-73E3-0C0F-227F-59F25ACD8893}"/>
              </a:ext>
            </a:extLst>
          </p:cNvPr>
          <p:cNvSpPr>
            <a:spLocks noGrp="1"/>
          </p:cNvSpPr>
          <p:nvPr>
            <p:ph type="title"/>
          </p:nvPr>
        </p:nvSpPr>
        <p:spPr>
          <a:xfrm>
            <a:off x="129988" y="302373"/>
            <a:ext cx="10304929" cy="836146"/>
          </a:xfrm>
        </p:spPr>
        <p:txBody>
          <a:bodyPr/>
          <a:lstStyle/>
          <a:p>
            <a:r>
              <a:rPr lang="en-IN" b="1" dirty="0"/>
              <a:t>TOP 10 FMCG COMPANIES :</a:t>
            </a:r>
          </a:p>
        </p:txBody>
      </p:sp>
      <p:pic>
        <p:nvPicPr>
          <p:cNvPr id="8" name="Picture 7">
            <a:extLst>
              <a:ext uri="{FF2B5EF4-FFF2-40B4-BE49-F238E27FC236}">
                <a16:creationId xmlns:a16="http://schemas.microsoft.com/office/drawing/2014/main" id="{FBA409B6-7A51-DAAC-6D61-9202BEB51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 y="1138520"/>
            <a:ext cx="3277900" cy="1295400"/>
          </a:xfrm>
          <a:prstGeom prst="rect">
            <a:avLst/>
          </a:prstGeom>
        </p:spPr>
      </p:pic>
      <p:pic>
        <p:nvPicPr>
          <p:cNvPr id="10" name="Picture 9">
            <a:extLst>
              <a:ext uri="{FF2B5EF4-FFF2-40B4-BE49-F238E27FC236}">
                <a16:creationId xmlns:a16="http://schemas.microsoft.com/office/drawing/2014/main" id="{35589905-A173-0A8A-BC0E-1687D2D89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061" y="962411"/>
            <a:ext cx="4048103" cy="1351013"/>
          </a:xfrm>
          <a:prstGeom prst="rect">
            <a:avLst/>
          </a:prstGeom>
        </p:spPr>
      </p:pic>
      <p:pic>
        <p:nvPicPr>
          <p:cNvPr id="12" name="Picture 11">
            <a:extLst>
              <a:ext uri="{FF2B5EF4-FFF2-40B4-BE49-F238E27FC236}">
                <a16:creationId xmlns:a16="http://schemas.microsoft.com/office/drawing/2014/main" id="{F4BE8839-DD67-2939-C410-D269E25B9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2164" y="592661"/>
            <a:ext cx="4289486" cy="1868676"/>
          </a:xfrm>
          <a:prstGeom prst="rect">
            <a:avLst/>
          </a:prstGeom>
        </p:spPr>
      </p:pic>
      <p:pic>
        <p:nvPicPr>
          <p:cNvPr id="14" name="Picture 13">
            <a:extLst>
              <a:ext uri="{FF2B5EF4-FFF2-40B4-BE49-F238E27FC236}">
                <a16:creationId xmlns:a16="http://schemas.microsoft.com/office/drawing/2014/main" id="{AA90DC2F-C8C5-D690-3F17-FFE313E1AF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05" y="2370894"/>
            <a:ext cx="3277900" cy="1485433"/>
          </a:xfrm>
          <a:prstGeom prst="rect">
            <a:avLst/>
          </a:prstGeom>
        </p:spPr>
      </p:pic>
      <p:pic>
        <p:nvPicPr>
          <p:cNvPr id="15" name="Picture 14">
            <a:extLst>
              <a:ext uri="{FF2B5EF4-FFF2-40B4-BE49-F238E27FC236}">
                <a16:creationId xmlns:a16="http://schemas.microsoft.com/office/drawing/2014/main" id="{C97324C3-5576-001B-FA2D-F16905D58CBF}"/>
              </a:ext>
            </a:extLst>
          </p:cNvPr>
          <p:cNvPicPr>
            <a:picLocks noChangeAspect="1"/>
          </p:cNvPicPr>
          <p:nvPr/>
        </p:nvPicPr>
        <p:blipFill>
          <a:blip r:embed="rId6"/>
          <a:stretch>
            <a:fillRect/>
          </a:stretch>
        </p:blipFill>
        <p:spPr>
          <a:xfrm>
            <a:off x="6877363" y="2551254"/>
            <a:ext cx="4893296" cy="1868677"/>
          </a:xfrm>
          <a:prstGeom prst="rect">
            <a:avLst/>
          </a:prstGeom>
        </p:spPr>
      </p:pic>
      <p:pic>
        <p:nvPicPr>
          <p:cNvPr id="17" name="Picture 16">
            <a:extLst>
              <a:ext uri="{FF2B5EF4-FFF2-40B4-BE49-F238E27FC236}">
                <a16:creationId xmlns:a16="http://schemas.microsoft.com/office/drawing/2014/main" id="{DD074867-C1C8-F6A5-490D-D669CF3164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8593" y="2344000"/>
            <a:ext cx="2980283" cy="1816519"/>
          </a:xfrm>
          <a:prstGeom prst="rect">
            <a:avLst/>
          </a:prstGeom>
        </p:spPr>
      </p:pic>
      <p:pic>
        <p:nvPicPr>
          <p:cNvPr id="19" name="Picture 18">
            <a:extLst>
              <a:ext uri="{FF2B5EF4-FFF2-40B4-BE49-F238E27FC236}">
                <a16:creationId xmlns:a16="http://schemas.microsoft.com/office/drawing/2014/main" id="{955466C4-B8FE-C641-EF52-2CC655C14C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182" y="4412088"/>
            <a:ext cx="2890090" cy="2203495"/>
          </a:xfrm>
          <a:prstGeom prst="rect">
            <a:avLst/>
          </a:prstGeom>
        </p:spPr>
      </p:pic>
      <p:pic>
        <p:nvPicPr>
          <p:cNvPr id="21" name="Picture 20">
            <a:extLst>
              <a:ext uri="{FF2B5EF4-FFF2-40B4-BE49-F238E27FC236}">
                <a16:creationId xmlns:a16="http://schemas.microsoft.com/office/drawing/2014/main" id="{65C64D93-3FE3-1A88-6786-D762B966CE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72725" y="4598363"/>
            <a:ext cx="2178173" cy="2071006"/>
          </a:xfrm>
          <a:prstGeom prst="rect">
            <a:avLst/>
          </a:prstGeom>
        </p:spPr>
      </p:pic>
      <p:pic>
        <p:nvPicPr>
          <p:cNvPr id="25" name="Picture 24">
            <a:extLst>
              <a:ext uri="{FF2B5EF4-FFF2-40B4-BE49-F238E27FC236}">
                <a16:creationId xmlns:a16="http://schemas.microsoft.com/office/drawing/2014/main" id="{1365858A-7E3F-C1CF-5E9D-002D46F7AE52}"/>
              </a:ext>
            </a:extLst>
          </p:cNvPr>
          <p:cNvPicPr>
            <a:picLocks noChangeAspect="1"/>
          </p:cNvPicPr>
          <p:nvPr/>
        </p:nvPicPr>
        <p:blipFill>
          <a:blip r:embed="rId10"/>
          <a:stretch>
            <a:fillRect/>
          </a:stretch>
        </p:blipFill>
        <p:spPr>
          <a:xfrm>
            <a:off x="5323518" y="4532118"/>
            <a:ext cx="3107689" cy="2203496"/>
          </a:xfrm>
          <a:prstGeom prst="rect">
            <a:avLst/>
          </a:prstGeom>
        </p:spPr>
      </p:pic>
      <p:pic>
        <p:nvPicPr>
          <p:cNvPr id="27" name="Picture 26">
            <a:extLst>
              <a:ext uri="{FF2B5EF4-FFF2-40B4-BE49-F238E27FC236}">
                <a16:creationId xmlns:a16="http://schemas.microsoft.com/office/drawing/2014/main" id="{17F99144-4C2D-8D0F-E116-B967AB162EC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76447" y="4948051"/>
            <a:ext cx="3341864" cy="1607576"/>
          </a:xfrm>
          <a:prstGeom prst="rect">
            <a:avLst/>
          </a:prstGeom>
        </p:spPr>
      </p:pic>
    </p:spTree>
    <p:extLst>
      <p:ext uri="{BB962C8B-B14F-4D97-AF65-F5344CB8AC3E}">
        <p14:creationId xmlns:p14="http://schemas.microsoft.com/office/powerpoint/2010/main" val="30473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CC49-C0D4-9CE0-848B-CF2D4521CF50}"/>
              </a:ext>
            </a:extLst>
          </p:cNvPr>
          <p:cNvSpPr>
            <a:spLocks noGrp="1"/>
          </p:cNvSpPr>
          <p:nvPr>
            <p:ph type="title"/>
          </p:nvPr>
        </p:nvSpPr>
        <p:spPr>
          <a:xfrm>
            <a:off x="67235" y="18255"/>
            <a:ext cx="10515600" cy="851321"/>
          </a:xfrm>
        </p:spPr>
        <p:txBody>
          <a:bodyPr>
            <a:normAutofit/>
          </a:bodyPr>
          <a:lstStyle/>
          <a:p>
            <a:r>
              <a:rPr lang="en-IN" b="1" dirty="0"/>
              <a:t>TOP FIVE FMCG PRODUCTS IN WORLDWIDE :</a:t>
            </a:r>
          </a:p>
        </p:txBody>
      </p:sp>
      <p:sp>
        <p:nvSpPr>
          <p:cNvPr id="3" name="Content Placeholder 2">
            <a:extLst>
              <a:ext uri="{FF2B5EF4-FFF2-40B4-BE49-F238E27FC236}">
                <a16:creationId xmlns:a16="http://schemas.microsoft.com/office/drawing/2014/main" id="{984939DA-BFD3-45FF-E3E4-4605BE898FE8}"/>
              </a:ext>
            </a:extLst>
          </p:cNvPr>
          <p:cNvSpPr>
            <a:spLocks noGrp="1"/>
          </p:cNvSpPr>
          <p:nvPr>
            <p:ph sz="half" idx="1"/>
          </p:nvPr>
        </p:nvSpPr>
        <p:spPr>
          <a:xfrm>
            <a:off x="40340" y="875366"/>
            <a:ext cx="5876366" cy="5794375"/>
          </a:xfrm>
        </p:spPr>
        <p:txBody>
          <a:bodyPr>
            <a:normAutofit/>
          </a:bodyPr>
          <a:lstStyle/>
          <a:p>
            <a:pPr marL="0" indent="0">
              <a:buNone/>
            </a:pPr>
            <a:r>
              <a:rPr lang="en-IN" sz="2200" b="1" dirty="0"/>
              <a:t>1)Johnson &amp; Johnson:</a:t>
            </a:r>
          </a:p>
          <a:p>
            <a:pPr marL="0" indent="0">
              <a:buNone/>
            </a:pPr>
            <a:r>
              <a:rPr lang="en-IN" sz="2200" dirty="0"/>
              <a:t>Headquarter-New Brunswick ,New Jersey , United States.</a:t>
            </a:r>
          </a:p>
          <a:p>
            <a:pPr marL="0" indent="0">
              <a:buNone/>
            </a:pPr>
            <a:r>
              <a:rPr lang="en-IN" sz="2200" dirty="0"/>
              <a:t>Founder-Robert Wood Johnson &amp; James Wood Johnson in 1885.</a:t>
            </a:r>
          </a:p>
          <a:p>
            <a:pPr marL="0" indent="0">
              <a:buNone/>
            </a:pPr>
            <a:r>
              <a:rPr lang="en-IN" sz="2200" dirty="0"/>
              <a:t>Revenue- $93.7 billion</a:t>
            </a:r>
          </a:p>
          <a:p>
            <a:pPr marL="0" indent="0">
              <a:buNone/>
            </a:pPr>
            <a:r>
              <a:rPr lang="en-IN" sz="2200" b="1" dirty="0"/>
              <a:t>2) Nestle:</a:t>
            </a:r>
          </a:p>
          <a:p>
            <a:pPr marL="0" indent="0">
              <a:buNone/>
            </a:pPr>
            <a:r>
              <a:rPr lang="en-IN" sz="2200" dirty="0"/>
              <a:t>Headquarter- Vevey , Switzerland.</a:t>
            </a:r>
          </a:p>
          <a:p>
            <a:pPr marL="0" indent="0">
              <a:buNone/>
            </a:pPr>
            <a:r>
              <a:rPr lang="en-IN" sz="2200" dirty="0"/>
              <a:t>Founder-Henri Nestle in 1867</a:t>
            </a:r>
          </a:p>
          <a:p>
            <a:pPr marL="0" indent="0">
              <a:buNone/>
            </a:pPr>
            <a:r>
              <a:rPr lang="en-IN" sz="2200" dirty="0"/>
              <a:t>Revenue- $91.4 billion</a:t>
            </a:r>
          </a:p>
          <a:p>
            <a:pPr marL="0" indent="0">
              <a:buNone/>
            </a:pPr>
            <a:r>
              <a:rPr lang="en-IN" sz="2200" b="1" dirty="0"/>
              <a:t>3) Procter &amp; Gamble:</a:t>
            </a:r>
          </a:p>
          <a:p>
            <a:pPr marL="0" indent="0">
              <a:buNone/>
            </a:pPr>
            <a:r>
              <a:rPr lang="en-IN" sz="2200" dirty="0"/>
              <a:t>Headquarter- Cincinnati, Ohio, United States.</a:t>
            </a:r>
          </a:p>
          <a:p>
            <a:pPr marL="0" indent="0">
              <a:buNone/>
            </a:pPr>
            <a:r>
              <a:rPr lang="en-IN" sz="2200" dirty="0"/>
              <a:t>Founder- William Procter &amp; James Gamble in1837</a:t>
            </a:r>
          </a:p>
          <a:p>
            <a:pPr marL="0" indent="0">
              <a:buNone/>
            </a:pPr>
            <a:r>
              <a:rPr lang="en-IN" sz="2200" dirty="0"/>
              <a:t>Revenue- $77.13 billion</a:t>
            </a:r>
          </a:p>
          <a:p>
            <a:pPr marL="0" indent="0">
              <a:buNone/>
            </a:pPr>
            <a:endParaRPr lang="en-IN" sz="2200" dirty="0"/>
          </a:p>
          <a:p>
            <a:pPr marL="0" indent="0">
              <a:buNone/>
            </a:pPr>
            <a:endParaRPr lang="en-IN" sz="2200" dirty="0"/>
          </a:p>
          <a:p>
            <a:pPr marL="0" indent="0">
              <a:buNone/>
            </a:pPr>
            <a:endParaRPr lang="en-IN" sz="2200" dirty="0"/>
          </a:p>
        </p:txBody>
      </p:sp>
      <p:sp>
        <p:nvSpPr>
          <p:cNvPr id="4" name="Content Placeholder 3">
            <a:extLst>
              <a:ext uri="{FF2B5EF4-FFF2-40B4-BE49-F238E27FC236}">
                <a16:creationId xmlns:a16="http://schemas.microsoft.com/office/drawing/2014/main" id="{67644D4A-991D-02FF-C2C1-6DF990F4F64C}"/>
              </a:ext>
            </a:extLst>
          </p:cNvPr>
          <p:cNvSpPr>
            <a:spLocks noGrp="1"/>
          </p:cNvSpPr>
          <p:nvPr>
            <p:ph sz="half" idx="2"/>
          </p:nvPr>
        </p:nvSpPr>
        <p:spPr>
          <a:xfrm>
            <a:off x="6275294" y="860611"/>
            <a:ext cx="5876366" cy="5498541"/>
          </a:xfrm>
        </p:spPr>
        <p:txBody>
          <a:bodyPr>
            <a:normAutofit/>
          </a:bodyPr>
          <a:lstStyle/>
          <a:p>
            <a:pPr marL="0" indent="0">
              <a:buNone/>
            </a:pPr>
            <a:r>
              <a:rPr lang="en-IN" sz="2200" b="1" dirty="0"/>
              <a:t>4) Pepsi Co:</a:t>
            </a:r>
          </a:p>
          <a:p>
            <a:pPr marL="0" indent="0">
              <a:buNone/>
            </a:pPr>
            <a:r>
              <a:rPr lang="en-IN" sz="2200" dirty="0"/>
              <a:t>Headquarter- Cincinnati, Ohio, United States.</a:t>
            </a:r>
          </a:p>
          <a:p>
            <a:pPr marL="0" indent="0">
              <a:buNone/>
            </a:pPr>
            <a:r>
              <a:rPr lang="en-IN" sz="2200" dirty="0"/>
              <a:t>Founder-Caleb </a:t>
            </a:r>
            <a:r>
              <a:rPr lang="en-IN" sz="2200" dirty="0" err="1"/>
              <a:t>Bradham</a:t>
            </a:r>
            <a:r>
              <a:rPr lang="en-IN" sz="2200" dirty="0"/>
              <a:t> in 1965</a:t>
            </a:r>
          </a:p>
          <a:p>
            <a:pPr marL="0" indent="0">
              <a:buNone/>
            </a:pPr>
            <a:r>
              <a:rPr lang="en-IN" sz="2200" dirty="0"/>
              <a:t>Revenue- $76.68 billion</a:t>
            </a:r>
          </a:p>
          <a:p>
            <a:pPr marL="0" indent="0">
              <a:buNone/>
            </a:pPr>
            <a:endParaRPr lang="en-IN" sz="2200" dirty="0"/>
          </a:p>
          <a:p>
            <a:pPr marL="0" indent="0">
              <a:buNone/>
            </a:pPr>
            <a:r>
              <a:rPr lang="en-IN" sz="2200" b="1" dirty="0"/>
              <a:t>5)JBS Foods:</a:t>
            </a:r>
          </a:p>
          <a:p>
            <a:pPr marL="0" indent="0">
              <a:buNone/>
            </a:pPr>
            <a:r>
              <a:rPr lang="en-IN" sz="2200" dirty="0"/>
              <a:t>Headquarter- Harrison , New York , United States.</a:t>
            </a:r>
          </a:p>
          <a:p>
            <a:pPr marL="0" indent="0">
              <a:buNone/>
            </a:pPr>
            <a:r>
              <a:rPr lang="en-IN" sz="2200" dirty="0"/>
              <a:t>Founder-Caleb </a:t>
            </a:r>
            <a:r>
              <a:rPr lang="en-IN" sz="2200" dirty="0" err="1"/>
              <a:t>Bradham</a:t>
            </a:r>
            <a:r>
              <a:rPr lang="en-IN" sz="2200" dirty="0"/>
              <a:t> in 1965</a:t>
            </a:r>
          </a:p>
          <a:p>
            <a:pPr marL="0" indent="0">
              <a:buNone/>
            </a:pPr>
            <a:r>
              <a:rPr lang="en-IN" sz="2200" dirty="0"/>
              <a:t>Revenue- $76.68 billion</a:t>
            </a:r>
          </a:p>
        </p:txBody>
      </p:sp>
    </p:spTree>
    <p:extLst>
      <p:ext uri="{BB962C8B-B14F-4D97-AF65-F5344CB8AC3E}">
        <p14:creationId xmlns:p14="http://schemas.microsoft.com/office/powerpoint/2010/main" val="167596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CAA5-390C-1E90-F9F5-1F275CB4547F}"/>
              </a:ext>
            </a:extLst>
          </p:cNvPr>
          <p:cNvSpPr>
            <a:spLocks noGrp="1"/>
          </p:cNvSpPr>
          <p:nvPr>
            <p:ph type="title"/>
          </p:nvPr>
        </p:nvSpPr>
        <p:spPr>
          <a:xfrm>
            <a:off x="103094" y="62755"/>
            <a:ext cx="10515600" cy="1004046"/>
          </a:xfrm>
        </p:spPr>
        <p:txBody>
          <a:bodyPr/>
          <a:lstStyle/>
          <a:p>
            <a:r>
              <a:rPr lang="en-IN" b="1" dirty="0"/>
              <a:t>TOP 3 FMCG COMPANIES IN INDIA:</a:t>
            </a:r>
          </a:p>
        </p:txBody>
      </p:sp>
      <p:sp>
        <p:nvSpPr>
          <p:cNvPr id="3" name="Content Placeholder 2">
            <a:extLst>
              <a:ext uri="{FF2B5EF4-FFF2-40B4-BE49-F238E27FC236}">
                <a16:creationId xmlns:a16="http://schemas.microsoft.com/office/drawing/2014/main" id="{FBF686C0-BE44-CA0F-20C1-F729CB208396}"/>
              </a:ext>
            </a:extLst>
          </p:cNvPr>
          <p:cNvSpPr>
            <a:spLocks noGrp="1"/>
          </p:cNvSpPr>
          <p:nvPr>
            <p:ph idx="1"/>
          </p:nvPr>
        </p:nvSpPr>
        <p:spPr>
          <a:xfrm>
            <a:off x="291353" y="986118"/>
            <a:ext cx="11609294" cy="5629834"/>
          </a:xfrm>
        </p:spPr>
        <p:txBody>
          <a:bodyPr>
            <a:normAutofit fontScale="85000" lnSpcReduction="20000"/>
          </a:bodyPr>
          <a:lstStyle/>
          <a:p>
            <a:pPr marL="0" indent="0">
              <a:buNone/>
            </a:pPr>
            <a:r>
              <a:rPr lang="en-IN" sz="3100" b="1" dirty="0"/>
              <a:t>1)ITC Limited(Imperial Tobacco Company):</a:t>
            </a:r>
          </a:p>
          <a:p>
            <a:pPr marL="0" indent="0">
              <a:buNone/>
            </a:pPr>
            <a:r>
              <a:rPr lang="en-IN" sz="3100" dirty="0"/>
              <a:t>   Headquarter- Kolkata, India</a:t>
            </a:r>
          </a:p>
          <a:p>
            <a:pPr marL="0" indent="0">
              <a:buNone/>
            </a:pPr>
            <a:r>
              <a:rPr lang="en-IN" sz="3100" dirty="0"/>
              <a:t>   Establish- In 1910 (</a:t>
            </a:r>
            <a:r>
              <a:rPr lang="en-IN" sz="3100" dirty="0" err="1"/>
              <a:t>Ajit</a:t>
            </a:r>
            <a:r>
              <a:rPr lang="en-IN" sz="3100" dirty="0"/>
              <a:t> </a:t>
            </a:r>
            <a:r>
              <a:rPr lang="en-IN" sz="3100" dirty="0" err="1"/>
              <a:t>Narain</a:t>
            </a:r>
            <a:r>
              <a:rPr lang="en-IN" sz="3100" dirty="0"/>
              <a:t> </a:t>
            </a:r>
            <a:r>
              <a:rPr lang="en-IN" sz="3100" dirty="0" err="1"/>
              <a:t>Haksar</a:t>
            </a:r>
            <a:r>
              <a:rPr lang="en-IN" sz="3100" dirty="0"/>
              <a:t>)</a:t>
            </a:r>
          </a:p>
          <a:p>
            <a:pPr marL="0" indent="0">
              <a:buNone/>
            </a:pPr>
            <a:r>
              <a:rPr lang="en-IN" sz="3100" dirty="0"/>
              <a:t>   Revenue- $9.8 Billion(74,979 Cr)</a:t>
            </a:r>
          </a:p>
          <a:p>
            <a:pPr marL="0" indent="0">
              <a:buNone/>
            </a:pPr>
            <a:r>
              <a:rPr lang="en-IN" sz="3100" dirty="0"/>
              <a:t>2)</a:t>
            </a:r>
            <a:r>
              <a:rPr lang="en-IN" sz="3100" b="1" dirty="0"/>
              <a:t>Hindustan Unilever Limited(HUL):</a:t>
            </a:r>
          </a:p>
          <a:p>
            <a:pPr marL="0" indent="0">
              <a:buNone/>
            </a:pPr>
            <a:r>
              <a:rPr lang="en-IN" sz="3100" dirty="0"/>
              <a:t>   Headquarter- Mumbai, India</a:t>
            </a:r>
          </a:p>
          <a:p>
            <a:pPr marL="0" indent="0">
              <a:buNone/>
            </a:pPr>
            <a:r>
              <a:rPr lang="en-IN" sz="3100" dirty="0"/>
              <a:t>   Founder-Lever Brothers in 1933</a:t>
            </a:r>
          </a:p>
          <a:p>
            <a:pPr marL="0" indent="0">
              <a:buNone/>
            </a:pPr>
            <a:r>
              <a:rPr lang="en-IN" sz="3100" dirty="0"/>
              <a:t>   Revenue- $5.3 Billion(40,415 Cr)</a:t>
            </a:r>
          </a:p>
          <a:p>
            <a:pPr marL="0" indent="0">
              <a:buNone/>
            </a:pPr>
            <a:r>
              <a:rPr lang="en-IN" sz="3100" dirty="0"/>
              <a:t>3)</a:t>
            </a:r>
            <a:r>
              <a:rPr lang="en-IN" sz="3100" b="1" dirty="0"/>
              <a:t>Nestle India Limited:</a:t>
            </a:r>
          </a:p>
          <a:p>
            <a:pPr marL="0" indent="0">
              <a:buNone/>
            </a:pPr>
            <a:r>
              <a:rPr lang="en-IN" sz="3100" b="1" dirty="0"/>
              <a:t>   </a:t>
            </a:r>
            <a:r>
              <a:rPr lang="en-IN" sz="3100" dirty="0"/>
              <a:t>Headquarter- Gurugram , Haryana, India</a:t>
            </a:r>
          </a:p>
          <a:p>
            <a:pPr marL="0" indent="0">
              <a:buNone/>
            </a:pPr>
            <a:r>
              <a:rPr lang="en-IN" sz="3100" dirty="0"/>
              <a:t>   Establish- In 1959 (CMD Suresh Narayan)</a:t>
            </a:r>
          </a:p>
          <a:p>
            <a:pPr marL="0" indent="0">
              <a:buNone/>
            </a:pPr>
            <a:r>
              <a:rPr lang="en-IN" sz="3100" dirty="0"/>
              <a:t>   Revenue- $1.7 Billion(12,615 Cr)</a:t>
            </a:r>
            <a:endParaRPr lang="en-IN" sz="3100" b="1" dirty="0"/>
          </a:p>
          <a:p>
            <a:pPr marL="0" indent="0">
              <a:buNone/>
            </a:pPr>
            <a:endParaRPr lang="en-IN" dirty="0"/>
          </a:p>
          <a:p>
            <a:pPr marL="0" indent="0">
              <a:buNone/>
            </a:pPr>
            <a:r>
              <a:rPr lang="en-IN" dirty="0"/>
              <a:t>   </a:t>
            </a:r>
          </a:p>
          <a:p>
            <a:pPr marL="0" indent="0">
              <a:buNone/>
            </a:pPr>
            <a:endParaRPr lang="en-IN" dirty="0"/>
          </a:p>
        </p:txBody>
      </p:sp>
      <p:pic>
        <p:nvPicPr>
          <p:cNvPr id="4" name="Picture 3">
            <a:extLst>
              <a:ext uri="{FF2B5EF4-FFF2-40B4-BE49-F238E27FC236}">
                <a16:creationId xmlns:a16="http://schemas.microsoft.com/office/drawing/2014/main" id="{493D615F-105D-C93E-52FF-EA80DF9DA366}"/>
              </a:ext>
            </a:extLst>
          </p:cNvPr>
          <p:cNvPicPr>
            <a:picLocks noChangeAspect="1"/>
          </p:cNvPicPr>
          <p:nvPr/>
        </p:nvPicPr>
        <p:blipFill>
          <a:blip r:embed="rId2"/>
          <a:stretch>
            <a:fillRect/>
          </a:stretch>
        </p:blipFill>
        <p:spPr>
          <a:xfrm>
            <a:off x="7575176" y="3055397"/>
            <a:ext cx="3576918" cy="1695897"/>
          </a:xfrm>
          <a:prstGeom prst="rect">
            <a:avLst/>
          </a:prstGeom>
        </p:spPr>
      </p:pic>
      <p:pic>
        <p:nvPicPr>
          <p:cNvPr id="5" name="Picture 4">
            <a:extLst>
              <a:ext uri="{FF2B5EF4-FFF2-40B4-BE49-F238E27FC236}">
                <a16:creationId xmlns:a16="http://schemas.microsoft.com/office/drawing/2014/main" id="{170BCFB7-CC4F-0780-A6A6-2754EF016604}"/>
              </a:ext>
            </a:extLst>
          </p:cNvPr>
          <p:cNvPicPr>
            <a:picLocks noChangeAspect="1"/>
          </p:cNvPicPr>
          <p:nvPr/>
        </p:nvPicPr>
        <p:blipFill>
          <a:blip r:embed="rId3"/>
          <a:stretch>
            <a:fillRect/>
          </a:stretch>
        </p:blipFill>
        <p:spPr>
          <a:xfrm>
            <a:off x="7575176" y="1059497"/>
            <a:ext cx="3460377" cy="1779276"/>
          </a:xfrm>
          <a:prstGeom prst="rect">
            <a:avLst/>
          </a:prstGeom>
        </p:spPr>
      </p:pic>
      <p:pic>
        <p:nvPicPr>
          <p:cNvPr id="6" name="Picture 5">
            <a:extLst>
              <a:ext uri="{FF2B5EF4-FFF2-40B4-BE49-F238E27FC236}">
                <a16:creationId xmlns:a16="http://schemas.microsoft.com/office/drawing/2014/main" id="{5D458B0A-F3FE-AA05-58C2-78D3F1E70FA0}"/>
              </a:ext>
            </a:extLst>
          </p:cNvPr>
          <p:cNvPicPr>
            <a:picLocks noChangeAspect="1"/>
          </p:cNvPicPr>
          <p:nvPr/>
        </p:nvPicPr>
        <p:blipFill>
          <a:blip r:embed="rId4"/>
          <a:stretch>
            <a:fillRect/>
          </a:stretch>
        </p:blipFill>
        <p:spPr>
          <a:xfrm>
            <a:off x="7575176" y="4789000"/>
            <a:ext cx="3146611" cy="1771314"/>
          </a:xfrm>
          <a:prstGeom prst="rect">
            <a:avLst/>
          </a:prstGeom>
        </p:spPr>
      </p:pic>
    </p:spTree>
    <p:extLst>
      <p:ext uri="{BB962C8B-B14F-4D97-AF65-F5344CB8AC3E}">
        <p14:creationId xmlns:p14="http://schemas.microsoft.com/office/powerpoint/2010/main" val="228808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EB58-E2D1-CD31-BFFE-5AC5C4948AED}"/>
              </a:ext>
            </a:extLst>
          </p:cNvPr>
          <p:cNvSpPr>
            <a:spLocks noGrp="1"/>
          </p:cNvSpPr>
          <p:nvPr>
            <p:ph type="title"/>
          </p:nvPr>
        </p:nvSpPr>
        <p:spPr>
          <a:xfrm>
            <a:off x="156882" y="132043"/>
            <a:ext cx="10515600" cy="719604"/>
          </a:xfrm>
        </p:spPr>
        <p:txBody>
          <a:bodyPr>
            <a:normAutofit/>
          </a:bodyPr>
          <a:lstStyle/>
          <a:p>
            <a:r>
              <a:rPr lang="en-IN" sz="3600" b="1" dirty="0"/>
              <a:t>DOMESTIC VS. GLOBAL MARKET:</a:t>
            </a:r>
          </a:p>
        </p:txBody>
      </p:sp>
      <p:sp>
        <p:nvSpPr>
          <p:cNvPr id="3" name="Content Placeholder 2">
            <a:extLst>
              <a:ext uri="{FF2B5EF4-FFF2-40B4-BE49-F238E27FC236}">
                <a16:creationId xmlns:a16="http://schemas.microsoft.com/office/drawing/2014/main" id="{66AEF53D-8857-222E-0A83-0B377C6732C0}"/>
              </a:ext>
            </a:extLst>
          </p:cNvPr>
          <p:cNvSpPr>
            <a:spLocks noGrp="1"/>
          </p:cNvSpPr>
          <p:nvPr>
            <p:ph idx="1"/>
          </p:nvPr>
        </p:nvSpPr>
        <p:spPr>
          <a:xfrm>
            <a:off x="340659" y="776754"/>
            <a:ext cx="11694459" cy="6081246"/>
          </a:xfrm>
        </p:spPr>
        <p:txBody>
          <a:bodyPr>
            <a:normAutofit lnSpcReduction="10000"/>
          </a:bodyPr>
          <a:lstStyle/>
          <a:p>
            <a:pPr algn="just">
              <a:buFont typeface="Wingdings" panose="05000000000000000000" pitchFamily="2" charset="2"/>
              <a:buChar char="Ø"/>
            </a:pPr>
            <a:r>
              <a:rPr lang="en-IN" sz="2600" dirty="0"/>
              <a:t>The domestic FMCG market increased 36.9% in April-June 2021.The FMCG market in India is expected to increase at a CAGR of 14.9% to reach US$ 220 billion by 2025.</a:t>
            </a:r>
          </a:p>
          <a:p>
            <a:pPr algn="just">
              <a:buFont typeface="Wingdings" panose="05000000000000000000" pitchFamily="2" charset="2"/>
              <a:buChar char="Ø"/>
            </a:pPr>
            <a:r>
              <a:rPr lang="en-IN" sz="2600" dirty="0"/>
              <a:t>The global FMCG logistic market size was USD 103.57 billion in 2020. The  market is projected to grow from USD 105.85 billion in 2021 to USD 131.54 billion in 2018 at a CAGR of 3.15% during the 2021-2028 period.</a:t>
            </a:r>
          </a:p>
          <a:p>
            <a:pPr algn="just">
              <a:buFont typeface="Wingdings" panose="05000000000000000000" pitchFamily="2" charset="2"/>
              <a:buChar char="Ø"/>
            </a:pPr>
            <a:r>
              <a:rPr lang="en-IN" sz="2600" b="1" dirty="0"/>
              <a:t>Performance cycle: </a:t>
            </a:r>
            <a:r>
              <a:rPr lang="en-IN" sz="2600" dirty="0"/>
              <a:t>In domestic market, total performance cycle varies in days. However in global market, the performance cycle varies in weeks or months. The reason for a longer performance cycle are communication delays, financing requirement, special packaging requirement, long transportation times and custom clearance.</a:t>
            </a:r>
          </a:p>
          <a:p>
            <a:pPr algn="just">
              <a:buFont typeface="Wingdings" panose="05000000000000000000" pitchFamily="2" charset="2"/>
              <a:buChar char="Ø"/>
            </a:pPr>
            <a:r>
              <a:rPr lang="en-IN" sz="2600" b="1" dirty="0"/>
              <a:t>Documentation: </a:t>
            </a:r>
            <a:r>
              <a:rPr lang="en-IN" sz="2600" dirty="0"/>
              <a:t>International operations requires multiple documents for goods clearance through customs.</a:t>
            </a:r>
          </a:p>
          <a:p>
            <a:pPr algn="just">
              <a:buFont typeface="Wingdings" panose="05000000000000000000" pitchFamily="2" charset="2"/>
              <a:buChar char="Ø"/>
            </a:pPr>
            <a:r>
              <a:rPr lang="en-IN" sz="2600" b="1" dirty="0"/>
              <a:t>System Integration:</a:t>
            </a:r>
            <a:r>
              <a:rPr lang="en-IN" sz="2600" dirty="0"/>
              <a:t> This includes the ability coordinate various supply chain processes to fulfil the orders in agreed time frame.</a:t>
            </a:r>
          </a:p>
          <a:p>
            <a:pPr algn="just">
              <a:buFont typeface="Wingdings" panose="05000000000000000000" pitchFamily="2" charset="2"/>
              <a:buChar char="Ø"/>
            </a:pPr>
            <a:r>
              <a:rPr lang="en-IN" sz="2600" b="1" dirty="0"/>
              <a:t>Alliances: </a:t>
            </a:r>
            <a:r>
              <a:rPr lang="en-IN" sz="2600" dirty="0"/>
              <a:t>International alliances can provide market access and expertise and helps to reduce the risk in global operations.</a:t>
            </a:r>
            <a:endParaRPr lang="en-IN" sz="2600" b="1"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6547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617B-6C89-36C7-F2F2-4C3148AD09E3}"/>
              </a:ext>
            </a:extLst>
          </p:cNvPr>
          <p:cNvSpPr>
            <a:spLocks noGrp="1"/>
          </p:cNvSpPr>
          <p:nvPr>
            <p:ph type="title"/>
          </p:nvPr>
        </p:nvSpPr>
        <p:spPr>
          <a:xfrm>
            <a:off x="372036" y="257549"/>
            <a:ext cx="10515600" cy="1325563"/>
          </a:xfrm>
        </p:spPr>
        <p:txBody>
          <a:bodyPr/>
          <a:lstStyle/>
          <a:p>
            <a:r>
              <a:rPr lang="en-IN" b="1" dirty="0"/>
              <a:t>MARKETING STRATEGIES:</a:t>
            </a:r>
          </a:p>
        </p:txBody>
      </p:sp>
      <p:sp>
        <p:nvSpPr>
          <p:cNvPr id="3" name="Content Placeholder 2">
            <a:extLst>
              <a:ext uri="{FF2B5EF4-FFF2-40B4-BE49-F238E27FC236}">
                <a16:creationId xmlns:a16="http://schemas.microsoft.com/office/drawing/2014/main" id="{5F4EA9AF-32CF-FFF0-EDA0-FE27B924EDB0}"/>
              </a:ext>
            </a:extLst>
          </p:cNvPr>
          <p:cNvSpPr>
            <a:spLocks noGrp="1"/>
          </p:cNvSpPr>
          <p:nvPr>
            <p:ph idx="1"/>
          </p:nvPr>
        </p:nvSpPr>
        <p:spPr>
          <a:xfrm>
            <a:off x="838200" y="1852519"/>
            <a:ext cx="10515600" cy="4351338"/>
          </a:xfrm>
        </p:spPr>
        <p:txBody>
          <a:bodyPr/>
          <a:lstStyle/>
          <a:p>
            <a:pPr algn="just">
              <a:buFont typeface="Wingdings" panose="05000000000000000000" pitchFamily="2" charset="2"/>
              <a:buChar char="Ø"/>
            </a:pPr>
            <a:r>
              <a:rPr lang="en-IN" sz="2600" dirty="0"/>
              <a:t>Understand the customer priority.</a:t>
            </a:r>
          </a:p>
          <a:p>
            <a:pPr algn="just">
              <a:buFont typeface="Wingdings" panose="05000000000000000000" pitchFamily="2" charset="2"/>
              <a:buChar char="Ø"/>
            </a:pPr>
            <a:r>
              <a:rPr lang="en-IN" sz="2600" dirty="0"/>
              <a:t>Analyze the overall FMCG market.</a:t>
            </a:r>
          </a:p>
          <a:p>
            <a:pPr algn="just">
              <a:buFont typeface="Wingdings" panose="05000000000000000000" pitchFamily="2" charset="2"/>
              <a:buChar char="Ø"/>
            </a:pPr>
            <a:r>
              <a:rPr lang="en-IN" sz="2600" dirty="0"/>
              <a:t>Find the competitors.</a:t>
            </a:r>
          </a:p>
          <a:p>
            <a:pPr algn="just">
              <a:buFont typeface="Wingdings" panose="05000000000000000000" pitchFamily="2" charset="2"/>
              <a:buChar char="Ø"/>
            </a:pPr>
            <a:r>
              <a:rPr lang="en-IN" sz="2600" dirty="0"/>
              <a:t>Research distribution.</a:t>
            </a:r>
          </a:p>
          <a:p>
            <a:pPr algn="just">
              <a:buFont typeface="Wingdings" panose="05000000000000000000" pitchFamily="2" charset="2"/>
              <a:buChar char="Ø"/>
            </a:pPr>
            <a:r>
              <a:rPr lang="en-IN" sz="2600" dirty="0"/>
              <a:t>Multi-brand strategy.</a:t>
            </a:r>
          </a:p>
          <a:p>
            <a:pPr algn="just">
              <a:buFont typeface="Wingdings" panose="05000000000000000000" pitchFamily="2" charset="2"/>
              <a:buChar char="Ø"/>
            </a:pPr>
            <a:r>
              <a:rPr lang="en-IN" sz="2600" dirty="0"/>
              <a:t>New-product development.</a:t>
            </a:r>
          </a:p>
          <a:p>
            <a:pPr algn="just">
              <a:buFont typeface="Wingdings" panose="05000000000000000000" pitchFamily="2" charset="2"/>
              <a:buChar char="Ø"/>
            </a:pPr>
            <a:r>
              <a:rPr lang="en-IN" sz="2600" dirty="0"/>
              <a:t>Financial analysis.</a:t>
            </a:r>
          </a:p>
          <a:p>
            <a:pPr algn="just">
              <a:buFont typeface="Wingdings" panose="05000000000000000000" pitchFamily="2" charset="2"/>
              <a:buChar char="Ø"/>
            </a:pPr>
            <a:r>
              <a:rPr lang="en-IN" sz="2600" dirty="0"/>
              <a:t>Sales Promotion and digital marketing. </a:t>
            </a:r>
          </a:p>
          <a:p>
            <a:pPr>
              <a:buFont typeface="Wingdings" panose="05000000000000000000" pitchFamily="2" charset="2"/>
              <a:buChar char="Ø"/>
            </a:pPr>
            <a:endParaRPr lang="en-IN" sz="26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0788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0258-7E13-3429-5563-4E4C791A02ED}"/>
              </a:ext>
            </a:extLst>
          </p:cNvPr>
          <p:cNvSpPr>
            <a:spLocks noGrp="1"/>
          </p:cNvSpPr>
          <p:nvPr>
            <p:ph type="title"/>
          </p:nvPr>
        </p:nvSpPr>
        <p:spPr>
          <a:xfrm>
            <a:off x="336177" y="132043"/>
            <a:ext cx="10515600" cy="1325563"/>
          </a:xfrm>
        </p:spPr>
        <p:txBody>
          <a:bodyPr/>
          <a:lstStyle/>
          <a:p>
            <a:r>
              <a:rPr lang="en-IN" b="1" dirty="0"/>
              <a:t>COVID-19 IMPACT ON FMCG:</a:t>
            </a:r>
          </a:p>
        </p:txBody>
      </p:sp>
      <p:sp>
        <p:nvSpPr>
          <p:cNvPr id="3" name="Content Placeholder 2">
            <a:extLst>
              <a:ext uri="{FF2B5EF4-FFF2-40B4-BE49-F238E27FC236}">
                <a16:creationId xmlns:a16="http://schemas.microsoft.com/office/drawing/2014/main" id="{CBFAEC0F-A3F2-0B3E-3F20-FD5D4B977FE1}"/>
              </a:ext>
            </a:extLst>
          </p:cNvPr>
          <p:cNvSpPr>
            <a:spLocks noGrp="1"/>
          </p:cNvSpPr>
          <p:nvPr>
            <p:ph idx="1"/>
          </p:nvPr>
        </p:nvSpPr>
        <p:spPr>
          <a:xfrm>
            <a:off x="502023" y="1484500"/>
            <a:ext cx="11353800" cy="4652963"/>
          </a:xfrm>
        </p:spPr>
        <p:txBody>
          <a:bodyPr>
            <a:normAutofit/>
          </a:bodyPr>
          <a:lstStyle/>
          <a:p>
            <a:pPr algn="just">
              <a:buFont typeface="Wingdings" panose="05000000000000000000" pitchFamily="2" charset="2"/>
              <a:buChar char="Ø"/>
            </a:pPr>
            <a:r>
              <a:rPr lang="en-IN" sz="2600" dirty="0"/>
              <a:t>According to the study, without the covid-19 impact the market would have grown much slower at 0.8% </a:t>
            </a:r>
            <a:r>
              <a:rPr lang="en-IN" sz="2600" dirty="0" err="1"/>
              <a:t>istead</a:t>
            </a:r>
            <a:r>
              <a:rPr lang="en-IN" sz="2600" dirty="0"/>
              <a:t> of 5.3% in Urban areas.</a:t>
            </a:r>
          </a:p>
          <a:p>
            <a:pPr algn="just">
              <a:buFont typeface="Wingdings" panose="05000000000000000000" pitchFamily="2" charset="2"/>
              <a:buChar char="Ø"/>
            </a:pPr>
            <a:r>
              <a:rPr lang="en-IN" sz="2600" dirty="0"/>
              <a:t>In the initial month of lockdown in April and May, the market grew at 3%, hit by supply and distribution disruptions.</a:t>
            </a:r>
          </a:p>
          <a:p>
            <a:pPr algn="just">
              <a:buFont typeface="Wingdings" panose="05000000000000000000" pitchFamily="2" charset="2"/>
              <a:buChar char="Ø"/>
            </a:pPr>
            <a:r>
              <a:rPr lang="en-IN" sz="2600" dirty="0"/>
              <a:t>In the next- two months, the FMCG market sector saw a growth of 4.8%.</a:t>
            </a:r>
          </a:p>
          <a:p>
            <a:pPr algn="just">
              <a:buFont typeface="Wingdings" panose="05000000000000000000" pitchFamily="2" charset="2"/>
              <a:buChar char="Ø"/>
            </a:pPr>
            <a:r>
              <a:rPr lang="en-IN" sz="2600" dirty="0"/>
              <a:t>Demand further improved to 5% after the opening- up period of August and September because of demand for hygiene category and in- home snacks.</a:t>
            </a:r>
          </a:p>
          <a:p>
            <a:pPr algn="just">
              <a:buFont typeface="Wingdings" panose="05000000000000000000" pitchFamily="2" charset="2"/>
              <a:buChar char="Ø"/>
            </a:pPr>
            <a:r>
              <a:rPr lang="en-IN" sz="2600" dirty="0"/>
              <a:t>Overall report says that brands with bigger managed to increase their volume but smaller companies lost volumes. </a:t>
            </a:r>
          </a:p>
        </p:txBody>
      </p:sp>
    </p:spTree>
    <p:extLst>
      <p:ext uri="{BB962C8B-B14F-4D97-AF65-F5344CB8AC3E}">
        <p14:creationId xmlns:p14="http://schemas.microsoft.com/office/powerpoint/2010/main" val="8038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1213</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Calibri</vt:lpstr>
      <vt:lpstr>Calibri Light</vt:lpstr>
      <vt:lpstr>Wingdings</vt:lpstr>
      <vt:lpstr>Office Theme</vt:lpstr>
      <vt:lpstr>FAST MOVING CONSUMER GOODS(FMCG)</vt:lpstr>
      <vt:lpstr>INTRODUCTION:</vt:lpstr>
      <vt:lpstr>SPREAD AND GROWTH OF FMCG IN INDIA: </vt:lpstr>
      <vt:lpstr>TOP 10 FMCG COMPANIES :</vt:lpstr>
      <vt:lpstr>TOP FIVE FMCG PRODUCTS IN WORLDWIDE :</vt:lpstr>
      <vt:lpstr>TOP 3 FMCG COMPANIES IN INDIA:</vt:lpstr>
      <vt:lpstr>DOMESTIC VS. GLOBAL MARKET:</vt:lpstr>
      <vt:lpstr>MARKETING STRATEGIES:</vt:lpstr>
      <vt:lpstr>COVID-19 IMPACT ON FMCG:</vt:lpstr>
      <vt:lpstr>SWOT ANALYSIS:</vt:lpstr>
      <vt:lpstr>CONCLUSION:</vt:lpstr>
      <vt:lpstr>PARETO PRINCIPLE:</vt:lpstr>
      <vt:lpstr>The 80/20 marketing rule or the pareto principle is a marketing concept which highlights that 20% of your effort  should reflect 80% of the results. Businesses aim to put in 20% of their efforts to yield desired result which add up to 80%.</vt:lpstr>
      <vt:lpstr>BENCHMARKING:</vt:lpstr>
      <vt:lpstr>RESEARCH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MOVING CONSUMER GOODS(FMCG)</dc:title>
  <dc:creator>Hanmant Salunkhe</dc:creator>
  <cp:lastModifiedBy>Hanmant Salunkhe</cp:lastModifiedBy>
  <cp:revision>39</cp:revision>
  <dcterms:created xsi:type="dcterms:W3CDTF">2022-07-02T14:09:19Z</dcterms:created>
  <dcterms:modified xsi:type="dcterms:W3CDTF">2022-07-03T04:51:53Z</dcterms:modified>
</cp:coreProperties>
</file>