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4"/>
  </p:notesMasterIdLst>
  <p:handoutMasterIdLst>
    <p:handoutMasterId r:id="rId15"/>
  </p:handoutMasterIdLst>
  <p:sldIdLst>
    <p:sldId id="256" r:id="rId2"/>
    <p:sldId id="257" r:id="rId3"/>
    <p:sldId id="265" r:id="rId4"/>
    <p:sldId id="275" r:id="rId5"/>
    <p:sldId id="276" r:id="rId6"/>
    <p:sldId id="266" r:id="rId7"/>
    <p:sldId id="267" r:id="rId8"/>
    <p:sldId id="268" r:id="rId9"/>
    <p:sldId id="269" r:id="rId10"/>
    <p:sldId id="270"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4660"/>
  </p:normalViewPr>
  <p:slideViewPr>
    <p:cSldViewPr snapToGrid="0">
      <p:cViewPr varScale="1">
        <p:scale>
          <a:sx n="88" d="100"/>
          <a:sy n="88" d="100"/>
        </p:scale>
        <p:origin x="538" y="62"/>
      </p:cViewPr>
      <p:guideLst/>
    </p:cSldViewPr>
  </p:slideViewPr>
  <p:notesTextViewPr>
    <p:cViewPr>
      <p:scale>
        <a:sx n="3" d="2"/>
        <a:sy n="3" d="2"/>
      </p:scale>
      <p:origin x="0" y="0"/>
    </p:cViewPr>
  </p:notesTextViewPr>
  <p:notesViewPr>
    <p:cSldViewPr snapToGrid="0">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t>7/11/2018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t>7/11/2018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706C7-F2C3-48B6-8A22-C484D800B5D4}" type="slidenum">
              <a:rPr lang="en-US" smtClean="0"/>
              <a:t>2</a:t>
            </a:fld>
            <a:endParaRPr lang="en-US"/>
          </a:p>
        </p:txBody>
      </p:sp>
    </p:spTree>
    <p:extLst>
      <p:ext uri="{BB962C8B-B14F-4D97-AF65-F5344CB8AC3E}">
        <p14:creationId xmlns:p14="http://schemas.microsoft.com/office/powerpoint/2010/main" val="366961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2" y="295863"/>
            <a:ext cx="12188827" cy="6323264"/>
            <a:chOff x="-2" y="295863"/>
            <a:chExt cx="12188827" cy="6323264"/>
          </a:xfrm>
        </p:grpSpPr>
        <p:sp>
          <p:nvSpPr>
            <p:cNvPr id="33" name="Rectangle 32"/>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4" name="Rectangle 33"/>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5" name="Rectangle 34"/>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6" name="Oval 2"/>
            <p:cNvSpPr>
              <a:spLocks noChangeArrowheads="1"/>
            </p:cNvSpPr>
            <p:nvPr/>
          </p:nvSpPr>
          <p:spPr bwMode="grayWhite">
            <a:xfrm>
              <a:off x="534293" y="5791419"/>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
            <p:cNvSpPr>
              <a:spLocks noChangeArrowheads="1"/>
            </p:cNvSpPr>
            <p:nvPr/>
          </p:nvSpPr>
          <p:spPr bwMode="grayWhite">
            <a:xfrm>
              <a:off x="696482" y="5958903"/>
              <a:ext cx="106437" cy="10991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38" name="Oval 5"/>
            <p:cNvSpPr>
              <a:spLocks noChangeArrowheads="1"/>
            </p:cNvSpPr>
            <p:nvPr/>
          </p:nvSpPr>
          <p:spPr bwMode="grayWhite">
            <a:xfrm>
              <a:off x="213400" y="5778215"/>
              <a:ext cx="310863" cy="32101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6"/>
            <p:cNvSpPr>
              <a:spLocks noChangeArrowheads="1"/>
            </p:cNvSpPr>
            <p:nvPr/>
          </p:nvSpPr>
          <p:spPr bwMode="grayWhite">
            <a:xfrm>
              <a:off x="284358" y="5851489"/>
              <a:ext cx="40547" cy="41871"/>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0" name="Oval 8"/>
            <p:cNvSpPr>
              <a:spLocks noChangeArrowheads="1"/>
            </p:cNvSpPr>
            <p:nvPr/>
          </p:nvSpPr>
          <p:spPr bwMode="grayWhite">
            <a:xfrm>
              <a:off x="10486137" y="5404864"/>
              <a:ext cx="473052" cy="48849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9"/>
            <p:cNvSpPr>
              <a:spLocks noChangeArrowheads="1"/>
            </p:cNvSpPr>
            <p:nvPr/>
          </p:nvSpPr>
          <p:spPr bwMode="grayWhite">
            <a:xfrm>
              <a:off x="10594263" y="5516520"/>
              <a:ext cx="65889" cy="68041"/>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2" name="Oval 11"/>
            <p:cNvSpPr>
              <a:spLocks noChangeArrowheads="1"/>
            </p:cNvSpPr>
            <p:nvPr/>
          </p:nvSpPr>
          <p:spPr bwMode="grayWhite">
            <a:xfrm>
              <a:off x="6575012" y="621437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grayWhite">
            <a:xfrm>
              <a:off x="6664554" y="6306838"/>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4" name="Oval 14"/>
            <p:cNvSpPr>
              <a:spLocks noChangeArrowheads="1"/>
            </p:cNvSpPr>
            <p:nvPr/>
          </p:nvSpPr>
          <p:spPr bwMode="grayWhite">
            <a:xfrm>
              <a:off x="3520863" y="57338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5"/>
            <p:cNvSpPr>
              <a:spLocks noChangeArrowheads="1"/>
            </p:cNvSpPr>
            <p:nvPr/>
          </p:nvSpPr>
          <p:spPr bwMode="grayWhite">
            <a:xfrm>
              <a:off x="3610405" y="582628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6" name="Oval 17"/>
            <p:cNvSpPr>
              <a:spLocks noChangeArrowheads="1"/>
            </p:cNvSpPr>
            <p:nvPr/>
          </p:nvSpPr>
          <p:spPr bwMode="grayWhite">
            <a:xfrm>
              <a:off x="5845161" y="295863"/>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8"/>
            <p:cNvSpPr>
              <a:spLocks noChangeArrowheads="1"/>
            </p:cNvSpPr>
            <p:nvPr/>
          </p:nvSpPr>
          <p:spPr bwMode="grayWhite">
            <a:xfrm>
              <a:off x="6007350" y="463347"/>
              <a:ext cx="106437" cy="10991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8" name="Oval 20"/>
            <p:cNvSpPr>
              <a:spLocks noChangeArrowheads="1"/>
            </p:cNvSpPr>
            <p:nvPr/>
          </p:nvSpPr>
          <p:spPr bwMode="grayWhite">
            <a:xfrm>
              <a:off x="5439688" y="63083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21"/>
            <p:cNvSpPr>
              <a:spLocks noChangeArrowheads="1"/>
            </p:cNvSpPr>
            <p:nvPr/>
          </p:nvSpPr>
          <p:spPr bwMode="grayWhite">
            <a:xfrm>
              <a:off x="5529230" y="72329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0" name="Oval 23"/>
            <p:cNvSpPr>
              <a:spLocks noChangeArrowheads="1"/>
            </p:cNvSpPr>
            <p:nvPr/>
          </p:nvSpPr>
          <p:spPr bwMode="grayWhite">
            <a:xfrm>
              <a:off x="6575012" y="29586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24"/>
            <p:cNvSpPr>
              <a:spLocks noChangeArrowheads="1"/>
            </p:cNvSpPr>
            <p:nvPr/>
          </p:nvSpPr>
          <p:spPr bwMode="grayWhite">
            <a:xfrm>
              <a:off x="6664554" y="388328"/>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2" name="Oval 26"/>
            <p:cNvSpPr>
              <a:spLocks noChangeArrowheads="1"/>
            </p:cNvSpPr>
            <p:nvPr/>
          </p:nvSpPr>
          <p:spPr bwMode="grayWhite">
            <a:xfrm>
              <a:off x="11218217" y="589639"/>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27"/>
            <p:cNvSpPr>
              <a:spLocks noChangeArrowheads="1"/>
            </p:cNvSpPr>
            <p:nvPr/>
          </p:nvSpPr>
          <p:spPr bwMode="grayWhite">
            <a:xfrm>
              <a:off x="11344927" y="720486"/>
              <a:ext cx="79405" cy="8199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4" name="Oval 29"/>
            <p:cNvSpPr>
              <a:spLocks noChangeArrowheads="1"/>
            </p:cNvSpPr>
            <p:nvPr/>
          </p:nvSpPr>
          <p:spPr bwMode="grayWhite">
            <a:xfrm>
              <a:off x="11312827" y="1372978"/>
              <a:ext cx="229768" cy="23727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30"/>
            <p:cNvSpPr>
              <a:spLocks noChangeArrowheads="1"/>
            </p:cNvSpPr>
            <p:nvPr/>
          </p:nvSpPr>
          <p:spPr bwMode="grayWhite">
            <a:xfrm>
              <a:off x="11366890" y="1428806"/>
              <a:ext cx="27032" cy="27914"/>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6" name="Oval 32"/>
            <p:cNvSpPr>
              <a:spLocks noChangeArrowheads="1"/>
            </p:cNvSpPr>
            <p:nvPr/>
          </p:nvSpPr>
          <p:spPr bwMode="grayWhite">
            <a:xfrm>
              <a:off x="1303864" y="669938"/>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33"/>
            <p:cNvSpPr>
              <a:spLocks noChangeArrowheads="1"/>
            </p:cNvSpPr>
            <p:nvPr/>
          </p:nvSpPr>
          <p:spPr bwMode="grayWhite">
            <a:xfrm>
              <a:off x="1428885" y="799041"/>
              <a:ext cx="81095" cy="8374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8" name="Oval 35"/>
            <p:cNvSpPr>
              <a:spLocks noChangeArrowheads="1"/>
            </p:cNvSpPr>
            <p:nvPr/>
          </p:nvSpPr>
          <p:spPr bwMode="grayWhite">
            <a:xfrm>
              <a:off x="1871526" y="8374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36"/>
            <p:cNvSpPr>
              <a:spLocks noChangeArrowheads="1"/>
            </p:cNvSpPr>
            <p:nvPr/>
          </p:nvSpPr>
          <p:spPr bwMode="grayWhite">
            <a:xfrm>
              <a:off x="1961068" y="92988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grpSp>
      <p:sp>
        <p:nvSpPr>
          <p:cNvPr id="2" name="Title 1"/>
          <p:cNvSpPr>
            <a:spLocks noGrp="1"/>
          </p:cNvSpPr>
          <p:nvPr>
            <p:ph type="ctrTitle"/>
          </p:nvPr>
        </p:nvSpPr>
        <p:spPr>
          <a:xfrm>
            <a:off x="1295400" y="2079812"/>
            <a:ext cx="9601200" cy="1724092"/>
          </a:xfrm>
        </p:spPr>
        <p:txBody>
          <a:bodyPr anchor="b"/>
          <a:lstStyle>
            <a:lvl1pPr algn="ctr">
              <a:defRPr sz="54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solidFill>
                  <a:schemeClr val="tx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2E223D7-2A27-4B34-A31C-02090805ABAC}" type="datetime1">
              <a:rPr lang="en-US" smtClean="0"/>
              <a:t>7/11/2018</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pPr/>
              <a:t>‹#›</a:t>
            </a:fld>
            <a:endParaRPr lang="en-US"/>
          </a:p>
        </p:txBody>
      </p:sp>
    </p:spTree>
    <p:extLst>
      <p:ext uri="{BB962C8B-B14F-4D97-AF65-F5344CB8AC3E}">
        <p14:creationId xmlns:p14="http://schemas.microsoft.com/office/powerpoint/2010/main" val="38089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602F1F3-2254-4E04-B960-C1DB42B67330}" type="datetime1">
              <a:rPr lang="en-US" smtClean="0"/>
              <a:t>7/11/2018</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0447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425D0DE7-A14C-48CB-AB8E-D3357522F5F2}" type="datetime1">
              <a:rPr lang="en-US" smtClean="0"/>
              <a:t>7/11/2018</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82552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FC7548-FD58-4384-A951-C87160C229EB}" type="datetime1">
              <a:rPr lang="en-US" smtClean="0"/>
              <a:t>7/11/2018</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1949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6E13194-3577-4D3C-A927-FE879CBA54D5}" type="datetime1">
              <a:rPr lang="en-US" smtClean="0"/>
              <a:t>7/11/2018</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1908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341120" y="1901952"/>
            <a:ext cx="4572000" cy="4123944"/>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we</a:t>
            </a:r>
          </a:p>
          <a:p>
            <a:pPr lvl="5"/>
            <a:endParaRPr dirty="0"/>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B9DC53B-D6DF-4D88-8598-DAA646F1ABC6}" type="datetime1">
              <a:rPr lang="en-US" smtClean="0"/>
              <a:t>7/11/2018</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79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6F13985-7297-49C2-8AF7-445853E5DC92}" type="datetime1">
              <a:rPr lang="en-US" smtClean="0"/>
              <a:t>7/11/2018</a:t>
            </a:fld>
            <a:endParaRPr lang="en-US"/>
          </a:p>
        </p:txBody>
      </p:sp>
      <p:sp>
        <p:nvSpPr>
          <p:cNvPr id="9" name="Slide Number Placeholder 8"/>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52600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A7CB2E-E929-49CA-BA6D-3C562126F566}" type="datetime1">
              <a:rPr lang="en-US" smtClean="0"/>
              <a:t>7/11/2018</a:t>
            </a:fld>
            <a:endParaRPr lang="en-US"/>
          </a:p>
        </p:txBody>
      </p:sp>
      <p:sp>
        <p:nvSpPr>
          <p:cNvPr id="5" name="Slide Number Placeholder 4"/>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6083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927CFE0-ED18-4B5C-AA30-B675E1042721}" type="datetime1">
              <a:rPr lang="en-US" smtClean="0"/>
              <a:t>7/11/2018</a:t>
            </a:fld>
            <a:endParaRPr lang="en-US"/>
          </a:p>
        </p:txBody>
      </p:sp>
      <p:sp>
        <p:nvSpPr>
          <p:cNvPr id="4" name="Slide Number Placeholder 3"/>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220604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E43BAAB-3A39-450E-9B38-6FB42E71A3AF}" type="datetime1">
              <a:rPr lang="en-US" smtClean="0"/>
              <a:t>7/11/2018</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48056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0EE0331-03F7-4310-9C27-C65B2378D791}" type="datetime1">
              <a:rPr lang="en-US" smtClean="0"/>
              <a:t>7/11/2018</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00957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163" name="Group 162"/>
          <p:cNvGrpSpPr/>
          <p:nvPr/>
        </p:nvGrpSpPr>
        <p:grpSpPr>
          <a:xfrm>
            <a:off x="7873" y="-19258"/>
            <a:ext cx="12188953" cy="6869723"/>
            <a:chOff x="7873" y="-19258"/>
            <a:chExt cx="12188953" cy="6869723"/>
          </a:xfrm>
        </p:grpSpPr>
        <p:sp>
          <p:nvSpPr>
            <p:cNvPr id="10" name="Rectangle 9"/>
            <p:cNvSpPr/>
            <p:nvPr/>
          </p:nvSpPr>
          <p:spPr>
            <a:xfrm>
              <a:off x="7873" y="-19258"/>
              <a:ext cx="12188952" cy="6858000"/>
            </a:xfrm>
            <a:prstGeom prst="rect">
              <a:avLst/>
            </a:prstGeom>
            <a:gradFill>
              <a:gsLst>
                <a:gs pos="0">
                  <a:schemeClr val="accent1">
                    <a:lumMod val="20000"/>
                    <a:lumOff val="80000"/>
                  </a:schemeClr>
                </a:gs>
                <a:gs pos="74000">
                  <a:schemeClr val="accent1">
                    <a:lumMod val="40000"/>
                    <a:lumOff val="60000"/>
                  </a:schemeClr>
                </a:gs>
                <a:gs pos="100000">
                  <a:schemeClr val="accent1">
                    <a:lumMod val="60000"/>
                    <a:lumOff val="40000"/>
                  </a:schemeClr>
                </a:gs>
              </a:gsLst>
              <a:lin ang="5400000" scaled="1"/>
            </a:gra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9" name="Group 8"/>
            <p:cNvGrpSpPr/>
            <p:nvPr/>
          </p:nvGrpSpPr>
          <p:grpSpPr>
            <a:xfrm>
              <a:off x="7999" y="6472513"/>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grpSp>
          <p:nvGrpSpPr>
            <p:cNvPr id="48" name="Group 47" hidden="1"/>
            <p:cNvGrpSpPr/>
            <p:nvPr/>
          </p:nvGrpSpPr>
          <p:grpSpPr>
            <a:xfrm>
              <a:off x="14350" y="-7605"/>
              <a:ext cx="11722100" cy="6536383"/>
              <a:chOff x="6350" y="6350"/>
              <a:chExt cx="11722100" cy="6536383"/>
            </a:xfrm>
          </p:grpSpPr>
          <p:grpSp>
            <p:nvGrpSpPr>
              <p:cNvPr id="11" name="Group 9"/>
              <p:cNvGrpSpPr>
                <a:grpSpLocks/>
              </p:cNvGrpSpPr>
              <p:nvPr/>
            </p:nvGrpSpPr>
            <p:grpSpPr bwMode="auto">
              <a:xfrm>
                <a:off x="6350" y="5340350"/>
                <a:ext cx="673100" cy="673100"/>
                <a:chOff x="4" y="3364"/>
                <a:chExt cx="424" cy="424"/>
              </a:xfrm>
            </p:grpSpPr>
            <p:sp>
              <p:nvSpPr>
                <p:cNvPr id="45" name="Oval 7"/>
                <p:cNvSpPr>
                  <a:spLocks noChangeArrowheads="1"/>
                </p:cNvSpPr>
                <p:nvPr/>
              </p:nvSpPr>
              <p:spPr bwMode="grayWhite">
                <a:xfrm>
                  <a:off x="4" y="336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8"/>
                <p:cNvSpPr>
                  <a:spLocks noChangeArrowheads="1"/>
                </p:cNvSpPr>
                <p:nvPr/>
              </p:nvSpPr>
              <p:spPr bwMode="grayWhite">
                <a:xfrm>
                  <a:off x="100" y="346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2"/>
              <p:cNvGrpSpPr>
                <a:grpSpLocks/>
              </p:cNvGrpSpPr>
              <p:nvPr/>
            </p:nvGrpSpPr>
            <p:grpSpPr bwMode="auto">
              <a:xfrm>
                <a:off x="539750" y="5873750"/>
                <a:ext cx="292100" cy="292100"/>
                <a:chOff x="340" y="3700"/>
                <a:chExt cx="184" cy="184"/>
              </a:xfrm>
            </p:grpSpPr>
            <p:sp>
              <p:nvSpPr>
                <p:cNvPr id="43" name="Oval 10"/>
                <p:cNvSpPr>
                  <a:spLocks noChangeArrowheads="1"/>
                </p:cNvSpPr>
                <p:nvPr/>
              </p:nvSpPr>
              <p:spPr bwMode="grayWhite">
                <a:xfrm>
                  <a:off x="340" y="3700"/>
                  <a:ext cx="184" cy="18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1"/>
                <p:cNvSpPr>
                  <a:spLocks noChangeArrowheads="1"/>
                </p:cNvSpPr>
                <p:nvPr/>
              </p:nvSpPr>
              <p:spPr bwMode="grayWhite">
                <a:xfrm>
                  <a:off x="382" y="3742"/>
                  <a:ext cx="24" cy="24"/>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5"/>
              <p:cNvGrpSpPr>
                <a:grpSpLocks/>
              </p:cNvGrpSpPr>
              <p:nvPr/>
            </p:nvGrpSpPr>
            <p:grpSpPr bwMode="auto">
              <a:xfrm>
                <a:off x="131763" y="6038850"/>
                <a:ext cx="444500" cy="444500"/>
                <a:chOff x="83" y="3804"/>
                <a:chExt cx="280" cy="280"/>
              </a:xfrm>
            </p:grpSpPr>
            <p:sp>
              <p:nvSpPr>
                <p:cNvPr id="41" name="Oval 13"/>
                <p:cNvSpPr>
                  <a:spLocks noChangeArrowheads="1"/>
                </p:cNvSpPr>
                <p:nvPr/>
              </p:nvSpPr>
              <p:spPr bwMode="grayWhite">
                <a:xfrm>
                  <a:off x="83" y="3804"/>
                  <a:ext cx="280" cy="28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grayWhite">
                <a:xfrm>
                  <a:off x="147" y="3868"/>
                  <a:ext cx="39" cy="39"/>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18"/>
              <p:cNvGrpSpPr>
                <a:grpSpLocks/>
              </p:cNvGrpSpPr>
              <p:nvPr/>
            </p:nvGrpSpPr>
            <p:grpSpPr bwMode="auto">
              <a:xfrm>
                <a:off x="2476500" y="6174433"/>
                <a:ext cx="368300" cy="368300"/>
                <a:chOff x="1560" y="4076"/>
                <a:chExt cx="232" cy="232"/>
              </a:xfrm>
            </p:grpSpPr>
            <p:sp>
              <p:nvSpPr>
                <p:cNvPr id="39" name="Oval 16"/>
                <p:cNvSpPr>
                  <a:spLocks noChangeArrowheads="1"/>
                </p:cNvSpPr>
                <p:nvPr/>
              </p:nvSpPr>
              <p:spPr bwMode="grayWhite">
                <a:xfrm>
                  <a:off x="1560" y="407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7"/>
                <p:cNvSpPr>
                  <a:spLocks noChangeArrowheads="1"/>
                </p:cNvSpPr>
                <p:nvPr/>
              </p:nvSpPr>
              <p:spPr bwMode="grayWhite">
                <a:xfrm>
                  <a:off x="1613" y="412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21"/>
              <p:cNvGrpSpPr>
                <a:grpSpLocks/>
              </p:cNvGrpSpPr>
              <p:nvPr/>
            </p:nvGrpSpPr>
            <p:grpSpPr bwMode="auto">
              <a:xfrm>
                <a:off x="6350" y="4425950"/>
                <a:ext cx="368300" cy="368300"/>
                <a:chOff x="4" y="2788"/>
                <a:chExt cx="232" cy="232"/>
              </a:xfrm>
            </p:grpSpPr>
            <p:sp>
              <p:nvSpPr>
                <p:cNvPr id="37" name="Oval 19"/>
                <p:cNvSpPr>
                  <a:spLocks noChangeArrowheads="1"/>
                </p:cNvSpPr>
                <p:nvPr/>
              </p:nvSpPr>
              <p:spPr bwMode="grayWhite">
                <a:xfrm>
                  <a:off x="4" y="2788"/>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0"/>
                <p:cNvSpPr>
                  <a:spLocks noChangeArrowheads="1"/>
                </p:cNvSpPr>
                <p:nvPr/>
              </p:nvSpPr>
              <p:spPr bwMode="grayWhite">
                <a:xfrm>
                  <a:off x="57" y="2841"/>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4"/>
              <p:cNvGrpSpPr>
                <a:grpSpLocks/>
              </p:cNvGrpSpPr>
              <p:nvPr/>
            </p:nvGrpSpPr>
            <p:grpSpPr bwMode="auto">
              <a:xfrm>
                <a:off x="10674350" y="5808663"/>
                <a:ext cx="673100" cy="673100"/>
                <a:chOff x="4132" y="3844"/>
                <a:chExt cx="424" cy="424"/>
              </a:xfrm>
            </p:grpSpPr>
            <p:sp>
              <p:nvSpPr>
                <p:cNvPr id="35" name="Oval 22"/>
                <p:cNvSpPr>
                  <a:spLocks noChangeArrowheads="1"/>
                </p:cNvSpPr>
                <p:nvPr/>
              </p:nvSpPr>
              <p:spPr bwMode="grayWhite">
                <a:xfrm>
                  <a:off x="4132" y="384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23"/>
                <p:cNvSpPr>
                  <a:spLocks noChangeArrowheads="1"/>
                </p:cNvSpPr>
                <p:nvPr/>
              </p:nvSpPr>
              <p:spPr bwMode="grayWhite">
                <a:xfrm>
                  <a:off x="4228" y="394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10293350" y="6113463"/>
                <a:ext cx="368300" cy="368300"/>
                <a:chOff x="3892" y="4036"/>
                <a:chExt cx="232" cy="232"/>
              </a:xfrm>
            </p:grpSpPr>
            <p:sp>
              <p:nvSpPr>
                <p:cNvPr id="33" name="Oval 25"/>
                <p:cNvSpPr>
                  <a:spLocks noChangeArrowheads="1"/>
                </p:cNvSpPr>
                <p:nvPr/>
              </p:nvSpPr>
              <p:spPr bwMode="grayWhite">
                <a:xfrm>
                  <a:off x="3892" y="403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6"/>
                <p:cNvSpPr>
                  <a:spLocks noChangeArrowheads="1"/>
                </p:cNvSpPr>
                <p:nvPr/>
              </p:nvSpPr>
              <p:spPr bwMode="grayWhite">
                <a:xfrm>
                  <a:off x="3945" y="408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30"/>
              <p:cNvGrpSpPr>
                <a:grpSpLocks/>
              </p:cNvGrpSpPr>
              <p:nvPr/>
            </p:nvGrpSpPr>
            <p:grpSpPr bwMode="auto">
              <a:xfrm>
                <a:off x="11360150" y="5808663"/>
                <a:ext cx="368300" cy="368300"/>
                <a:chOff x="4564" y="3844"/>
                <a:chExt cx="232" cy="232"/>
              </a:xfrm>
            </p:grpSpPr>
            <p:sp>
              <p:nvSpPr>
                <p:cNvPr id="31" name="Oval 28"/>
                <p:cNvSpPr>
                  <a:spLocks noChangeArrowheads="1"/>
                </p:cNvSpPr>
                <p:nvPr/>
              </p:nvSpPr>
              <p:spPr bwMode="grayWhite">
                <a:xfrm>
                  <a:off x="4564" y="3844"/>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grayWhite">
                <a:xfrm>
                  <a:off x="4617" y="3897"/>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3"/>
              <p:cNvGrpSpPr>
                <a:grpSpLocks/>
              </p:cNvGrpSpPr>
              <p:nvPr/>
            </p:nvGrpSpPr>
            <p:grpSpPr bwMode="auto">
              <a:xfrm>
                <a:off x="11087100" y="1901952"/>
                <a:ext cx="520700" cy="520700"/>
                <a:chOff x="5420" y="1139"/>
                <a:chExt cx="328" cy="328"/>
              </a:xfrm>
            </p:grpSpPr>
            <p:sp>
              <p:nvSpPr>
                <p:cNvPr id="29" name="Oval 31"/>
                <p:cNvSpPr>
                  <a:spLocks noChangeArrowheads="1"/>
                </p:cNvSpPr>
                <p:nvPr/>
              </p:nvSpPr>
              <p:spPr bwMode="grayWhite">
                <a:xfrm>
                  <a:off x="5420" y="1139"/>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32"/>
                <p:cNvSpPr>
                  <a:spLocks noChangeArrowheads="1"/>
                </p:cNvSpPr>
                <p:nvPr/>
              </p:nvSpPr>
              <p:spPr bwMode="grayWhite">
                <a:xfrm>
                  <a:off x="5495" y="1214"/>
                  <a:ext cx="47" cy="47"/>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36"/>
              <p:cNvGrpSpPr>
                <a:grpSpLocks/>
              </p:cNvGrpSpPr>
              <p:nvPr/>
            </p:nvGrpSpPr>
            <p:grpSpPr bwMode="auto">
              <a:xfrm>
                <a:off x="11176000" y="2614739"/>
                <a:ext cx="215900" cy="215900"/>
                <a:chOff x="5476" y="1588"/>
                <a:chExt cx="136" cy="136"/>
              </a:xfrm>
            </p:grpSpPr>
            <p:sp>
              <p:nvSpPr>
                <p:cNvPr id="27" name="Oval 34"/>
                <p:cNvSpPr>
                  <a:spLocks noChangeArrowheads="1"/>
                </p:cNvSpPr>
                <p:nvPr/>
              </p:nvSpPr>
              <p:spPr bwMode="grayWhite">
                <a:xfrm>
                  <a:off x="5476" y="1588"/>
                  <a:ext cx="136" cy="13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35"/>
                <p:cNvSpPr>
                  <a:spLocks noChangeArrowheads="1"/>
                </p:cNvSpPr>
                <p:nvPr/>
              </p:nvSpPr>
              <p:spPr bwMode="grayWhite">
                <a:xfrm>
                  <a:off x="5508" y="1620"/>
                  <a:ext cx="16" cy="16"/>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39"/>
              <p:cNvGrpSpPr>
                <a:grpSpLocks/>
              </p:cNvGrpSpPr>
              <p:nvPr/>
            </p:nvGrpSpPr>
            <p:grpSpPr bwMode="auto">
              <a:xfrm>
                <a:off x="1377950" y="6350"/>
                <a:ext cx="520700" cy="520700"/>
                <a:chOff x="868" y="4"/>
                <a:chExt cx="328" cy="328"/>
              </a:xfrm>
            </p:grpSpPr>
            <p:sp>
              <p:nvSpPr>
                <p:cNvPr id="25" name="Oval 37"/>
                <p:cNvSpPr>
                  <a:spLocks noChangeArrowheads="1"/>
                </p:cNvSpPr>
                <p:nvPr/>
              </p:nvSpPr>
              <p:spPr bwMode="grayWhite">
                <a:xfrm>
                  <a:off x="868" y="4"/>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38"/>
                <p:cNvSpPr>
                  <a:spLocks noChangeArrowheads="1"/>
                </p:cNvSpPr>
                <p:nvPr/>
              </p:nvSpPr>
              <p:spPr bwMode="grayWhite">
                <a:xfrm>
                  <a:off x="942" y="78"/>
                  <a:ext cx="48" cy="48"/>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42"/>
              <p:cNvGrpSpPr>
                <a:grpSpLocks/>
              </p:cNvGrpSpPr>
              <p:nvPr/>
            </p:nvGrpSpPr>
            <p:grpSpPr bwMode="auto">
              <a:xfrm>
                <a:off x="1911350" y="158750"/>
                <a:ext cx="368300" cy="368300"/>
                <a:chOff x="1204" y="100"/>
                <a:chExt cx="232" cy="232"/>
              </a:xfrm>
            </p:grpSpPr>
            <p:sp>
              <p:nvSpPr>
                <p:cNvPr id="23" name="Oval 40"/>
                <p:cNvSpPr>
                  <a:spLocks noChangeArrowheads="1"/>
                </p:cNvSpPr>
                <p:nvPr/>
              </p:nvSpPr>
              <p:spPr bwMode="grayWhite">
                <a:xfrm>
                  <a:off x="1204" y="100"/>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41"/>
                <p:cNvSpPr>
                  <a:spLocks noChangeArrowheads="1"/>
                </p:cNvSpPr>
                <p:nvPr/>
              </p:nvSpPr>
              <p:spPr bwMode="grayWhite">
                <a:xfrm>
                  <a:off x="1257" y="153"/>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62" name="Group 161"/>
            <p:cNvGrpSpPr/>
            <p:nvPr/>
          </p:nvGrpSpPr>
          <p:grpSpPr>
            <a:xfrm>
              <a:off x="14350" y="-7605"/>
              <a:ext cx="11722100" cy="6536383"/>
              <a:chOff x="14350" y="-7605"/>
              <a:chExt cx="11722100" cy="6536383"/>
            </a:xfrm>
          </p:grpSpPr>
          <p:grpSp>
            <p:nvGrpSpPr>
              <p:cNvPr id="86" name="Group 85"/>
              <p:cNvGrpSpPr/>
              <p:nvPr/>
            </p:nvGrpSpPr>
            <p:grpSpPr>
              <a:xfrm>
                <a:off x="14350" y="5326395"/>
                <a:ext cx="673100" cy="673100"/>
                <a:chOff x="14350" y="5326395"/>
                <a:chExt cx="673100" cy="673100"/>
              </a:xfrm>
            </p:grpSpPr>
            <p:sp>
              <p:nvSpPr>
                <p:cNvPr id="83" name="Oval 7"/>
                <p:cNvSpPr>
                  <a:spLocks noChangeArrowheads="1"/>
                </p:cNvSpPr>
                <p:nvPr/>
              </p:nvSpPr>
              <p:spPr bwMode="grayWhite">
                <a:xfrm>
                  <a:off x="14350" y="5326395"/>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8"/>
                <p:cNvSpPr>
                  <a:spLocks noChangeArrowheads="1"/>
                </p:cNvSpPr>
                <p:nvPr/>
              </p:nvSpPr>
              <p:spPr bwMode="grayWhite">
                <a:xfrm>
                  <a:off x="166750" y="5478795"/>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86"/>
              <p:cNvGrpSpPr/>
              <p:nvPr/>
            </p:nvGrpSpPr>
            <p:grpSpPr>
              <a:xfrm>
                <a:off x="547750" y="5859795"/>
                <a:ext cx="292100" cy="292100"/>
                <a:chOff x="547750" y="5859795"/>
                <a:chExt cx="292100" cy="292100"/>
              </a:xfrm>
            </p:grpSpPr>
            <p:sp>
              <p:nvSpPr>
                <p:cNvPr id="81" name="Oval 10"/>
                <p:cNvSpPr>
                  <a:spLocks noChangeArrowheads="1"/>
                </p:cNvSpPr>
                <p:nvPr/>
              </p:nvSpPr>
              <p:spPr bwMode="grayWhite">
                <a:xfrm>
                  <a:off x="547750" y="5859795"/>
                  <a:ext cx="292100" cy="292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
                <p:cNvSpPr>
                  <a:spLocks noChangeArrowheads="1"/>
                </p:cNvSpPr>
                <p:nvPr/>
              </p:nvSpPr>
              <p:spPr bwMode="grayWhite">
                <a:xfrm>
                  <a:off x="614425" y="5926470"/>
                  <a:ext cx="38100" cy="381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87"/>
              <p:cNvGrpSpPr/>
              <p:nvPr/>
            </p:nvGrpSpPr>
            <p:grpSpPr>
              <a:xfrm>
                <a:off x="139763" y="6024895"/>
                <a:ext cx="444500" cy="444500"/>
                <a:chOff x="139763" y="6024895"/>
                <a:chExt cx="444500" cy="444500"/>
              </a:xfrm>
            </p:grpSpPr>
            <p:sp>
              <p:nvSpPr>
                <p:cNvPr id="79" name="Oval 13"/>
                <p:cNvSpPr>
                  <a:spLocks noChangeArrowheads="1"/>
                </p:cNvSpPr>
                <p:nvPr/>
              </p:nvSpPr>
              <p:spPr bwMode="grayWhite">
                <a:xfrm>
                  <a:off x="139763" y="6024895"/>
                  <a:ext cx="444500" cy="4445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4"/>
                <p:cNvSpPr>
                  <a:spLocks noChangeArrowheads="1"/>
                </p:cNvSpPr>
                <p:nvPr/>
              </p:nvSpPr>
              <p:spPr bwMode="grayWhite">
                <a:xfrm>
                  <a:off x="241363" y="6126495"/>
                  <a:ext cx="61913" cy="619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88"/>
              <p:cNvGrpSpPr/>
              <p:nvPr/>
            </p:nvGrpSpPr>
            <p:grpSpPr>
              <a:xfrm>
                <a:off x="2484500" y="6160478"/>
                <a:ext cx="368300" cy="368300"/>
                <a:chOff x="2484500" y="6160478"/>
                <a:chExt cx="368300" cy="368300"/>
              </a:xfrm>
            </p:grpSpPr>
            <p:sp>
              <p:nvSpPr>
                <p:cNvPr id="77" name="Oval 16"/>
                <p:cNvSpPr>
                  <a:spLocks noChangeArrowheads="1"/>
                </p:cNvSpPr>
                <p:nvPr/>
              </p:nvSpPr>
              <p:spPr bwMode="grayWhite">
                <a:xfrm>
                  <a:off x="2484500" y="616047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17"/>
                <p:cNvSpPr>
                  <a:spLocks noChangeArrowheads="1"/>
                </p:cNvSpPr>
                <p:nvPr/>
              </p:nvSpPr>
              <p:spPr bwMode="grayWhite">
                <a:xfrm>
                  <a:off x="2568638" y="624461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 name="Group 89"/>
              <p:cNvGrpSpPr/>
              <p:nvPr/>
            </p:nvGrpSpPr>
            <p:grpSpPr>
              <a:xfrm>
                <a:off x="14350" y="4411995"/>
                <a:ext cx="368300" cy="368300"/>
                <a:chOff x="14350" y="4411995"/>
                <a:chExt cx="368300" cy="368300"/>
              </a:xfrm>
            </p:grpSpPr>
            <p:sp>
              <p:nvSpPr>
                <p:cNvPr id="75" name="Oval 19"/>
                <p:cNvSpPr>
                  <a:spLocks noChangeArrowheads="1"/>
                </p:cNvSpPr>
                <p:nvPr/>
              </p:nvSpPr>
              <p:spPr bwMode="grayWhite">
                <a:xfrm>
                  <a:off x="14350" y="44119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0"/>
                <p:cNvSpPr>
                  <a:spLocks noChangeArrowheads="1"/>
                </p:cNvSpPr>
                <p:nvPr/>
              </p:nvSpPr>
              <p:spPr bwMode="grayWhite">
                <a:xfrm>
                  <a:off x="98488" y="44961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 name="Group 90"/>
              <p:cNvGrpSpPr/>
              <p:nvPr/>
            </p:nvGrpSpPr>
            <p:grpSpPr>
              <a:xfrm>
                <a:off x="10682350" y="5794708"/>
                <a:ext cx="673100" cy="673100"/>
                <a:chOff x="10682350" y="5794708"/>
                <a:chExt cx="673100" cy="673100"/>
              </a:xfrm>
            </p:grpSpPr>
            <p:sp>
              <p:nvSpPr>
                <p:cNvPr id="73" name="Oval 22"/>
                <p:cNvSpPr>
                  <a:spLocks noChangeArrowheads="1"/>
                </p:cNvSpPr>
                <p:nvPr/>
              </p:nvSpPr>
              <p:spPr bwMode="grayWhite">
                <a:xfrm>
                  <a:off x="10682350" y="5794708"/>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3"/>
                <p:cNvSpPr>
                  <a:spLocks noChangeArrowheads="1"/>
                </p:cNvSpPr>
                <p:nvPr/>
              </p:nvSpPr>
              <p:spPr bwMode="grayWhite">
                <a:xfrm>
                  <a:off x="10834750" y="5947108"/>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 name="Group 91"/>
              <p:cNvGrpSpPr/>
              <p:nvPr/>
            </p:nvGrpSpPr>
            <p:grpSpPr>
              <a:xfrm>
                <a:off x="10301350" y="6099508"/>
                <a:ext cx="368300" cy="368300"/>
                <a:chOff x="10301350" y="6099508"/>
                <a:chExt cx="368300" cy="368300"/>
              </a:xfrm>
            </p:grpSpPr>
            <p:sp>
              <p:nvSpPr>
                <p:cNvPr id="71" name="Oval 25"/>
                <p:cNvSpPr>
                  <a:spLocks noChangeArrowheads="1"/>
                </p:cNvSpPr>
                <p:nvPr/>
              </p:nvSpPr>
              <p:spPr bwMode="grayWhite">
                <a:xfrm>
                  <a:off x="10301350" y="60995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6"/>
                <p:cNvSpPr>
                  <a:spLocks noChangeArrowheads="1"/>
                </p:cNvSpPr>
                <p:nvPr/>
              </p:nvSpPr>
              <p:spPr bwMode="grayWhite">
                <a:xfrm>
                  <a:off x="10385488" y="61836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 name="Group 92"/>
              <p:cNvGrpSpPr/>
              <p:nvPr/>
            </p:nvGrpSpPr>
            <p:grpSpPr>
              <a:xfrm>
                <a:off x="11368150" y="5794708"/>
                <a:ext cx="368300" cy="368300"/>
                <a:chOff x="11368150" y="5794708"/>
                <a:chExt cx="368300" cy="368300"/>
              </a:xfrm>
            </p:grpSpPr>
            <p:sp>
              <p:nvSpPr>
                <p:cNvPr id="69" name="Oval 28"/>
                <p:cNvSpPr>
                  <a:spLocks noChangeArrowheads="1"/>
                </p:cNvSpPr>
                <p:nvPr/>
              </p:nvSpPr>
              <p:spPr bwMode="grayWhite">
                <a:xfrm>
                  <a:off x="11368150" y="57947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9"/>
                <p:cNvSpPr>
                  <a:spLocks noChangeArrowheads="1"/>
                </p:cNvSpPr>
                <p:nvPr/>
              </p:nvSpPr>
              <p:spPr bwMode="grayWhite">
                <a:xfrm>
                  <a:off x="11452288" y="58788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93"/>
              <p:cNvGrpSpPr/>
              <p:nvPr/>
            </p:nvGrpSpPr>
            <p:grpSpPr>
              <a:xfrm>
                <a:off x="11095100" y="1887997"/>
                <a:ext cx="520700" cy="520700"/>
                <a:chOff x="11095100" y="1887997"/>
                <a:chExt cx="520700" cy="520700"/>
              </a:xfrm>
            </p:grpSpPr>
            <p:sp>
              <p:nvSpPr>
                <p:cNvPr id="67" name="Oval 31"/>
                <p:cNvSpPr>
                  <a:spLocks noChangeArrowheads="1"/>
                </p:cNvSpPr>
                <p:nvPr/>
              </p:nvSpPr>
              <p:spPr bwMode="grayWhite">
                <a:xfrm>
                  <a:off x="11095100" y="1887997"/>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2"/>
                <p:cNvSpPr>
                  <a:spLocks noChangeArrowheads="1"/>
                </p:cNvSpPr>
                <p:nvPr/>
              </p:nvSpPr>
              <p:spPr bwMode="grayWhite">
                <a:xfrm>
                  <a:off x="11214163" y="2007060"/>
                  <a:ext cx="74613" cy="746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 name="Group 94"/>
              <p:cNvGrpSpPr/>
              <p:nvPr/>
            </p:nvGrpSpPr>
            <p:grpSpPr>
              <a:xfrm>
                <a:off x="11184000" y="2600784"/>
                <a:ext cx="215900" cy="215900"/>
                <a:chOff x="11184000" y="2600784"/>
                <a:chExt cx="215900" cy="215900"/>
              </a:xfrm>
            </p:grpSpPr>
            <p:sp>
              <p:nvSpPr>
                <p:cNvPr id="65" name="Oval 34"/>
                <p:cNvSpPr>
                  <a:spLocks noChangeArrowheads="1"/>
                </p:cNvSpPr>
                <p:nvPr/>
              </p:nvSpPr>
              <p:spPr bwMode="grayWhite">
                <a:xfrm>
                  <a:off x="11184000" y="2600784"/>
                  <a:ext cx="215900" cy="2159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35"/>
                <p:cNvSpPr>
                  <a:spLocks noChangeArrowheads="1"/>
                </p:cNvSpPr>
                <p:nvPr/>
              </p:nvSpPr>
              <p:spPr bwMode="grayWhite">
                <a:xfrm>
                  <a:off x="11234800" y="2651584"/>
                  <a:ext cx="25400" cy="254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 name="Group 159"/>
              <p:cNvGrpSpPr/>
              <p:nvPr/>
            </p:nvGrpSpPr>
            <p:grpSpPr>
              <a:xfrm>
                <a:off x="1385950" y="-7605"/>
                <a:ext cx="520700" cy="520700"/>
                <a:chOff x="1385950" y="-7605"/>
                <a:chExt cx="520700" cy="520700"/>
              </a:xfrm>
            </p:grpSpPr>
            <p:sp>
              <p:nvSpPr>
                <p:cNvPr id="63" name="Oval 37"/>
                <p:cNvSpPr>
                  <a:spLocks noChangeArrowheads="1"/>
                </p:cNvSpPr>
                <p:nvPr/>
              </p:nvSpPr>
              <p:spPr bwMode="grayWhite">
                <a:xfrm>
                  <a:off x="1385950" y="-7605"/>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38"/>
                <p:cNvSpPr>
                  <a:spLocks noChangeArrowheads="1"/>
                </p:cNvSpPr>
                <p:nvPr/>
              </p:nvSpPr>
              <p:spPr bwMode="grayWhite">
                <a:xfrm>
                  <a:off x="1503425" y="109870"/>
                  <a:ext cx="76200" cy="762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1" name="Group 160"/>
              <p:cNvGrpSpPr/>
              <p:nvPr/>
            </p:nvGrpSpPr>
            <p:grpSpPr>
              <a:xfrm>
                <a:off x="1919350" y="144795"/>
                <a:ext cx="368300" cy="368300"/>
                <a:chOff x="1919350" y="144795"/>
                <a:chExt cx="368300" cy="368300"/>
              </a:xfrm>
            </p:grpSpPr>
            <p:sp>
              <p:nvSpPr>
                <p:cNvPr id="61" name="Oval 40"/>
                <p:cNvSpPr>
                  <a:spLocks noChangeArrowheads="1"/>
                </p:cNvSpPr>
                <p:nvPr/>
              </p:nvSpPr>
              <p:spPr bwMode="grayWhite">
                <a:xfrm>
                  <a:off x="1919350" y="1447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1"/>
                <p:cNvSpPr>
                  <a:spLocks noChangeArrowheads="1"/>
                </p:cNvSpPr>
                <p:nvPr/>
              </p:nvSpPr>
              <p:spPr bwMode="grayWhite">
                <a:xfrm>
                  <a:off x="2003488" y="2289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341120" y="6598763"/>
            <a:ext cx="7159752" cy="237744"/>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598763"/>
            <a:ext cx="960120" cy="237744"/>
          </a:xfrm>
          <a:prstGeom prst="rect">
            <a:avLst/>
          </a:prstGeom>
        </p:spPr>
        <p:txBody>
          <a:bodyPr vert="horz" lIns="91440" tIns="45720" rIns="91440" bIns="45720" rtlCol="0" anchor="ctr"/>
          <a:lstStyle>
            <a:lvl1pPr algn="r">
              <a:defRPr sz="1100">
                <a:solidFill>
                  <a:schemeClr val="tx1"/>
                </a:solidFill>
              </a:defRPr>
            </a:lvl1pPr>
          </a:lstStyle>
          <a:p>
            <a:fld id="{513C09FF-A05A-44B7-B7F9-9715502B619B}" type="datetime1">
              <a:rPr lang="en-US" smtClean="0"/>
              <a:pPr/>
              <a:t>7/11/2018</a:t>
            </a:fld>
            <a:endParaRPr lang="en-US"/>
          </a:p>
        </p:txBody>
      </p:sp>
      <p:sp>
        <p:nvSpPr>
          <p:cNvPr id="6" name="Slide Number Placeholder 5"/>
          <p:cNvSpPr>
            <a:spLocks noGrp="1"/>
          </p:cNvSpPr>
          <p:nvPr>
            <p:ph type="sldNum" sz="quarter" idx="4"/>
          </p:nvPr>
        </p:nvSpPr>
        <p:spPr>
          <a:xfrm>
            <a:off x="10210800" y="6598763"/>
            <a:ext cx="640080" cy="237744"/>
          </a:xfrm>
          <a:prstGeom prst="rect">
            <a:avLst/>
          </a:prstGeom>
        </p:spPr>
        <p:txBody>
          <a:bodyPr vert="horz" lIns="91440" tIns="45720" rIns="91440" bIns="45720" rtlCol="0" anchor="ctr"/>
          <a:lstStyle>
            <a:lvl1pPr algn="r">
              <a:defRPr sz="1100">
                <a:solidFill>
                  <a:schemeClr val="tx1"/>
                </a:solidFill>
              </a:defRPr>
            </a:lvl1pPr>
          </a:lstStyle>
          <a:p>
            <a:fld id="{FC749032-2A07-4AE8-BA90-74324CAE0C87}" type="slidenum">
              <a:rPr lang="en-US" smtClean="0"/>
              <a:pPr/>
              <a:t>‹#›</a:t>
            </a:fld>
            <a:endParaRPr lang="en-US"/>
          </a:p>
        </p:txBody>
      </p:sp>
    </p:spTree>
    <p:extLst>
      <p:ext uri="{BB962C8B-B14F-4D97-AF65-F5344CB8AC3E}">
        <p14:creationId xmlns:p14="http://schemas.microsoft.com/office/powerpoint/2010/main" val="6786584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b="1" kern="120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2">
            <a:lumMod val="75000"/>
          </a:schemeClr>
        </a:buClr>
        <a:buSzPct val="80000"/>
        <a:buFont typeface="Courier New" panose="02070309020205020404" pitchFamily="49" charset="0"/>
        <a:buChar char="o"/>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75000"/>
          </a:schemeClr>
        </a:buClr>
        <a:buSzPct val="80000"/>
        <a:buFont typeface="Courier New" panose="02070309020205020404" pitchFamily="49" charset="0"/>
        <a:buChar char="o"/>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7pPr>
      <a:lvl8pPr marL="25146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8pPr>
      <a:lvl9pPr marL="260604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Gender &amp; Language</a:t>
            </a:r>
            <a:endParaRPr lang="en-US" dirty="0"/>
          </a:p>
        </p:txBody>
      </p:sp>
      <p:sp>
        <p:nvSpPr>
          <p:cNvPr id="2" name="TextBox 1"/>
          <p:cNvSpPr txBox="1"/>
          <p:nvPr/>
        </p:nvSpPr>
        <p:spPr>
          <a:xfrm>
            <a:off x="4058194" y="4017220"/>
            <a:ext cx="3648892" cy="369332"/>
          </a:xfrm>
          <a:prstGeom prst="rect">
            <a:avLst/>
          </a:prstGeom>
          <a:noFill/>
          <a:ln>
            <a:solidFill>
              <a:schemeClr val="bg2"/>
            </a:solidFill>
          </a:ln>
        </p:spPr>
        <p:txBody>
          <a:bodyPr wrap="square" rtlCol="0" anchor="ctr" anchorCtr="1">
            <a:spAutoFit/>
          </a:bodyPr>
          <a:lstStyle/>
          <a:p>
            <a:r>
              <a:rPr lang="en-US" dirty="0" smtClean="0"/>
              <a:t>~Group 4~</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gender…</a:t>
            </a:r>
            <a:endParaRPr lang="en-US" dirty="0"/>
          </a:p>
        </p:txBody>
      </p:sp>
      <p:sp>
        <p:nvSpPr>
          <p:cNvPr id="3" name="Content Placeholder 2"/>
          <p:cNvSpPr>
            <a:spLocks noGrp="1"/>
          </p:cNvSpPr>
          <p:nvPr>
            <p:ph idx="1"/>
          </p:nvPr>
        </p:nvSpPr>
        <p:spPr>
          <a:ln w="57150">
            <a:solidFill>
              <a:schemeClr val="bg1"/>
            </a:solidFill>
          </a:ln>
        </p:spPr>
        <p:txBody>
          <a:bodyPr>
            <a:normAutofit/>
          </a:bodyPr>
          <a:lstStyle/>
          <a:p>
            <a:r>
              <a:rPr lang="en-US" dirty="0" smtClean="0"/>
              <a:t>G</a:t>
            </a:r>
            <a:r>
              <a:rPr lang="en-US" sz="2400" dirty="0" smtClean="0"/>
              <a:t>reek: </a:t>
            </a:r>
            <a:r>
              <a:rPr lang="en-US" sz="2400" dirty="0"/>
              <a:t>o </a:t>
            </a:r>
            <a:r>
              <a:rPr lang="en-US" sz="2400" dirty="0" err="1" smtClean="0"/>
              <a:t>helios</a:t>
            </a:r>
            <a:r>
              <a:rPr lang="en-US" sz="2400" dirty="0" smtClean="0"/>
              <a:t> = </a:t>
            </a:r>
            <a:r>
              <a:rPr lang="en-US" sz="2400" dirty="0"/>
              <a:t>the sun (</a:t>
            </a:r>
            <a:r>
              <a:rPr lang="en-US" sz="2400" dirty="0" smtClean="0"/>
              <a:t>masculine) and </a:t>
            </a:r>
            <a:r>
              <a:rPr lang="en-US" sz="2400" dirty="0" err="1" smtClean="0"/>
              <a:t>i</a:t>
            </a:r>
            <a:r>
              <a:rPr lang="en-US" sz="2400" dirty="0" smtClean="0"/>
              <a:t> </a:t>
            </a:r>
            <a:r>
              <a:rPr lang="en-US" sz="2400" dirty="0" err="1" smtClean="0"/>
              <a:t>selene</a:t>
            </a:r>
            <a:r>
              <a:rPr lang="en-US" sz="2400" dirty="0" smtClean="0"/>
              <a:t> = the </a:t>
            </a:r>
            <a:r>
              <a:rPr lang="en-US" sz="2400" dirty="0"/>
              <a:t>moon (</a:t>
            </a:r>
            <a:r>
              <a:rPr lang="en-US" sz="2400" dirty="0" smtClean="0"/>
              <a:t>feminine) </a:t>
            </a:r>
            <a:endParaRPr lang="en-US" sz="2400" dirty="0"/>
          </a:p>
          <a:p>
            <a:r>
              <a:rPr lang="en-US" sz="2400" dirty="0" smtClean="0"/>
              <a:t>German: die </a:t>
            </a:r>
            <a:r>
              <a:rPr lang="en-US" sz="2400" dirty="0" err="1" smtClean="0"/>
              <a:t>Sonne</a:t>
            </a:r>
            <a:r>
              <a:rPr lang="en-US" sz="2400" dirty="0" smtClean="0"/>
              <a:t> = </a:t>
            </a:r>
            <a:r>
              <a:rPr lang="en-US" sz="2400" dirty="0"/>
              <a:t>the sun (</a:t>
            </a:r>
            <a:r>
              <a:rPr lang="en-US" sz="2400" dirty="0" smtClean="0"/>
              <a:t>feminine) and der </a:t>
            </a:r>
            <a:r>
              <a:rPr lang="en-US" sz="2400" dirty="0" err="1" smtClean="0"/>
              <a:t>Mond</a:t>
            </a:r>
            <a:r>
              <a:rPr lang="en-US" sz="2400" dirty="0" smtClean="0"/>
              <a:t> = the </a:t>
            </a:r>
            <a:r>
              <a:rPr lang="en-US" sz="2400" dirty="0"/>
              <a:t>moon (</a:t>
            </a:r>
            <a:r>
              <a:rPr lang="en-US" sz="2400" dirty="0" smtClean="0"/>
              <a:t>masculine) </a:t>
            </a:r>
            <a:endParaRPr lang="en-US" sz="2400" dirty="0"/>
          </a:p>
          <a:p>
            <a:r>
              <a:rPr lang="en-US" sz="2400" dirty="0"/>
              <a:t>Question: Should the contrast be taken to suggest that the Germans and Greek perceive the moon and the sun differently? </a:t>
            </a:r>
          </a:p>
          <a:p>
            <a:r>
              <a:rPr lang="en-US" sz="2400" dirty="0"/>
              <a:t>Answer: Not really! It seems more reasonable to believe that human conceptual structure remains constant in its core features across languages.</a:t>
            </a:r>
          </a:p>
        </p:txBody>
      </p:sp>
    </p:spTree>
    <p:extLst>
      <p:ext uri="{BB962C8B-B14F-4D97-AF65-F5344CB8AC3E}">
        <p14:creationId xmlns:p14="http://schemas.microsoft.com/office/powerpoint/2010/main" val="150340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Non-gender variables</a:t>
            </a:r>
            <a:endParaRPr lang="en-US" dirty="0"/>
          </a:p>
        </p:txBody>
      </p:sp>
      <p:sp>
        <p:nvSpPr>
          <p:cNvPr id="3" name="Content Placeholder 2"/>
          <p:cNvSpPr>
            <a:spLocks noGrp="1"/>
          </p:cNvSpPr>
          <p:nvPr>
            <p:ph idx="1"/>
          </p:nvPr>
        </p:nvSpPr>
        <p:spPr>
          <a:ln w="57150">
            <a:solidFill>
              <a:schemeClr val="bg1"/>
            </a:solidFill>
          </a:ln>
        </p:spPr>
        <p:txBody>
          <a:bodyPr/>
          <a:lstStyle/>
          <a:p>
            <a:r>
              <a:rPr lang="en-US" dirty="0" smtClean="0"/>
              <a:t>Non-gender variables are the factors that affect communication but don’t involve gender</a:t>
            </a:r>
          </a:p>
          <a:p>
            <a:r>
              <a:rPr lang="en-US" dirty="0" smtClean="0"/>
              <a:t>There are more similarities than differences in the way men and women communicate</a:t>
            </a:r>
          </a:p>
          <a:p>
            <a:r>
              <a:rPr lang="en-US" dirty="0" smtClean="0"/>
              <a:t>There is no difference in profanity between genders: No gender is more abusive than the other</a:t>
            </a:r>
          </a:p>
          <a:p>
            <a:r>
              <a:rPr lang="en-US" dirty="0" smtClean="0"/>
              <a:t>Example: Men &amp; women supervisors are shown to behave the same way and are equally effective</a:t>
            </a:r>
            <a:endParaRPr lang="en-US" dirty="0"/>
          </a:p>
        </p:txBody>
      </p:sp>
    </p:spTree>
    <p:extLst>
      <p:ext uri="{BB962C8B-B14F-4D97-AF65-F5344CB8AC3E}">
        <p14:creationId xmlns:p14="http://schemas.microsoft.com/office/powerpoint/2010/main" val="217951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a:ln w="57150">
            <a:solidFill>
              <a:schemeClr val="bg1"/>
            </a:solidFill>
          </a:ln>
        </p:spPr>
        <p:txBody>
          <a:bodyPr/>
          <a:lstStyle/>
          <a:p>
            <a:r>
              <a:rPr lang="en-US" dirty="0" smtClean="0"/>
              <a:t>Gender can affect communication in many different ways</a:t>
            </a:r>
          </a:p>
          <a:p>
            <a:r>
              <a:rPr lang="en-US" dirty="0" smtClean="0"/>
              <a:t>In a communication, avoid being sexist </a:t>
            </a:r>
          </a:p>
          <a:p>
            <a:r>
              <a:rPr lang="en-US" dirty="0" smtClean="0"/>
              <a:t>Respect one another when communicating</a:t>
            </a:r>
          </a:p>
          <a:p>
            <a:r>
              <a:rPr lang="en-US" dirty="0" smtClean="0"/>
              <a:t>Don’t make assumptions based on stereotypes</a:t>
            </a:r>
          </a:p>
          <a:p>
            <a:endParaRPr lang="en-US" dirty="0" smtClean="0"/>
          </a:p>
          <a:p>
            <a:endParaRPr lang="en-US" dirty="0" smtClean="0"/>
          </a:p>
          <a:p>
            <a:endParaRPr lang="en-US" dirty="0"/>
          </a:p>
        </p:txBody>
      </p:sp>
    </p:spTree>
    <p:extLst>
      <p:ext uri="{BB962C8B-B14F-4D97-AF65-F5344CB8AC3E}">
        <p14:creationId xmlns:p14="http://schemas.microsoft.com/office/powerpoint/2010/main" val="26910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Some claims:</a:t>
            </a:r>
            <a:endParaRPr lang="en-US" dirty="0"/>
          </a:p>
        </p:txBody>
      </p:sp>
      <p:sp>
        <p:nvSpPr>
          <p:cNvPr id="2" name="Content Placeholder 1"/>
          <p:cNvSpPr>
            <a:spLocks noGrp="1"/>
          </p:cNvSpPr>
          <p:nvPr>
            <p:ph idx="1"/>
          </p:nvPr>
        </p:nvSpPr>
        <p:spPr>
          <a:ln w="57150">
            <a:solidFill>
              <a:schemeClr val="bg1"/>
            </a:solidFill>
          </a:ln>
        </p:spPr>
        <p:txBody>
          <a:bodyPr/>
          <a:lstStyle/>
          <a:p>
            <a:r>
              <a:rPr lang="en-US" dirty="0"/>
              <a:t>1) Men interrupt women more than vice versa. </a:t>
            </a:r>
          </a:p>
          <a:p>
            <a:r>
              <a:rPr lang="en-US" dirty="0"/>
              <a:t>2) Women are more communicative than men. </a:t>
            </a:r>
          </a:p>
          <a:p>
            <a:r>
              <a:rPr lang="en-US" dirty="0"/>
              <a:t>3) Men do not give verbal recognition of the contributions in the </a:t>
            </a:r>
          </a:p>
          <a:p>
            <a:r>
              <a:rPr lang="en-US" dirty="0"/>
              <a:t>conversation made by women. </a:t>
            </a:r>
          </a:p>
          <a:p>
            <a:r>
              <a:rPr lang="en-US" dirty="0"/>
              <a:t>4) Men curse more than women. </a:t>
            </a:r>
          </a:p>
          <a:p>
            <a:r>
              <a:rPr lang="en-US" dirty="0"/>
              <a:t>5) Women gossip more than men. </a:t>
            </a:r>
          </a:p>
          <a:p>
            <a:r>
              <a:rPr lang="en-US" dirty="0"/>
              <a:t>6) Women talk more with one another than men do. </a:t>
            </a:r>
          </a:p>
          <a:p>
            <a:r>
              <a:rPr lang="en-US" dirty="0"/>
              <a:t>7) Men speak more comfortably in public than women</a:t>
            </a:r>
          </a:p>
        </p:txBody>
      </p:sp>
    </p:spTree>
    <p:extLst>
      <p:ext uri="{BB962C8B-B14F-4D97-AF65-F5344CB8AC3E}">
        <p14:creationId xmlns:p14="http://schemas.microsoft.com/office/powerpoint/2010/main" val="247473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Autofit/>
          </a:bodyPr>
          <a:lstStyle/>
          <a:p>
            <a:r>
              <a:rPr lang="en-US" sz="4400" dirty="0" smtClean="0"/>
              <a:t>What Is Gender? The differences between gender and sex.</a:t>
            </a:r>
            <a:endParaRPr lang="en-US" sz="4400" dirty="0"/>
          </a:p>
        </p:txBody>
      </p:sp>
      <p:sp>
        <p:nvSpPr>
          <p:cNvPr id="14" name="Content Placeholder 13"/>
          <p:cNvSpPr>
            <a:spLocks noGrp="1"/>
          </p:cNvSpPr>
          <p:nvPr>
            <p:ph idx="1"/>
          </p:nvPr>
        </p:nvSpPr>
        <p:spPr>
          <a:ln w="57150">
            <a:solidFill>
              <a:schemeClr val="bg1"/>
            </a:solidFill>
          </a:ln>
        </p:spPr>
        <p:txBody>
          <a:bodyPr>
            <a:normAutofit lnSpcReduction="10000"/>
          </a:bodyPr>
          <a:lstStyle/>
          <a:p>
            <a:pPr marL="45720" indent="0">
              <a:buNone/>
            </a:pPr>
            <a:r>
              <a:rPr lang="en-US" sz="2400" dirty="0" smtClean="0"/>
              <a:t>-"</a:t>
            </a:r>
            <a:r>
              <a:rPr lang="en-US" sz="2400" dirty="0"/>
              <a:t>Gender" </a:t>
            </a:r>
            <a:r>
              <a:rPr lang="en-US" sz="2400" dirty="0" smtClean="0"/>
              <a:t>can </a:t>
            </a:r>
            <a:r>
              <a:rPr lang="en-US" sz="2400" dirty="0"/>
              <a:t>refer to the role of a male or female in society, known as a gender role, or an individual's concept of themselves, or gender </a:t>
            </a:r>
            <a:r>
              <a:rPr lang="en-US" sz="2400" dirty="0" smtClean="0"/>
              <a:t>Identity.</a:t>
            </a:r>
          </a:p>
          <a:p>
            <a:pPr marL="45720" indent="0">
              <a:buNone/>
            </a:pPr>
            <a:r>
              <a:rPr lang="en-US" sz="2400" dirty="0" smtClean="0"/>
              <a:t>-“Sex</a:t>
            </a:r>
            <a:r>
              <a:rPr lang="en-US" sz="2400" dirty="0"/>
              <a:t>" refers to the biological differences between males and females, such as the genitalia and genetic differences</a:t>
            </a:r>
            <a:r>
              <a:rPr lang="en-US" sz="2400" dirty="0" smtClean="0"/>
              <a:t>.</a:t>
            </a:r>
          </a:p>
          <a:p>
            <a:pPr marL="45720" indent="0">
              <a:buNone/>
            </a:pPr>
            <a:r>
              <a:rPr lang="en-US" sz="2400" dirty="0"/>
              <a:t>-General usage of the term gender began in the late 1960s and 1970s, increasingly appearing in the professional literature of the social sciences. The term helps in distinguishing those aspects of life that were more easily attributed or understood to be of social rather than biological origin (see e.g., Unger &amp; Crawford, 1992). </a:t>
            </a:r>
            <a:endParaRPr lang="en-US" sz="2400" dirty="0" smtClean="0"/>
          </a:p>
          <a:p>
            <a:pPr marL="45720" indent="0">
              <a:buNone/>
            </a:pP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704" y="113211"/>
            <a:ext cx="1805951" cy="1719943"/>
          </a:xfrm>
          <a:prstGeom prst="rect">
            <a:avLst/>
          </a:prstGeom>
        </p:spPr>
      </p:pic>
    </p:spTree>
    <p:extLst>
      <p:ext uri="{BB962C8B-B14F-4D97-AF65-F5344CB8AC3E}">
        <p14:creationId xmlns:p14="http://schemas.microsoft.com/office/powerpoint/2010/main" val="3030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women communicate?</a:t>
            </a:r>
            <a:endParaRPr lang="en-US" dirty="0"/>
          </a:p>
        </p:txBody>
      </p:sp>
      <p:sp>
        <p:nvSpPr>
          <p:cNvPr id="3" name="Content Placeholder 2"/>
          <p:cNvSpPr>
            <a:spLocks noGrp="1"/>
          </p:cNvSpPr>
          <p:nvPr>
            <p:ph idx="1"/>
          </p:nvPr>
        </p:nvSpPr>
        <p:spPr>
          <a:ln w="57150">
            <a:solidFill>
              <a:schemeClr val="bg1"/>
            </a:solidFill>
          </a:ln>
        </p:spPr>
        <p:txBody>
          <a:bodyPr/>
          <a:lstStyle/>
          <a:p>
            <a:r>
              <a:rPr lang="en-US" dirty="0" smtClean="0"/>
              <a:t>Women focus on feelings, relationships &amp; personal problems</a:t>
            </a:r>
          </a:p>
          <a:p>
            <a:r>
              <a:rPr lang="en-US" dirty="0" smtClean="0"/>
              <a:t>The most satisfaction women get from talking with friends is empathy</a:t>
            </a:r>
          </a:p>
          <a:p>
            <a:r>
              <a:rPr lang="en-US" dirty="0" smtClean="0"/>
              <a:t>Women use communication to explore and organize her thoughts</a:t>
            </a:r>
          </a:p>
          <a:p>
            <a:endParaRPr lang="en-US" dirty="0" smtClean="0"/>
          </a:p>
          <a:p>
            <a:endParaRPr lang="en-US" dirty="0" smtClean="0"/>
          </a:p>
          <a:p>
            <a:endParaRPr lang="en-US" dirty="0"/>
          </a:p>
        </p:txBody>
      </p:sp>
    </p:spTree>
    <p:extLst>
      <p:ext uri="{BB962C8B-B14F-4D97-AF65-F5344CB8AC3E}">
        <p14:creationId xmlns:p14="http://schemas.microsoft.com/office/powerpoint/2010/main" val="137110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men communicate?</a:t>
            </a:r>
            <a:endParaRPr lang="en-US" dirty="0"/>
          </a:p>
        </p:txBody>
      </p:sp>
      <p:sp>
        <p:nvSpPr>
          <p:cNvPr id="3" name="Content Placeholder 2"/>
          <p:cNvSpPr>
            <a:spLocks noGrp="1"/>
          </p:cNvSpPr>
          <p:nvPr>
            <p:ph idx="1"/>
          </p:nvPr>
        </p:nvSpPr>
        <p:spPr>
          <a:ln w="57150">
            <a:solidFill>
              <a:schemeClr val="bg1"/>
            </a:solidFill>
          </a:ln>
        </p:spPr>
        <p:txBody>
          <a:bodyPr/>
          <a:lstStyle/>
          <a:p>
            <a:r>
              <a:rPr lang="en-US" dirty="0" smtClean="0"/>
              <a:t>Men discussions involve jokes, playful talks and good nature teasing</a:t>
            </a:r>
          </a:p>
          <a:p>
            <a:r>
              <a:rPr lang="en-US" dirty="0" smtClean="0"/>
              <a:t>Men are more likely to use communication to finish jobs or tasks rather than nourishing friendships</a:t>
            </a:r>
          </a:p>
          <a:p>
            <a:r>
              <a:rPr lang="en-US" dirty="0" smtClean="0"/>
              <a:t>Men tend not to emphasize</a:t>
            </a:r>
          </a:p>
          <a:p>
            <a:r>
              <a:rPr lang="en-US" dirty="0" smtClean="0"/>
              <a:t>Men’s contribution to arguments are simple and direct</a:t>
            </a:r>
          </a:p>
          <a:p>
            <a:r>
              <a:rPr lang="en-US" dirty="0" smtClean="0"/>
              <a:t>Men will often become quiet and withdrawn when they’re upset or down</a:t>
            </a:r>
          </a:p>
          <a:p>
            <a:endParaRPr lang="en-US" dirty="0" smtClean="0"/>
          </a:p>
          <a:p>
            <a:endParaRPr lang="en-US" dirty="0"/>
          </a:p>
        </p:txBody>
      </p:sp>
    </p:spTree>
    <p:extLst>
      <p:ext uri="{BB962C8B-B14F-4D97-AF65-F5344CB8AC3E}">
        <p14:creationId xmlns:p14="http://schemas.microsoft.com/office/powerpoint/2010/main" val="366292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agreements in some languages </a:t>
            </a:r>
            <a:endParaRPr lang="en-US" dirty="0"/>
          </a:p>
        </p:txBody>
      </p:sp>
      <p:sp>
        <p:nvSpPr>
          <p:cNvPr id="3" name="Content Placeholder 2"/>
          <p:cNvSpPr>
            <a:spLocks noGrp="1"/>
          </p:cNvSpPr>
          <p:nvPr>
            <p:ph idx="1"/>
          </p:nvPr>
        </p:nvSpPr>
        <p:spPr>
          <a:ln w="57150">
            <a:solidFill>
              <a:schemeClr val="bg1"/>
            </a:solidFill>
          </a:ln>
        </p:spPr>
        <p:txBody>
          <a:bodyPr>
            <a:normAutofit/>
          </a:bodyPr>
          <a:lstStyle/>
          <a:p>
            <a:r>
              <a:rPr lang="en-US" sz="2400" dirty="0" smtClean="0"/>
              <a:t>(</a:t>
            </a:r>
            <a:r>
              <a:rPr lang="en-US" sz="2400" dirty="0"/>
              <a:t>1) Greek o </a:t>
            </a:r>
            <a:r>
              <a:rPr lang="en-US" sz="2400" dirty="0" err="1" smtClean="0"/>
              <a:t>andras</a:t>
            </a:r>
            <a:r>
              <a:rPr lang="en-US" sz="2400" dirty="0"/>
              <a:t> </a:t>
            </a:r>
            <a:r>
              <a:rPr lang="en-US" sz="2400" dirty="0" smtClean="0"/>
              <a:t>= the masculine man, </a:t>
            </a:r>
            <a:r>
              <a:rPr lang="en-US" sz="2400" dirty="0" err="1" smtClean="0"/>
              <a:t>i</a:t>
            </a:r>
            <a:r>
              <a:rPr lang="en-US" sz="2400" dirty="0" smtClean="0"/>
              <a:t> </a:t>
            </a:r>
            <a:r>
              <a:rPr lang="en-US" sz="2400" dirty="0" err="1" smtClean="0"/>
              <a:t>gyneka</a:t>
            </a:r>
            <a:r>
              <a:rPr lang="en-US" sz="2400" dirty="0" smtClean="0"/>
              <a:t> = the feminine woman and to </a:t>
            </a:r>
            <a:r>
              <a:rPr lang="en-US" sz="2400" dirty="0" err="1" smtClean="0"/>
              <a:t>pedhi</a:t>
            </a:r>
            <a:r>
              <a:rPr lang="en-US" sz="2400" dirty="0"/>
              <a:t> </a:t>
            </a:r>
            <a:r>
              <a:rPr lang="en-US" sz="2400" dirty="0" smtClean="0"/>
              <a:t>= the neutral </a:t>
            </a:r>
            <a:r>
              <a:rPr lang="en-US" sz="2400" dirty="0"/>
              <a:t>child </a:t>
            </a:r>
          </a:p>
          <a:p>
            <a:r>
              <a:rPr lang="en-US" sz="2400" dirty="0"/>
              <a:t>(2) German der </a:t>
            </a:r>
            <a:r>
              <a:rPr lang="en-US" sz="2400" dirty="0" smtClean="0"/>
              <a:t>man the masculine man die Frau = the feminine </a:t>
            </a:r>
            <a:r>
              <a:rPr lang="en-US" sz="2400" dirty="0"/>
              <a:t>woman </a:t>
            </a:r>
            <a:r>
              <a:rPr lang="en-US" sz="2400" dirty="0" smtClean="0"/>
              <a:t>and das Kind = the neutral </a:t>
            </a:r>
            <a:r>
              <a:rPr lang="en-US" sz="2400" dirty="0"/>
              <a:t>child </a:t>
            </a:r>
          </a:p>
          <a:p>
            <a:r>
              <a:rPr lang="en-US" sz="2400" dirty="0"/>
              <a:t>(3) French </a:t>
            </a:r>
            <a:r>
              <a:rPr lang="en-US" sz="2400" dirty="0" smtClean="0"/>
              <a:t>l(e) homme=</a:t>
            </a:r>
            <a:r>
              <a:rPr lang="en-US" sz="2400" dirty="0"/>
              <a:t> </a:t>
            </a:r>
            <a:r>
              <a:rPr lang="en-US" sz="2400" dirty="0" smtClean="0"/>
              <a:t>the masculine man and la femme = the feminine </a:t>
            </a:r>
            <a:r>
              <a:rPr lang="en-US" sz="2400" dirty="0"/>
              <a:t>woman   </a:t>
            </a:r>
          </a:p>
          <a:p>
            <a:r>
              <a:rPr lang="en-US" sz="2400" dirty="0" err="1" smtClean="0"/>
              <a:t>Indo-european</a:t>
            </a:r>
            <a:r>
              <a:rPr lang="en-US" sz="2400" dirty="0" smtClean="0"/>
              <a:t> </a:t>
            </a:r>
            <a:r>
              <a:rPr lang="en-US" sz="2400" dirty="0"/>
              <a:t>had gender distinction; Swahili has 16 gender distinctions </a:t>
            </a:r>
          </a:p>
        </p:txBody>
      </p:sp>
    </p:spTree>
    <p:extLst>
      <p:ext uri="{BB962C8B-B14F-4D97-AF65-F5344CB8AC3E}">
        <p14:creationId xmlns:p14="http://schemas.microsoft.com/office/powerpoint/2010/main" val="333920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gender influence our perception  of categories?</a:t>
            </a:r>
          </a:p>
        </p:txBody>
      </p:sp>
      <p:sp>
        <p:nvSpPr>
          <p:cNvPr id="3" name="Content Placeholder 2"/>
          <p:cNvSpPr>
            <a:spLocks noGrp="1"/>
          </p:cNvSpPr>
          <p:nvPr>
            <p:ph idx="1"/>
          </p:nvPr>
        </p:nvSpPr>
        <p:spPr>
          <a:ln w="57150">
            <a:solidFill>
              <a:schemeClr val="bg1"/>
            </a:solidFill>
          </a:ln>
        </p:spPr>
        <p:txBody>
          <a:bodyPr>
            <a:normAutofit/>
          </a:bodyPr>
          <a:lstStyle/>
          <a:p>
            <a:r>
              <a:rPr lang="en-US" sz="2400" dirty="0"/>
              <a:t>Some may think that it does! </a:t>
            </a:r>
            <a:endParaRPr lang="en-US" sz="2400" dirty="0" smtClean="0"/>
          </a:p>
          <a:p>
            <a:r>
              <a:rPr lang="en-US" sz="2400" dirty="0" err="1" smtClean="0"/>
              <a:t>Borodisky</a:t>
            </a:r>
            <a:r>
              <a:rPr lang="en-US" sz="2400" dirty="0"/>
              <a:t>, </a:t>
            </a:r>
            <a:r>
              <a:rPr lang="en-US" sz="2400" dirty="0" err="1"/>
              <a:t>Schmit</a:t>
            </a:r>
            <a:r>
              <a:rPr lang="en-US" sz="2400" dirty="0"/>
              <a:t>, and Phillips (2002):  German versus Spanish gender </a:t>
            </a:r>
            <a:r>
              <a:rPr lang="en-US" sz="2400" dirty="0" err="1"/>
              <a:t>oosative</a:t>
            </a:r>
            <a:r>
              <a:rPr lang="en-US" sz="2400" dirty="0"/>
              <a:t> versus </a:t>
            </a:r>
            <a:r>
              <a:rPr lang="en-US" sz="2400" dirty="0" err="1"/>
              <a:t>soupative</a:t>
            </a:r>
            <a:r>
              <a:rPr lang="en-US" sz="2400" dirty="0"/>
              <a:t> distinction in </a:t>
            </a:r>
            <a:r>
              <a:rPr lang="en-US" sz="2400" dirty="0" err="1"/>
              <a:t>Gumpuzi</a:t>
            </a:r>
            <a:r>
              <a:rPr lang="en-US" sz="2400" dirty="0"/>
              <a:t> </a:t>
            </a:r>
          </a:p>
          <a:p>
            <a:r>
              <a:rPr lang="en-US" sz="2400" dirty="0"/>
              <a:t>The question must be understood within the context of whether language influences thought (the Sapir-Whorf hypothesis)</a:t>
            </a:r>
          </a:p>
        </p:txBody>
      </p:sp>
    </p:spTree>
    <p:extLst>
      <p:ext uri="{BB962C8B-B14F-4D97-AF65-F5344CB8AC3E}">
        <p14:creationId xmlns:p14="http://schemas.microsoft.com/office/powerpoint/2010/main" val="228332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Whorfian Hypothesis</a:t>
            </a:r>
            <a:endParaRPr lang="en-US" dirty="0"/>
          </a:p>
        </p:txBody>
      </p:sp>
      <p:sp>
        <p:nvSpPr>
          <p:cNvPr id="3" name="Content Placeholder 2"/>
          <p:cNvSpPr>
            <a:spLocks noGrp="1"/>
          </p:cNvSpPr>
          <p:nvPr>
            <p:ph idx="1"/>
          </p:nvPr>
        </p:nvSpPr>
        <p:spPr>
          <a:xfrm>
            <a:off x="1341120" y="1901952"/>
            <a:ext cx="9509760" cy="2256177"/>
          </a:xfrm>
          <a:ln w="57150">
            <a:solidFill>
              <a:schemeClr val="bg1"/>
            </a:solidFill>
          </a:ln>
        </p:spPr>
        <p:txBody>
          <a:bodyPr>
            <a:normAutofit lnSpcReduction="10000"/>
          </a:bodyPr>
          <a:lstStyle/>
          <a:p>
            <a:r>
              <a:rPr lang="en-US" sz="2400" dirty="0"/>
              <a:t>“We dissect nature along lines laid by our own language. […] the world is presented as a kaleidoscope flux of impressions which has to be organized by our minds—and this means largely by the linguistic systems in our </a:t>
            </a:r>
            <a:r>
              <a:rPr lang="en-US" sz="2400" dirty="0" smtClean="0"/>
              <a:t>minds.”  </a:t>
            </a:r>
          </a:p>
          <a:p>
            <a:r>
              <a:rPr lang="en-US" sz="2400" dirty="0"/>
              <a:t>A</a:t>
            </a:r>
            <a:r>
              <a:rPr lang="en-US" sz="2400" dirty="0" smtClean="0"/>
              <a:t> </a:t>
            </a:r>
            <a:r>
              <a:rPr lang="en-US" sz="2400" dirty="0"/>
              <a:t>theory in linguistics: one's language determines one's conception of the </a:t>
            </a:r>
            <a:r>
              <a:rPr lang="en-US" sz="2400" dirty="0" smtClean="0"/>
              <a:t>world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382" y="4235363"/>
            <a:ext cx="5667063" cy="2245574"/>
          </a:xfrm>
          <a:prstGeom prst="rect">
            <a:avLst/>
          </a:prstGeom>
        </p:spPr>
      </p:pic>
    </p:spTree>
    <p:extLst>
      <p:ext uri="{BB962C8B-B14F-4D97-AF65-F5344CB8AC3E}">
        <p14:creationId xmlns:p14="http://schemas.microsoft.com/office/powerpoint/2010/main" val="401057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The Whorfian Hypothesis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009" y="1988911"/>
            <a:ext cx="3750783" cy="412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504" y="2331567"/>
            <a:ext cx="6608238" cy="3442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3509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bble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alpha val="80000"/>
              </a:schemeClr>
            </a:gs>
            <a:gs pos="0">
              <a:schemeClr val="phClr">
                <a:lumMod val="40000"/>
                <a:lumOff val="60000"/>
                <a:alpha val="80000"/>
              </a:schemeClr>
            </a:gs>
          </a:gsLst>
          <a:path path="circle">
            <a:fillToRect l="50000" t="50000" r="50000" b="50000"/>
          </a:path>
        </a:gradFill>
        <a:gradFill rotWithShape="1">
          <a:gsLst>
            <a:gs pos="0">
              <a:schemeClr val="phClr">
                <a:lumMod val="20000"/>
                <a:lumOff val="80000"/>
                <a:alpha val="59000"/>
              </a:schemeClr>
            </a:gs>
            <a:gs pos="40000">
              <a:schemeClr val="phClr">
                <a:lumMod val="20000"/>
                <a:lumOff val="80000"/>
                <a:alpha val="66000"/>
              </a:schemeClr>
            </a:gs>
            <a:gs pos="100000">
              <a:schemeClr val="phClr">
                <a:lumMod val="40000"/>
                <a:lumOff val="60000"/>
              </a:schemeClr>
            </a:gs>
          </a:gsLst>
          <a:path path="circle">
            <a:fillToRect l="50000" t="-80000" r="50000" b="180000"/>
          </a:path>
        </a:gradFill>
      </a:bgFillStyleLst>
    </a:fmtScheme>
  </a:themeElements>
  <a:objectDefaults>
    <a:spDef>
      <a:spPr/>
      <a:bodyPr rtlCol="0" anchor="ctr"/>
      <a:lstStyle>
        <a:defPPr algn="ctr">
          <a:defRPr dirty="0"/>
        </a:defPPr>
      </a:lstStyle>
      <a:style>
        <a:lnRef idx="0">
          <a:schemeClr val="accent2"/>
        </a:lnRef>
        <a:fillRef idx="3">
          <a:schemeClr val="accent2"/>
        </a:fillRef>
        <a:effectRef idx="3">
          <a:schemeClr val="accent2"/>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bbles design slides.potx" id="{791C1007-8C16-4095-A382-97B1C9AA36B9}" vid="{20473F13-1D64-4A4A-9CE1-7C3468AE82BE}"/>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Bubbles design slides</Template>
  <TotalTime>1301</TotalTime>
  <Words>671</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Courier New</vt:lpstr>
      <vt:lpstr>Bubbles design template</vt:lpstr>
      <vt:lpstr>Gender &amp; Language</vt:lpstr>
      <vt:lpstr>Some claims:</vt:lpstr>
      <vt:lpstr>What Is Gender? The differences between gender and sex.</vt:lpstr>
      <vt:lpstr>Why women communicate?</vt:lpstr>
      <vt:lpstr>Why men communicate?</vt:lpstr>
      <vt:lpstr>Gender agreements in some languages </vt:lpstr>
      <vt:lpstr>Does gender influence our perception  of categories?</vt:lpstr>
      <vt:lpstr>The Whorfian Hypothesis</vt:lpstr>
      <vt:lpstr>More on The Whorfian Hypothesis</vt:lpstr>
      <vt:lpstr>Back to gender…</vt:lpstr>
      <vt:lpstr>Non-gender variables</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&amp; Language</dc:title>
  <dc:creator>obamakdor@gmail.com</dc:creator>
  <cp:lastModifiedBy>obamakdor@gmail.com</cp:lastModifiedBy>
  <cp:revision>23</cp:revision>
  <dcterms:created xsi:type="dcterms:W3CDTF">2018-07-09T15:10:32Z</dcterms:created>
  <dcterms:modified xsi:type="dcterms:W3CDTF">2018-07-11T01:31:44Z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