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0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 rot="-156123">
            <a:off x="2153842" y="1143655"/>
            <a:ext cx="4546388" cy="321121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2306212" y="991287"/>
            <a:ext cx="4546500" cy="32112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 rot="-236749">
            <a:off x="2298932" y="966159"/>
            <a:ext cx="4546146" cy="321117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/>
        </p:nvSpPr>
        <p:spPr>
          <a:xfrm rot="-225234">
            <a:off x="2480254" y="1122638"/>
            <a:ext cx="4027742" cy="7594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FFF"/>
                </a:solidFill>
                <a:latin typeface="Lato"/>
                <a:ea typeface="Lato"/>
                <a:cs typeface="Lato"/>
                <a:sym typeface="Lato"/>
              </a:rPr>
              <a:t>Power of Language</a:t>
            </a:r>
            <a:endParaRPr sz="3000">
              <a:solidFill>
                <a:srgbClr val="008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Shape 60"/>
          <p:cNvSpPr txBox="1"/>
          <p:nvPr/>
        </p:nvSpPr>
        <p:spPr>
          <a:xfrm rot="-225034">
            <a:off x="2734700" y="2208089"/>
            <a:ext cx="3384649" cy="15170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Group 2  :	</a:t>
            </a:r>
            <a:r>
              <a:rPr lang="en"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Nataly.	CHEA</a:t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		SengHak.	HENG</a:t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		Hen.		HOEURNG</a:t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Chandara.	LY</a:t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Sreythou.	KHEAN</a:t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Bunrong.	KIT</a:t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Somnang.	TAN</a:t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3299175" y="4888800"/>
            <a:ext cx="2255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KIRIROM INSTITUTE OF TECHNOLOGY</a:t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2474056" y="1089884"/>
            <a:ext cx="4196400" cy="2963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3299175" y="4888800"/>
            <a:ext cx="2255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KIRIROM INSTITUTE OF TECHNOLOGY</a:t>
            </a:r>
            <a:endParaRPr sz="700"/>
          </a:p>
        </p:txBody>
      </p:sp>
      <p:sp>
        <p:nvSpPr>
          <p:cNvPr id="196" name="Shape 196"/>
          <p:cNvSpPr/>
          <p:nvPr/>
        </p:nvSpPr>
        <p:spPr>
          <a:xfrm rot="216420">
            <a:off x="2496313" y="1106880"/>
            <a:ext cx="4196313" cy="296326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 rot="477344">
            <a:off x="2481788" y="1106910"/>
            <a:ext cx="4196288" cy="296311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 rot="184164">
            <a:off x="2472030" y="1081297"/>
            <a:ext cx="4196420" cy="296315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 rot="-146032">
            <a:off x="2496193" y="1080048"/>
            <a:ext cx="4196285" cy="296306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 rot="-246">
            <a:off x="2496193" y="1089990"/>
            <a:ext cx="4196400" cy="29631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 rot="236119">
            <a:off x="2496138" y="1089930"/>
            <a:ext cx="4196394" cy="296323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Shape 202"/>
          <p:cNvGrpSpPr/>
          <p:nvPr/>
        </p:nvGrpSpPr>
        <p:grpSpPr>
          <a:xfrm>
            <a:off x="2441323" y="1011867"/>
            <a:ext cx="4305900" cy="3119100"/>
            <a:chOff x="2441323" y="1011867"/>
            <a:chExt cx="4305900" cy="3119100"/>
          </a:xfrm>
        </p:grpSpPr>
        <p:sp>
          <p:nvSpPr>
            <p:cNvPr id="203" name="Shape 203"/>
            <p:cNvSpPr/>
            <p:nvPr/>
          </p:nvSpPr>
          <p:spPr>
            <a:xfrm rot="129549">
              <a:off x="2496083" y="1089849"/>
              <a:ext cx="4196379" cy="2963136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 txBox="1"/>
            <p:nvPr/>
          </p:nvSpPr>
          <p:spPr>
            <a:xfrm rot="138417">
              <a:off x="2699575" y="2592633"/>
              <a:ext cx="3741332" cy="12919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Demonstrative pronoun choice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Negation 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Sequential placement 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5" name="Shape 205"/>
            <p:cNvSpPr txBox="1"/>
            <p:nvPr/>
          </p:nvSpPr>
          <p:spPr>
            <a:xfrm rot="138962">
              <a:off x="2812110" y="1440053"/>
              <a:ext cx="3541093" cy="958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E06666"/>
                  </a:solidFill>
                  <a:latin typeface="Lato"/>
                  <a:ea typeface="Lato"/>
                  <a:cs typeface="Lato"/>
                  <a:sym typeface="Lato"/>
                </a:rPr>
                <a:t>ATTRACTION &amp; INTEREST</a:t>
              </a:r>
              <a:endParaRPr sz="30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2474056" y="1089884"/>
            <a:ext cx="4196400" cy="2963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3299175" y="4888800"/>
            <a:ext cx="2255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KIRIROM INSTITUTE OF TECHNOLOGY</a:t>
            </a:r>
            <a:endParaRPr sz="700"/>
          </a:p>
        </p:txBody>
      </p:sp>
      <p:sp>
        <p:nvSpPr>
          <p:cNvPr id="216" name="Shape 216"/>
          <p:cNvSpPr/>
          <p:nvPr/>
        </p:nvSpPr>
        <p:spPr>
          <a:xfrm rot="216420">
            <a:off x="2496313" y="1106880"/>
            <a:ext cx="4196313" cy="296326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 rot="477344">
            <a:off x="2481788" y="1106910"/>
            <a:ext cx="4196288" cy="296311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 rot="184164">
            <a:off x="2472030" y="1081297"/>
            <a:ext cx="4196420" cy="296315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 rot="-146032">
            <a:off x="2496193" y="1080048"/>
            <a:ext cx="4196285" cy="296306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 rot="-246">
            <a:off x="2496193" y="1089990"/>
            <a:ext cx="4196400" cy="29631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 rot="236119">
            <a:off x="2496138" y="1089930"/>
            <a:ext cx="4196394" cy="296323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 rot="129549">
            <a:off x="2496083" y="1089849"/>
            <a:ext cx="4196379" cy="296313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" name="Shape 223"/>
          <p:cNvGrpSpPr/>
          <p:nvPr/>
        </p:nvGrpSpPr>
        <p:grpSpPr>
          <a:xfrm>
            <a:off x="2496073" y="1089274"/>
            <a:ext cx="4196400" cy="2964300"/>
            <a:chOff x="2496073" y="1089274"/>
            <a:chExt cx="4196400" cy="2964300"/>
          </a:xfrm>
        </p:grpSpPr>
        <p:sp>
          <p:nvSpPr>
            <p:cNvPr id="224" name="Shape 224"/>
            <p:cNvSpPr/>
            <p:nvPr/>
          </p:nvSpPr>
          <p:spPr>
            <a:xfrm rot="-983">
              <a:off x="2496073" y="1089874"/>
              <a:ext cx="4196400" cy="29631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 txBox="1"/>
            <p:nvPr/>
          </p:nvSpPr>
          <p:spPr>
            <a:xfrm rot="2757">
              <a:off x="2699600" y="2173580"/>
              <a:ext cx="3741301" cy="129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“It”  </a:t>
              </a:r>
              <a:r>
                <a:rPr lang="en" sz="1200">
                  <a:solidFill>
                    <a:srgbClr val="E06666"/>
                  </a:solidFill>
                  <a:latin typeface="Lato"/>
                  <a:ea typeface="Lato"/>
                  <a:cs typeface="Lato"/>
                  <a:sym typeface="Lato"/>
                </a:rPr>
                <a:t>vs</a:t>
              </a: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  “I” statements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“You”  </a:t>
              </a:r>
              <a:r>
                <a:rPr lang="en" sz="1200">
                  <a:solidFill>
                    <a:srgbClr val="E06666"/>
                  </a:solidFill>
                  <a:latin typeface="Lato"/>
                  <a:ea typeface="Lato"/>
                  <a:cs typeface="Lato"/>
                  <a:sym typeface="Lato"/>
                </a:rPr>
                <a:t>vs</a:t>
              </a: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  “I” statements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“But” statements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Questions  </a:t>
              </a:r>
              <a:r>
                <a:rPr lang="en" sz="1200">
                  <a:solidFill>
                    <a:srgbClr val="E06666"/>
                  </a:solidFill>
                  <a:latin typeface="Lato"/>
                  <a:ea typeface="Lato"/>
                  <a:cs typeface="Lato"/>
                  <a:sym typeface="Lato"/>
                </a:rPr>
                <a:t>vs</a:t>
              </a: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  statements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6" name="Shape 226"/>
            <p:cNvSpPr txBox="1"/>
            <p:nvPr/>
          </p:nvSpPr>
          <p:spPr>
            <a:xfrm rot="-874">
              <a:off x="2823866" y="1325806"/>
              <a:ext cx="3541200" cy="6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E06666"/>
                  </a:solidFill>
                  <a:latin typeface="Lato"/>
                  <a:ea typeface="Lato"/>
                  <a:cs typeface="Lato"/>
                  <a:sym typeface="Lato"/>
                </a:rPr>
                <a:t>RESPONSIBILITY</a:t>
              </a:r>
              <a:endParaRPr sz="30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Shape 233"/>
          <p:cNvGrpSpPr/>
          <p:nvPr/>
        </p:nvGrpSpPr>
        <p:grpSpPr>
          <a:xfrm>
            <a:off x="2474056" y="1089884"/>
            <a:ext cx="4196400" cy="2963400"/>
            <a:chOff x="2474056" y="1089884"/>
            <a:chExt cx="4196400" cy="2963400"/>
          </a:xfrm>
        </p:grpSpPr>
        <p:sp>
          <p:nvSpPr>
            <p:cNvPr id="234" name="Shape 234"/>
            <p:cNvSpPr/>
            <p:nvPr/>
          </p:nvSpPr>
          <p:spPr>
            <a:xfrm>
              <a:off x="2474056" y="1089884"/>
              <a:ext cx="4196400" cy="29634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 txBox="1"/>
            <p:nvPr/>
          </p:nvSpPr>
          <p:spPr>
            <a:xfrm rot="-291">
              <a:off x="2723675" y="1388714"/>
              <a:ext cx="3541200" cy="61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E06666"/>
                  </a:solidFill>
                  <a:latin typeface="Lato"/>
                  <a:ea typeface="Lato"/>
                  <a:cs typeface="Lato"/>
                  <a:sym typeface="Lato"/>
                </a:rPr>
                <a:t>NAMING</a:t>
              </a:r>
              <a:endParaRPr sz="30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6" name="Shape 236"/>
            <p:cNvSpPr txBox="1"/>
            <p:nvPr/>
          </p:nvSpPr>
          <p:spPr>
            <a:xfrm rot="1378">
              <a:off x="2723675" y="2235553"/>
              <a:ext cx="37416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More than simple means of identification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Simple, easily pronounced, rhythmic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7" name="Shape 237"/>
            <p:cNvSpPr txBox="1"/>
            <p:nvPr/>
          </p:nvSpPr>
          <p:spPr>
            <a:xfrm rot="1320">
              <a:off x="2641625" y="3169975"/>
              <a:ext cx="3905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Impact"/>
                  <a:ea typeface="Impact"/>
                  <a:cs typeface="Impact"/>
                  <a:sym typeface="Impact"/>
                </a:rPr>
                <a:t>“</a:t>
              </a:r>
              <a:r>
                <a:rPr lang="en" sz="1300">
                  <a:solidFill>
                    <a:srgbClr val="38761D"/>
                  </a:solidFill>
                  <a:latin typeface="Impact"/>
                  <a:ea typeface="Impact"/>
                  <a:cs typeface="Impact"/>
                  <a:sym typeface="Impact"/>
                </a:rPr>
                <a:t>A good name is rather to be chosen than great riches</a:t>
              </a:r>
              <a:r>
                <a:rPr lang="en" sz="1300">
                  <a:solidFill>
                    <a:srgbClr val="FF0000"/>
                  </a:solidFill>
                  <a:latin typeface="Impact"/>
                  <a:ea typeface="Impact"/>
                  <a:cs typeface="Impact"/>
                  <a:sym typeface="Impact"/>
                </a:rPr>
                <a:t>”</a:t>
              </a:r>
              <a:endParaRPr sz="13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38" name="Shape 238"/>
          <p:cNvGrpSpPr/>
          <p:nvPr/>
        </p:nvGrpSpPr>
        <p:grpSpPr>
          <a:xfrm>
            <a:off x="2407319" y="977811"/>
            <a:ext cx="4374300" cy="3221400"/>
            <a:chOff x="2407319" y="977811"/>
            <a:chExt cx="4374300" cy="3221400"/>
          </a:xfrm>
        </p:grpSpPr>
        <p:sp>
          <p:nvSpPr>
            <p:cNvPr id="239" name="Shape 239"/>
            <p:cNvSpPr/>
            <p:nvPr/>
          </p:nvSpPr>
          <p:spPr>
            <a:xfrm rot="216420">
              <a:off x="2496313" y="1106880"/>
              <a:ext cx="4196313" cy="2963262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 txBox="1"/>
            <p:nvPr/>
          </p:nvSpPr>
          <p:spPr>
            <a:xfrm rot="270243">
              <a:off x="2823808" y="1440512"/>
              <a:ext cx="3541336" cy="619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E06666"/>
                  </a:solidFill>
                  <a:latin typeface="Lato"/>
                  <a:ea typeface="Lato"/>
                  <a:cs typeface="Lato"/>
                  <a:sym typeface="Lato"/>
                </a:rPr>
                <a:t>CREDIBILITY</a:t>
              </a:r>
              <a:endParaRPr sz="30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1" name="Shape 241"/>
            <p:cNvSpPr txBox="1"/>
            <p:nvPr/>
          </p:nvSpPr>
          <p:spPr>
            <a:xfrm rot="285338">
              <a:off x="2701453" y="2350688"/>
              <a:ext cx="3741581" cy="11986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❖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Style of speech that influences perception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1" marL="9144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➢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Scholarly speaking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❖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Same principle apply for academic writing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2296932" y="830768"/>
            <a:ext cx="4566000" cy="3515400"/>
            <a:chOff x="2296932" y="830768"/>
            <a:chExt cx="4566000" cy="3515400"/>
          </a:xfrm>
        </p:grpSpPr>
        <p:sp>
          <p:nvSpPr>
            <p:cNvPr id="243" name="Shape 243"/>
            <p:cNvSpPr/>
            <p:nvPr/>
          </p:nvSpPr>
          <p:spPr>
            <a:xfrm rot="477344">
              <a:off x="2481788" y="1106910"/>
              <a:ext cx="4196288" cy="2963116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 txBox="1"/>
            <p:nvPr/>
          </p:nvSpPr>
          <p:spPr>
            <a:xfrm rot="521249">
              <a:off x="2823802" y="1440467"/>
              <a:ext cx="3541330" cy="6191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E06666"/>
                  </a:solidFill>
                  <a:latin typeface="Lato"/>
                  <a:ea typeface="Lato"/>
                  <a:cs typeface="Lato"/>
                  <a:sym typeface="Lato"/>
                </a:rPr>
                <a:t>STATUS</a:t>
              </a:r>
              <a:endParaRPr sz="30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5" name="Shape 245"/>
            <p:cNvSpPr txBox="1"/>
            <p:nvPr/>
          </p:nvSpPr>
          <p:spPr>
            <a:xfrm rot="537197">
              <a:off x="2662730" y="2277433"/>
              <a:ext cx="3741589" cy="14936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Several factors to create positive or negative impressions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Standard dialect speakers are more favorable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Consequences for nonstandard speakers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6" name="Shape 246"/>
          <p:cNvGrpSpPr/>
          <p:nvPr/>
        </p:nvGrpSpPr>
        <p:grpSpPr>
          <a:xfrm>
            <a:off x="2395690" y="971073"/>
            <a:ext cx="4349100" cy="3183600"/>
            <a:chOff x="2395690" y="971073"/>
            <a:chExt cx="4349100" cy="3183600"/>
          </a:xfrm>
        </p:grpSpPr>
        <p:sp>
          <p:nvSpPr>
            <p:cNvPr id="247" name="Shape 247"/>
            <p:cNvSpPr/>
            <p:nvPr/>
          </p:nvSpPr>
          <p:spPr>
            <a:xfrm rot="184164">
              <a:off x="2472030" y="1081297"/>
              <a:ext cx="4196420" cy="2963153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 txBox="1"/>
            <p:nvPr/>
          </p:nvSpPr>
          <p:spPr>
            <a:xfrm rot="178027">
              <a:off x="2823841" y="1440455"/>
              <a:ext cx="3541147" cy="6191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E06666"/>
                  </a:solidFill>
                  <a:latin typeface="Lato"/>
                  <a:ea typeface="Lato"/>
                  <a:cs typeface="Lato"/>
                  <a:sym typeface="Lato"/>
                </a:rPr>
                <a:t>SEXISM &amp; RACISM</a:t>
              </a:r>
              <a:endParaRPr sz="30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9" name="Shape 249"/>
            <p:cNvSpPr txBox="1"/>
            <p:nvPr/>
          </p:nvSpPr>
          <p:spPr>
            <a:xfrm rot="204934">
              <a:off x="2709733" y="2218282"/>
              <a:ext cx="3741346" cy="1292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❖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Sexism : language that suggest women are lower status than men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1" marL="9144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➢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Solve by using nonsexist language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❖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Racism : racist language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50" name="Shape 250"/>
          <p:cNvGrpSpPr/>
          <p:nvPr/>
        </p:nvGrpSpPr>
        <p:grpSpPr>
          <a:xfrm>
            <a:off x="2496193" y="1089840"/>
            <a:ext cx="4196400" cy="2963400"/>
            <a:chOff x="2496193" y="1089840"/>
            <a:chExt cx="4196400" cy="2963400"/>
          </a:xfrm>
        </p:grpSpPr>
        <p:sp>
          <p:nvSpPr>
            <p:cNvPr id="251" name="Shape 251"/>
            <p:cNvSpPr/>
            <p:nvPr/>
          </p:nvSpPr>
          <p:spPr>
            <a:xfrm rot="-246">
              <a:off x="2496193" y="1089990"/>
              <a:ext cx="4196400" cy="29631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 txBox="1"/>
            <p:nvPr/>
          </p:nvSpPr>
          <p:spPr>
            <a:xfrm rot="3032">
              <a:off x="2735999" y="2207926"/>
              <a:ext cx="3741301" cy="15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Powerful language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Powerless language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Not all powerful language are superior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Best to combine both languages in your speech or writing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3" name="Shape 253"/>
            <p:cNvSpPr txBox="1"/>
            <p:nvPr/>
          </p:nvSpPr>
          <p:spPr>
            <a:xfrm rot="-291">
              <a:off x="2823866" y="1440428"/>
              <a:ext cx="3541200" cy="6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E06666"/>
                  </a:solidFill>
                  <a:latin typeface="Lato"/>
                  <a:ea typeface="Lato"/>
                  <a:cs typeface="Lato"/>
                  <a:sym typeface="Lato"/>
                </a:rPr>
                <a:t>POWER</a:t>
              </a:r>
              <a:endParaRPr sz="30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54" name="Shape 254"/>
          <p:cNvGrpSpPr/>
          <p:nvPr/>
        </p:nvGrpSpPr>
        <p:grpSpPr>
          <a:xfrm>
            <a:off x="2399085" y="949445"/>
            <a:ext cx="4390500" cy="3244200"/>
            <a:chOff x="2399085" y="949445"/>
            <a:chExt cx="4390500" cy="3244200"/>
          </a:xfrm>
        </p:grpSpPr>
        <p:sp>
          <p:nvSpPr>
            <p:cNvPr id="255" name="Shape 255"/>
            <p:cNvSpPr/>
            <p:nvPr/>
          </p:nvSpPr>
          <p:spPr>
            <a:xfrm rot="236119">
              <a:off x="2496138" y="1089930"/>
              <a:ext cx="4196394" cy="296323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 txBox="1"/>
            <p:nvPr/>
          </p:nvSpPr>
          <p:spPr>
            <a:xfrm rot="259356">
              <a:off x="2701288" y="2271688"/>
              <a:ext cx="3741443" cy="1466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Show to another in a variety of ways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Can be a way of building and demonstrating alliances with others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Convergence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Divergence 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7" name="Shape 257"/>
            <p:cNvSpPr txBox="1"/>
            <p:nvPr/>
          </p:nvSpPr>
          <p:spPr>
            <a:xfrm rot="236090">
              <a:off x="2823834" y="1392795"/>
              <a:ext cx="3541147" cy="6191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E06666"/>
                  </a:solidFill>
                  <a:latin typeface="Lato"/>
                  <a:ea typeface="Lato"/>
                  <a:cs typeface="Lato"/>
                  <a:sym typeface="Lato"/>
                </a:rPr>
                <a:t>AFFILIATION</a:t>
              </a:r>
              <a:endParaRPr sz="30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58" name="Shape 258"/>
          <p:cNvGrpSpPr/>
          <p:nvPr/>
        </p:nvGrpSpPr>
        <p:grpSpPr>
          <a:xfrm>
            <a:off x="2441323" y="1011867"/>
            <a:ext cx="4305900" cy="3119100"/>
            <a:chOff x="2441323" y="1011867"/>
            <a:chExt cx="4305900" cy="3119100"/>
          </a:xfrm>
        </p:grpSpPr>
        <p:sp>
          <p:nvSpPr>
            <p:cNvPr id="259" name="Shape 259"/>
            <p:cNvSpPr/>
            <p:nvPr/>
          </p:nvSpPr>
          <p:spPr>
            <a:xfrm rot="129549">
              <a:off x="2496083" y="1089849"/>
              <a:ext cx="4196379" cy="2963136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 txBox="1"/>
            <p:nvPr/>
          </p:nvSpPr>
          <p:spPr>
            <a:xfrm rot="138417">
              <a:off x="2699575" y="2592633"/>
              <a:ext cx="3741332" cy="12919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Demonstrative pronoun choice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Negation 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Sequential placement 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1" name="Shape 261"/>
            <p:cNvSpPr txBox="1"/>
            <p:nvPr/>
          </p:nvSpPr>
          <p:spPr>
            <a:xfrm rot="138962">
              <a:off x="2812110" y="1440053"/>
              <a:ext cx="3541093" cy="958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E06666"/>
                  </a:solidFill>
                  <a:latin typeface="Lato"/>
                  <a:ea typeface="Lato"/>
                  <a:cs typeface="Lato"/>
                  <a:sym typeface="Lato"/>
                </a:rPr>
                <a:t>ATTRACTION &amp; INTEREST</a:t>
              </a:r>
              <a:endParaRPr sz="30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62" name="Shape 262"/>
          <p:cNvGrpSpPr/>
          <p:nvPr/>
        </p:nvGrpSpPr>
        <p:grpSpPr>
          <a:xfrm>
            <a:off x="2496073" y="1089274"/>
            <a:ext cx="4196400" cy="2964300"/>
            <a:chOff x="2496073" y="1089274"/>
            <a:chExt cx="4196400" cy="2964300"/>
          </a:xfrm>
        </p:grpSpPr>
        <p:sp>
          <p:nvSpPr>
            <p:cNvPr id="263" name="Shape 263"/>
            <p:cNvSpPr/>
            <p:nvPr/>
          </p:nvSpPr>
          <p:spPr>
            <a:xfrm rot="-983">
              <a:off x="2496073" y="1089874"/>
              <a:ext cx="4196400" cy="29631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 txBox="1"/>
            <p:nvPr/>
          </p:nvSpPr>
          <p:spPr>
            <a:xfrm rot="2757">
              <a:off x="2699600" y="2173580"/>
              <a:ext cx="3741301" cy="129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“It”  </a:t>
              </a:r>
              <a:r>
                <a:rPr lang="en" sz="1200">
                  <a:solidFill>
                    <a:srgbClr val="E06666"/>
                  </a:solidFill>
                  <a:latin typeface="Lato"/>
                  <a:ea typeface="Lato"/>
                  <a:cs typeface="Lato"/>
                  <a:sym typeface="Lato"/>
                </a:rPr>
                <a:t>vs</a:t>
              </a: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  “I” statements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“You”  </a:t>
              </a:r>
              <a:r>
                <a:rPr lang="en" sz="1200">
                  <a:solidFill>
                    <a:srgbClr val="E06666"/>
                  </a:solidFill>
                  <a:latin typeface="Lato"/>
                  <a:ea typeface="Lato"/>
                  <a:cs typeface="Lato"/>
                  <a:sym typeface="Lato"/>
                </a:rPr>
                <a:t>vs</a:t>
              </a: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  “I” statements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“But” statements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Questions  </a:t>
              </a:r>
              <a:r>
                <a:rPr lang="en" sz="1200">
                  <a:solidFill>
                    <a:srgbClr val="E06666"/>
                  </a:solidFill>
                  <a:latin typeface="Lato"/>
                  <a:ea typeface="Lato"/>
                  <a:cs typeface="Lato"/>
                  <a:sym typeface="Lato"/>
                </a:rPr>
                <a:t>vs</a:t>
              </a: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  statements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5" name="Shape 265"/>
            <p:cNvSpPr txBox="1"/>
            <p:nvPr/>
          </p:nvSpPr>
          <p:spPr>
            <a:xfrm rot="-874">
              <a:off x="2823866" y="1325806"/>
              <a:ext cx="3541200" cy="6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E06666"/>
                  </a:solidFill>
                  <a:latin typeface="Lato"/>
                  <a:ea typeface="Lato"/>
                  <a:cs typeface="Lato"/>
                  <a:sym typeface="Lato"/>
                </a:rPr>
                <a:t>RESPONSIBILITY</a:t>
              </a:r>
              <a:endParaRPr sz="30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66" name="Shape 26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/>
        </p:nvSpPr>
        <p:spPr>
          <a:xfrm>
            <a:off x="3299175" y="4888800"/>
            <a:ext cx="2255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KIRIROM INSTITUTE OF TECHNOLOGY</a:t>
            </a:r>
            <a:endParaRPr sz="700"/>
          </a:p>
        </p:txBody>
      </p:sp>
      <p:sp>
        <p:nvSpPr>
          <p:cNvPr id="268" name="Shape 268"/>
          <p:cNvSpPr/>
          <p:nvPr/>
        </p:nvSpPr>
        <p:spPr>
          <a:xfrm>
            <a:off x="2550009" y="2176438"/>
            <a:ext cx="4040480" cy="7728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C6DAFC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8FFF"/>
                </a:solidFill>
                <a:latin typeface="Arial"/>
              </a:rPr>
              <a:t>Thank you!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/>
          <p:nvPr/>
        </p:nvSpPr>
        <p:spPr>
          <a:xfrm>
            <a:off x="0" y="0"/>
            <a:ext cx="9144000" cy="257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3299175" y="4888800"/>
            <a:ext cx="2255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KIRIROM INSTITUTE OF TECHNOLOGY</a:t>
            </a:r>
            <a:endParaRPr sz="700"/>
          </a:p>
        </p:txBody>
      </p:sp>
      <p:grpSp>
        <p:nvGrpSpPr>
          <p:cNvPr id="69" name="Shape 69"/>
          <p:cNvGrpSpPr/>
          <p:nvPr/>
        </p:nvGrpSpPr>
        <p:grpSpPr>
          <a:xfrm>
            <a:off x="2083286" y="864610"/>
            <a:ext cx="4687500" cy="3414300"/>
            <a:chOff x="2083286" y="1042110"/>
            <a:chExt cx="4687500" cy="3414300"/>
          </a:xfrm>
        </p:grpSpPr>
        <p:sp>
          <p:nvSpPr>
            <p:cNvPr id="70" name="Shape 70"/>
            <p:cNvSpPr/>
            <p:nvPr/>
          </p:nvSpPr>
          <p:spPr>
            <a:xfrm rot="-156123">
              <a:off x="2153842" y="1143655"/>
              <a:ext cx="4546388" cy="3211212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 txBox="1"/>
            <p:nvPr/>
          </p:nvSpPr>
          <p:spPr>
            <a:xfrm rot="-153433">
              <a:off x="2322876" y="1369905"/>
              <a:ext cx="4027611" cy="1125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008FFF"/>
                  </a:solidFill>
                  <a:latin typeface="Lato"/>
                  <a:ea typeface="Lato"/>
                  <a:cs typeface="Lato"/>
                  <a:sym typeface="Lato"/>
                </a:rPr>
                <a:t>Language Shapes Attitudes</a:t>
              </a:r>
              <a:endParaRPr sz="3000">
                <a:solidFill>
                  <a:srgbClr val="008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" name="Shape 72"/>
            <p:cNvSpPr txBox="1"/>
            <p:nvPr/>
          </p:nvSpPr>
          <p:spPr>
            <a:xfrm rot="-225086">
              <a:off x="2509792" y="2692813"/>
              <a:ext cx="3741517" cy="1234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●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Known throughout history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●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Sometimes / sometimes not - shapes others’ values, attitudes, and beliefs in a variety of ways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B7E1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3299175" y="4888800"/>
            <a:ext cx="2255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KIRIROM INSTITUTE OF TECHNOLOGY</a:t>
            </a:r>
            <a:endParaRPr sz="700"/>
          </a:p>
        </p:txBody>
      </p:sp>
      <p:grpSp>
        <p:nvGrpSpPr>
          <p:cNvPr id="82" name="Shape 82"/>
          <p:cNvGrpSpPr/>
          <p:nvPr/>
        </p:nvGrpSpPr>
        <p:grpSpPr>
          <a:xfrm>
            <a:off x="2474056" y="1089884"/>
            <a:ext cx="4196400" cy="2963400"/>
            <a:chOff x="2474056" y="1089884"/>
            <a:chExt cx="4196400" cy="2963400"/>
          </a:xfrm>
        </p:grpSpPr>
        <p:sp>
          <p:nvSpPr>
            <p:cNvPr id="83" name="Shape 83"/>
            <p:cNvSpPr/>
            <p:nvPr/>
          </p:nvSpPr>
          <p:spPr>
            <a:xfrm>
              <a:off x="2474056" y="1089884"/>
              <a:ext cx="4196400" cy="29634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 txBox="1"/>
            <p:nvPr/>
          </p:nvSpPr>
          <p:spPr>
            <a:xfrm rot="-291">
              <a:off x="2723675" y="1388714"/>
              <a:ext cx="3541200" cy="61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E06666"/>
                  </a:solidFill>
                  <a:latin typeface="Lato"/>
                  <a:ea typeface="Lato"/>
                  <a:cs typeface="Lato"/>
                  <a:sym typeface="Lato"/>
                </a:rPr>
                <a:t>NAMING</a:t>
              </a:r>
              <a:endParaRPr sz="30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5" name="Shape 85"/>
            <p:cNvSpPr txBox="1"/>
            <p:nvPr/>
          </p:nvSpPr>
          <p:spPr>
            <a:xfrm rot="1378">
              <a:off x="2723675" y="2235553"/>
              <a:ext cx="37416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More than simple means of identification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Simple, easily pronounced, rhythmic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" name="Shape 86"/>
            <p:cNvSpPr txBox="1"/>
            <p:nvPr/>
          </p:nvSpPr>
          <p:spPr>
            <a:xfrm rot="1320">
              <a:off x="2641625" y="3169975"/>
              <a:ext cx="3905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Impact"/>
                  <a:ea typeface="Impact"/>
                  <a:cs typeface="Impact"/>
                  <a:sym typeface="Impact"/>
                </a:rPr>
                <a:t>“</a:t>
              </a:r>
              <a:r>
                <a:rPr lang="en" sz="1300">
                  <a:solidFill>
                    <a:srgbClr val="38761D"/>
                  </a:solidFill>
                  <a:latin typeface="Impact"/>
                  <a:ea typeface="Impact"/>
                  <a:cs typeface="Impact"/>
                  <a:sym typeface="Impact"/>
                </a:rPr>
                <a:t>A good name is rather to be chosen than great riches</a:t>
              </a:r>
              <a:r>
                <a:rPr lang="en" sz="1300">
                  <a:solidFill>
                    <a:srgbClr val="FF0000"/>
                  </a:solidFill>
                  <a:latin typeface="Impact"/>
                  <a:ea typeface="Impact"/>
                  <a:cs typeface="Impact"/>
                  <a:sym typeface="Impact"/>
                </a:rPr>
                <a:t>”</a:t>
              </a:r>
              <a:endParaRPr sz="13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2474056" y="1089884"/>
            <a:ext cx="4196400" cy="2963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3299175" y="4888800"/>
            <a:ext cx="2255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KIRIROM INSTITUTE OF TECHNOLOGY</a:t>
            </a:r>
            <a:endParaRPr sz="700"/>
          </a:p>
        </p:txBody>
      </p:sp>
      <p:grpSp>
        <p:nvGrpSpPr>
          <p:cNvPr id="97" name="Shape 97"/>
          <p:cNvGrpSpPr/>
          <p:nvPr/>
        </p:nvGrpSpPr>
        <p:grpSpPr>
          <a:xfrm>
            <a:off x="2407319" y="977811"/>
            <a:ext cx="4374300" cy="3221400"/>
            <a:chOff x="2407319" y="977811"/>
            <a:chExt cx="4374300" cy="3221400"/>
          </a:xfrm>
        </p:grpSpPr>
        <p:sp>
          <p:nvSpPr>
            <p:cNvPr id="98" name="Shape 98"/>
            <p:cNvSpPr/>
            <p:nvPr/>
          </p:nvSpPr>
          <p:spPr>
            <a:xfrm rot="216420">
              <a:off x="2496313" y="1106880"/>
              <a:ext cx="4196313" cy="2963262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 txBox="1"/>
            <p:nvPr/>
          </p:nvSpPr>
          <p:spPr>
            <a:xfrm rot="270243">
              <a:off x="2823808" y="1440512"/>
              <a:ext cx="3541336" cy="619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E06666"/>
                  </a:solidFill>
                  <a:latin typeface="Lato"/>
                  <a:ea typeface="Lato"/>
                  <a:cs typeface="Lato"/>
                  <a:sym typeface="Lato"/>
                </a:rPr>
                <a:t>CREDIBILITY</a:t>
              </a:r>
              <a:endParaRPr sz="30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" name="Shape 100"/>
            <p:cNvSpPr txBox="1"/>
            <p:nvPr/>
          </p:nvSpPr>
          <p:spPr>
            <a:xfrm rot="285338">
              <a:off x="2701453" y="2350688"/>
              <a:ext cx="3741581" cy="11986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❖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Style of speech that influences perception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1" marL="9144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➢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Scholarly speaking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❖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Same principle apply for academic writing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2474056" y="1089884"/>
            <a:ext cx="4196400" cy="2963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3299175" y="4888800"/>
            <a:ext cx="2255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KIRIROM INSTITUTE OF TECHNOLOGY</a:t>
            </a:r>
            <a:endParaRPr sz="700"/>
          </a:p>
        </p:txBody>
      </p:sp>
      <p:sp>
        <p:nvSpPr>
          <p:cNvPr id="111" name="Shape 111"/>
          <p:cNvSpPr/>
          <p:nvPr/>
        </p:nvSpPr>
        <p:spPr>
          <a:xfrm rot="216420">
            <a:off x="2496313" y="1106880"/>
            <a:ext cx="4196313" cy="296326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2296932" y="830768"/>
            <a:ext cx="4566000" cy="3515400"/>
            <a:chOff x="2296932" y="830768"/>
            <a:chExt cx="4566000" cy="3515400"/>
          </a:xfrm>
        </p:grpSpPr>
        <p:sp>
          <p:nvSpPr>
            <p:cNvPr id="113" name="Shape 113"/>
            <p:cNvSpPr/>
            <p:nvPr/>
          </p:nvSpPr>
          <p:spPr>
            <a:xfrm rot="477344">
              <a:off x="2481788" y="1106910"/>
              <a:ext cx="4196288" cy="2963116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 txBox="1"/>
            <p:nvPr/>
          </p:nvSpPr>
          <p:spPr>
            <a:xfrm rot="521249">
              <a:off x="2823802" y="1440467"/>
              <a:ext cx="3541330" cy="6191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E06666"/>
                  </a:solidFill>
                  <a:latin typeface="Lato"/>
                  <a:ea typeface="Lato"/>
                  <a:cs typeface="Lato"/>
                  <a:sym typeface="Lato"/>
                </a:rPr>
                <a:t>STATUS</a:t>
              </a:r>
              <a:endParaRPr sz="30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5" name="Shape 115"/>
            <p:cNvSpPr txBox="1"/>
            <p:nvPr/>
          </p:nvSpPr>
          <p:spPr>
            <a:xfrm rot="537197">
              <a:off x="2662730" y="2277433"/>
              <a:ext cx="3741589" cy="14936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Several factors to create positive or negative impressions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Standard dialect speakers are more favorable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Consequences for nonstandard speakers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2474056" y="1089884"/>
            <a:ext cx="4196400" cy="2963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3299175" y="4888800"/>
            <a:ext cx="2255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KIRIROM INSTITUTE OF TECHNOLOGY</a:t>
            </a:r>
            <a:endParaRPr sz="700"/>
          </a:p>
        </p:txBody>
      </p:sp>
      <p:sp>
        <p:nvSpPr>
          <p:cNvPr id="126" name="Shape 126"/>
          <p:cNvSpPr/>
          <p:nvPr/>
        </p:nvSpPr>
        <p:spPr>
          <a:xfrm rot="216420">
            <a:off x="2496313" y="1106880"/>
            <a:ext cx="4196313" cy="296326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 rot="477344">
            <a:off x="2481788" y="1106910"/>
            <a:ext cx="4196288" cy="296311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Shape 128"/>
          <p:cNvGrpSpPr/>
          <p:nvPr/>
        </p:nvGrpSpPr>
        <p:grpSpPr>
          <a:xfrm>
            <a:off x="2395690" y="971073"/>
            <a:ext cx="4349100" cy="3183600"/>
            <a:chOff x="2395690" y="971073"/>
            <a:chExt cx="4349100" cy="3183600"/>
          </a:xfrm>
        </p:grpSpPr>
        <p:sp>
          <p:nvSpPr>
            <p:cNvPr id="129" name="Shape 129"/>
            <p:cNvSpPr/>
            <p:nvPr/>
          </p:nvSpPr>
          <p:spPr>
            <a:xfrm rot="184164">
              <a:off x="2472030" y="1081297"/>
              <a:ext cx="4196420" cy="2963153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 txBox="1"/>
            <p:nvPr/>
          </p:nvSpPr>
          <p:spPr>
            <a:xfrm rot="178027">
              <a:off x="2823841" y="1440455"/>
              <a:ext cx="3541147" cy="6191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E06666"/>
                  </a:solidFill>
                  <a:latin typeface="Lato"/>
                  <a:ea typeface="Lato"/>
                  <a:cs typeface="Lato"/>
                  <a:sym typeface="Lato"/>
                </a:rPr>
                <a:t>SEXISM &amp; RACISM</a:t>
              </a:r>
              <a:endParaRPr sz="30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1" name="Shape 131"/>
            <p:cNvSpPr txBox="1"/>
            <p:nvPr/>
          </p:nvSpPr>
          <p:spPr>
            <a:xfrm rot="204934">
              <a:off x="2709733" y="2218282"/>
              <a:ext cx="3741346" cy="1292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❖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Sexism : language that suggest women are lower status than men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1" marL="9144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➢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Solve by using nonsexist language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❖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Racism : racist language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2474056" y="1089884"/>
            <a:ext cx="4196400" cy="2963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3299175" y="4888800"/>
            <a:ext cx="2255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KIRIROM INSTITUTE OF TECHNOLOGY</a:t>
            </a:r>
            <a:endParaRPr sz="700"/>
          </a:p>
        </p:txBody>
      </p:sp>
      <p:sp>
        <p:nvSpPr>
          <p:cNvPr id="142" name="Shape 142"/>
          <p:cNvSpPr/>
          <p:nvPr/>
        </p:nvSpPr>
        <p:spPr>
          <a:xfrm rot="216420">
            <a:off x="2496313" y="1106880"/>
            <a:ext cx="4196313" cy="296326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 rot="477344">
            <a:off x="2474113" y="1106935"/>
            <a:ext cx="4196288" cy="296311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 rot="184164">
            <a:off x="2472030" y="1081297"/>
            <a:ext cx="4196420" cy="296315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2250736" y="864435"/>
            <a:ext cx="4687500" cy="3414300"/>
            <a:chOff x="2250736" y="864435"/>
            <a:chExt cx="4687500" cy="3414300"/>
          </a:xfrm>
        </p:grpSpPr>
        <p:sp>
          <p:nvSpPr>
            <p:cNvPr id="146" name="Shape 146"/>
            <p:cNvSpPr/>
            <p:nvPr/>
          </p:nvSpPr>
          <p:spPr>
            <a:xfrm rot="-156123">
              <a:off x="2321292" y="965980"/>
              <a:ext cx="4546388" cy="3211212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 txBox="1"/>
            <p:nvPr/>
          </p:nvSpPr>
          <p:spPr>
            <a:xfrm rot="-153433">
              <a:off x="2490326" y="1192230"/>
              <a:ext cx="4027611" cy="1125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008FFF"/>
                  </a:solidFill>
                  <a:latin typeface="Lato"/>
                  <a:ea typeface="Lato"/>
                  <a:cs typeface="Lato"/>
                  <a:sym typeface="Lato"/>
                </a:rPr>
                <a:t>Language Reflects Attitudes</a:t>
              </a:r>
              <a:endParaRPr sz="3000">
                <a:solidFill>
                  <a:srgbClr val="008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8" name="Shape 148"/>
            <p:cNvSpPr txBox="1"/>
            <p:nvPr/>
          </p:nvSpPr>
          <p:spPr>
            <a:xfrm rot="-225086">
              <a:off x="2677242" y="2515138"/>
              <a:ext cx="3741517" cy="1234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●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Feelings of control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●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Attraction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●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Commitment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●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Responsibility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B7E1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2474056" y="1089884"/>
            <a:ext cx="4196400" cy="2963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3299175" y="4888800"/>
            <a:ext cx="2255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KIRIROM INSTITUTE OF TECHNOLOGY</a:t>
            </a:r>
            <a:endParaRPr sz="700"/>
          </a:p>
        </p:txBody>
      </p:sp>
      <p:sp>
        <p:nvSpPr>
          <p:cNvPr id="159" name="Shape 159"/>
          <p:cNvSpPr/>
          <p:nvPr/>
        </p:nvSpPr>
        <p:spPr>
          <a:xfrm rot="216420">
            <a:off x="2496313" y="1106880"/>
            <a:ext cx="4196313" cy="296326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 rot="477344">
            <a:off x="2481788" y="1106910"/>
            <a:ext cx="4196288" cy="296311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84164">
            <a:off x="2472030" y="1081297"/>
            <a:ext cx="4196420" cy="296315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 rot="-146032">
            <a:off x="2496193" y="1080048"/>
            <a:ext cx="4196285" cy="296306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Shape 163"/>
          <p:cNvGrpSpPr/>
          <p:nvPr/>
        </p:nvGrpSpPr>
        <p:grpSpPr>
          <a:xfrm>
            <a:off x="2496193" y="1089840"/>
            <a:ext cx="4196400" cy="2963400"/>
            <a:chOff x="2496193" y="1089840"/>
            <a:chExt cx="4196400" cy="2963400"/>
          </a:xfrm>
        </p:grpSpPr>
        <p:sp>
          <p:nvSpPr>
            <p:cNvPr id="164" name="Shape 164"/>
            <p:cNvSpPr/>
            <p:nvPr/>
          </p:nvSpPr>
          <p:spPr>
            <a:xfrm rot="-246">
              <a:off x="2496193" y="1089990"/>
              <a:ext cx="4196400" cy="29631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 rot="3032">
              <a:off x="2735999" y="2207926"/>
              <a:ext cx="3741301" cy="15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Powerful language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Powerless language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Not all powerful language are superior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Best to combine both languages in your speech or writing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6" name="Shape 166"/>
            <p:cNvSpPr txBox="1"/>
            <p:nvPr/>
          </p:nvSpPr>
          <p:spPr>
            <a:xfrm rot="-291">
              <a:off x="2823866" y="1440428"/>
              <a:ext cx="3541200" cy="6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E06666"/>
                  </a:solidFill>
                  <a:latin typeface="Lato"/>
                  <a:ea typeface="Lato"/>
                  <a:cs typeface="Lato"/>
                  <a:sym typeface="Lato"/>
                </a:rPr>
                <a:t>POWER</a:t>
              </a:r>
              <a:endParaRPr sz="30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2474056" y="1089884"/>
            <a:ext cx="4196400" cy="2963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3299175" y="4888800"/>
            <a:ext cx="2255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KIRIROM INSTITUTE OF TECHNOLOGY</a:t>
            </a:r>
            <a:endParaRPr sz="700"/>
          </a:p>
        </p:txBody>
      </p:sp>
      <p:sp>
        <p:nvSpPr>
          <p:cNvPr id="177" name="Shape 177"/>
          <p:cNvSpPr/>
          <p:nvPr/>
        </p:nvSpPr>
        <p:spPr>
          <a:xfrm rot="216420">
            <a:off x="2496313" y="1106880"/>
            <a:ext cx="4196313" cy="296326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 rot="477344">
            <a:off x="2481788" y="1106910"/>
            <a:ext cx="4196288" cy="296311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 rot="184164">
            <a:off x="2472030" y="1081297"/>
            <a:ext cx="4196420" cy="296315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 rot="-146032">
            <a:off x="2496193" y="1080048"/>
            <a:ext cx="4196285" cy="296306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 rot="-246">
            <a:off x="2496193" y="1089990"/>
            <a:ext cx="4196400" cy="29631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Shape 182"/>
          <p:cNvGrpSpPr/>
          <p:nvPr/>
        </p:nvGrpSpPr>
        <p:grpSpPr>
          <a:xfrm>
            <a:off x="2399085" y="949445"/>
            <a:ext cx="4390500" cy="3244200"/>
            <a:chOff x="2399085" y="949445"/>
            <a:chExt cx="4390500" cy="3244200"/>
          </a:xfrm>
        </p:grpSpPr>
        <p:sp>
          <p:nvSpPr>
            <p:cNvPr id="183" name="Shape 183"/>
            <p:cNvSpPr/>
            <p:nvPr/>
          </p:nvSpPr>
          <p:spPr>
            <a:xfrm rot="236119">
              <a:off x="2496138" y="1089930"/>
              <a:ext cx="4196394" cy="296323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 txBox="1"/>
            <p:nvPr/>
          </p:nvSpPr>
          <p:spPr>
            <a:xfrm rot="259356">
              <a:off x="2701288" y="2271688"/>
              <a:ext cx="3741443" cy="1466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Adapting other’s speech in a variety of ways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Can be a way of building and demonstrating alliances with others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Convergence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200"/>
                <a:buFont typeface="Lato"/>
                <a:buChar char="➔"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Divergence 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5" name="Shape 185"/>
            <p:cNvSpPr txBox="1"/>
            <p:nvPr/>
          </p:nvSpPr>
          <p:spPr>
            <a:xfrm rot="236090">
              <a:off x="2823834" y="1392795"/>
              <a:ext cx="3541147" cy="6191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E06666"/>
                  </a:solidFill>
                  <a:latin typeface="Lato"/>
                  <a:ea typeface="Lato"/>
                  <a:cs typeface="Lato"/>
                  <a:sym typeface="Lato"/>
                </a:rPr>
                <a:t>AFFILIATION</a:t>
              </a:r>
              <a:endParaRPr sz="30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