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1325550"/>
            <a:ext cx="8520600" cy="9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The Nature of Language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021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Brought to you by: Group 1 of English Class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C9DAF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Language Clarity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1511425" y="2020650"/>
            <a:ext cx="2100000" cy="1102200"/>
          </a:xfrm>
          <a:prstGeom prst="rect">
            <a:avLst/>
          </a:prstGeom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/>
              <a:t>Abstract</a:t>
            </a:r>
            <a:endParaRPr sz="2700"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5016625" y="2020650"/>
            <a:ext cx="2100000" cy="11022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/>
              <a:t>Concrete</a:t>
            </a:r>
            <a:endParaRPr sz="2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3708475" y="1220075"/>
            <a:ext cx="1727100" cy="894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Apple</a:t>
            </a:r>
            <a:endParaRPr sz="2400"/>
          </a:p>
        </p:txBody>
      </p:sp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C9DAF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Language Clarity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475" y="2300350"/>
            <a:ext cx="2259199" cy="2634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4139" y="2419350"/>
            <a:ext cx="2000760" cy="247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235500" y="368825"/>
            <a:ext cx="8520600" cy="572700"/>
          </a:xfrm>
          <a:prstGeom prst="rect">
            <a:avLst/>
          </a:prstGeom>
          <a:solidFill>
            <a:srgbClr val="C9DAF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Ladder of </a:t>
            </a:r>
            <a:r>
              <a:rPr b="1" lang="en">
                <a:solidFill>
                  <a:srgbClr val="FF0000"/>
                </a:solidFill>
              </a:rPr>
              <a:t>Abstraction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4387" y="1015675"/>
            <a:ext cx="3815225" cy="381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5237725" y="1567750"/>
            <a:ext cx="10551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Object</a:t>
            </a:r>
            <a:endParaRPr/>
          </a:p>
        </p:txBody>
      </p:sp>
      <p:sp>
        <p:nvSpPr>
          <p:cNvPr id="125" name="Shape 125"/>
          <p:cNvSpPr txBox="1"/>
          <p:nvPr/>
        </p:nvSpPr>
        <p:spPr>
          <a:xfrm>
            <a:off x="3872650" y="1981250"/>
            <a:ext cx="17052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Organic Object</a:t>
            </a:r>
            <a:endParaRPr/>
          </a:p>
        </p:txBody>
      </p:sp>
      <p:sp>
        <p:nvSpPr>
          <p:cNvPr id="126" name="Shape 126"/>
          <p:cNvSpPr txBox="1"/>
          <p:nvPr/>
        </p:nvSpPr>
        <p:spPr>
          <a:xfrm>
            <a:off x="4149625" y="2487325"/>
            <a:ext cx="6474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</a:t>
            </a:r>
            <a:endParaRPr/>
          </a:p>
        </p:txBody>
      </p:sp>
      <p:sp>
        <p:nvSpPr>
          <p:cNvPr id="127" name="Shape 127"/>
          <p:cNvSpPr txBox="1"/>
          <p:nvPr/>
        </p:nvSpPr>
        <p:spPr>
          <a:xfrm>
            <a:off x="3697800" y="2993400"/>
            <a:ext cx="5832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Fruit</a:t>
            </a:r>
            <a:endParaRPr/>
          </a:p>
        </p:txBody>
      </p:sp>
      <p:sp>
        <p:nvSpPr>
          <p:cNvPr id="128" name="Shape 128"/>
          <p:cNvSpPr txBox="1"/>
          <p:nvPr/>
        </p:nvSpPr>
        <p:spPr>
          <a:xfrm>
            <a:off x="2927850" y="3514025"/>
            <a:ext cx="6903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Apple</a:t>
            </a:r>
            <a:endParaRPr/>
          </a:p>
        </p:txBody>
      </p:sp>
      <p:sp>
        <p:nvSpPr>
          <p:cNvPr id="129" name="Shape 129"/>
          <p:cNvSpPr txBox="1"/>
          <p:nvPr/>
        </p:nvSpPr>
        <p:spPr>
          <a:xfrm>
            <a:off x="2230525" y="4005550"/>
            <a:ext cx="18090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bright red </a:t>
            </a:r>
            <a:r>
              <a:rPr lang="en"/>
              <a:t>Apple</a:t>
            </a:r>
            <a:endParaRPr/>
          </a:p>
        </p:txBody>
      </p:sp>
      <p:pic>
        <p:nvPicPr>
          <p:cNvPr id="130" name="Shape 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1550" y="3929348"/>
            <a:ext cx="447307" cy="52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Summary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AutoNum type="arabicPeriod"/>
            </a:pPr>
            <a:r>
              <a:rPr lang="en"/>
              <a:t>Language represents objects or ideas.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800"/>
              <a:buAutoNum type="arabicPeriod"/>
            </a:pPr>
            <a:r>
              <a:rPr lang="en"/>
              <a:t>The sound and the spelling of a word has no relationship with the word’s meaning.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AutoNum type="arabicPeriod"/>
            </a:pPr>
            <a:r>
              <a:rPr lang="en"/>
              <a:t>Every language comes with rules that govern communication.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AutoNum type="arabicPeriod"/>
            </a:pPr>
            <a:r>
              <a:rPr lang="en"/>
              <a:t>Meanings of word are understood differently.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AutoNum type="arabicPeriod"/>
            </a:pPr>
            <a:r>
              <a:rPr lang="en"/>
              <a:t>Language is different from culture to culture.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One word can mean a lot of things.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653000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9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Thank you</a:t>
            </a:r>
            <a:endParaRPr b="1" sz="96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9FC5E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Language is Symbolic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word represents a particular object or idea, but it does not constitute the object or idea itself.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Example: </a:t>
            </a:r>
            <a:endParaRPr b="1"/>
          </a:p>
          <a:p>
            <a:pPr indent="-304800" lvl="0" marL="457200" rtl="0">
              <a:lnSpc>
                <a:spcPct val="160000"/>
              </a:lnSpc>
              <a:spcBef>
                <a:spcPts val="160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lang="en" sz="1200">
                <a:solidFill>
                  <a:srgbClr val="222222"/>
                </a:solidFill>
              </a:rPr>
              <a:t>Black is used to represent death or evil.</a:t>
            </a:r>
            <a:endParaRPr sz="1200">
              <a:solidFill>
                <a:srgbClr val="222222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Life is a roller-coaster: This is symbolic because it indicates that there will be ups and downs in life that you have to weather. 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>
              <a:lnSpc>
                <a:spcPct val="160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9FC5E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Language is arbitrary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no necessary or natural relationship between the words of a given language and the concepts that they represent.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no inherent or logical relation or similarity between any given feature of language and its meaning.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Example</a:t>
            </a:r>
            <a:r>
              <a:rPr lang="en"/>
              <a:t>: 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Chair is thing we use for sit.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Language Meaning: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English	  : Table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Indonesian: Meja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272125"/>
            <a:ext cx="8520600" cy="572700"/>
          </a:xfrm>
          <a:prstGeom prst="rect">
            <a:avLst/>
          </a:prstGeom>
          <a:solidFill>
            <a:srgbClr val="9FC5E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Language Rules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98850" y="960375"/>
            <a:ext cx="8946300" cy="38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Phonological rules</a:t>
            </a:r>
            <a:r>
              <a:rPr lang="en"/>
              <a:t> → how words sound when pronounced 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/>
              <a:t>Example:</a:t>
            </a:r>
            <a:r>
              <a:rPr lang="en"/>
              <a:t> champagne, double and occasion 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Syntactic rules</a:t>
            </a:r>
            <a:r>
              <a:rPr lang="en"/>
              <a:t> →  the structure of language-the way symbols can be arranged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Example:</a:t>
            </a:r>
            <a:r>
              <a:rPr lang="en"/>
              <a:t> I am ready for the test.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Semantic rules</a:t>
            </a:r>
            <a:r>
              <a:rPr lang="en"/>
              <a:t> → Meaning of specific words and make it possible for us to agree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Example: </a:t>
            </a:r>
            <a:r>
              <a:rPr lang="en"/>
              <a:t>“bikes”are for riding &amp; “books”are for reading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Pragmatic rules </a:t>
            </a:r>
            <a:r>
              <a:rPr lang="en"/>
              <a:t>→ govern how people use language in everyday interaction</a:t>
            </a:r>
            <a:endParaRPr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Example: </a:t>
            </a:r>
            <a:r>
              <a:rPr lang="en"/>
              <a:t>“shut up”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9FC5E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Connotative and Denotative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 </a:t>
            </a:r>
            <a:r>
              <a:rPr b="1" lang="en">
                <a:solidFill>
                  <a:srgbClr val="FF0000"/>
                </a:solidFill>
              </a:rPr>
              <a:t>Connotative</a:t>
            </a:r>
            <a:r>
              <a:rPr lang="en"/>
              <a:t> : meaning of the word includes ideas and feeling of people    connect with real life.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 	    </a:t>
            </a:r>
            <a:r>
              <a:rPr b="1" lang="en">
                <a:solidFill>
                  <a:srgbClr val="FF0000"/>
                </a:solidFill>
              </a:rPr>
              <a:t>Denotative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  : meaning of word is given based on dictionary.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9FC5E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-Denotative : Low in cost.</a:t>
            </a:r>
            <a:endParaRPr/>
          </a:p>
          <a:p>
            <a:pPr indent="45720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-Connotative : Poorly made, made with inferior ingredients or products. </a:t>
            </a:r>
            <a:endParaRPr/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 b="0" l="0" r="-7261" t="-7261"/>
          <a:stretch/>
        </p:blipFill>
        <p:spPr>
          <a:xfrm>
            <a:off x="2439097" y="851697"/>
            <a:ext cx="3213850" cy="245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381200"/>
            <a:ext cx="8520600" cy="572700"/>
          </a:xfrm>
          <a:prstGeom prst="rect">
            <a:avLst/>
          </a:prstGeom>
          <a:solidFill>
            <a:srgbClr val="C9DAF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Language is dependent on culture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Based on culture language will be change and it’s going to change even we see the meaning of things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There’re something call sapir-whorf hypothesis.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sapir-whorf hypothesis is made up linguistic determinism and linguistic </a:t>
            </a:r>
            <a:r>
              <a:rPr lang="en" sz="2400"/>
              <a:t>relativity</a:t>
            </a:r>
            <a:r>
              <a:rPr lang="en" sz="2400"/>
              <a:t>.</a:t>
            </a:r>
            <a:endParaRPr sz="24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0"/>
            <a:ext cx="8520600" cy="45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Linguistic determinism: is the notion that the worldview of a culture is shaped and reflected by the language its member speak.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Linguistic relativity: is the notion that language exert a strong influence on perception.does seem valid.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If you don’t have a word for it then it exist for you this is a very contentious point amongst many people within the realm of communication in linguistic just know that  your culture defines a lot about how you see language and how you use it.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96375"/>
            <a:ext cx="8520600" cy="44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Example: The word shag in US it </a:t>
            </a:r>
            <a:r>
              <a:rPr lang="en" sz="2400"/>
              <a:t>refer</a:t>
            </a:r>
            <a:r>
              <a:rPr lang="en" sz="2400"/>
              <a:t> rug, but if I set the word shag in UK it refer to sexual act.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