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 id="2147483659" r:id="rId2"/>
  </p:sldMasterIdLst>
  <p:notesMasterIdLst>
    <p:notesMasterId r:id="rId41"/>
  </p:notesMasterIdLst>
  <p:handoutMasterIdLst>
    <p:handoutMasterId r:id="rId42"/>
  </p:handoutMasterIdLst>
  <p:sldIdLst>
    <p:sldId id="262" r:id="rId3"/>
    <p:sldId id="266" r:id="rId4"/>
    <p:sldId id="301" r:id="rId5"/>
    <p:sldId id="302" r:id="rId6"/>
    <p:sldId id="303" r:id="rId7"/>
    <p:sldId id="304" r:id="rId8"/>
    <p:sldId id="269" r:id="rId9"/>
    <p:sldId id="270" r:id="rId10"/>
    <p:sldId id="271" r:id="rId11"/>
    <p:sldId id="272" r:id="rId12"/>
    <p:sldId id="273" r:id="rId13"/>
    <p:sldId id="308" r:id="rId14"/>
    <p:sldId id="309" r:id="rId15"/>
    <p:sldId id="310" r:id="rId16"/>
    <p:sldId id="311" r:id="rId17"/>
    <p:sldId id="312" r:id="rId18"/>
    <p:sldId id="305" r:id="rId19"/>
    <p:sldId id="280" r:id="rId20"/>
    <p:sldId id="281" r:id="rId21"/>
    <p:sldId id="277" r:id="rId22"/>
    <p:sldId id="306" r:id="rId23"/>
    <p:sldId id="279" r:id="rId24"/>
    <p:sldId id="307" r:id="rId25"/>
    <p:sldId id="282" r:id="rId26"/>
    <p:sldId id="313" r:id="rId27"/>
    <p:sldId id="314" r:id="rId28"/>
    <p:sldId id="283" r:id="rId29"/>
    <p:sldId id="315" r:id="rId30"/>
    <p:sldId id="316" r:id="rId31"/>
    <p:sldId id="286" r:id="rId32"/>
    <p:sldId id="287" r:id="rId33"/>
    <p:sldId id="288" r:id="rId34"/>
    <p:sldId id="289" r:id="rId35"/>
    <p:sldId id="290" r:id="rId36"/>
    <p:sldId id="300" r:id="rId37"/>
    <p:sldId id="299" r:id="rId38"/>
    <p:sldId id="298" r:id="rId39"/>
    <p:sldId id="296" r:id="rId40"/>
  </p:sldIdLst>
  <p:sldSz cx="9144000" cy="6858000" type="screen4x3"/>
  <p:notesSz cx="6858000" cy="9144000"/>
  <p:defaultTextStyle>
    <a:defPPr>
      <a:defRPr lang="en-US"/>
    </a:defPPr>
    <a:lvl1pPr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1pPr>
    <a:lvl2pPr marL="4572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2pPr>
    <a:lvl3pPr marL="9144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3pPr>
    <a:lvl4pPr marL="13716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4pPr>
    <a:lvl5pPr marL="18288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5pPr>
    <a:lvl6pPr marL="22860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6pPr>
    <a:lvl7pPr marL="27432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7pPr>
    <a:lvl8pPr marL="32004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8pPr>
    <a:lvl9pPr marL="36576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6A85B-65E0-4107-9F9A-AD584AE61BAC}" type="datetimeFigureOut">
              <a:rPr lang="en-GB" smtClean="0"/>
              <a:pPr/>
              <a:t>20/08/2018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BFBCE1-B9C7-402B-855C-7B7C7B732DC2}"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2A48958-C1FB-4994-A163-F56611096513}" type="datetimeFigureOut">
              <a:rPr lang="en-GB"/>
              <a:pPr>
                <a:defRPr/>
              </a:pPr>
              <a:t>20/08/2018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AB7BF38-8C4F-46E0-A20E-289D5CC9142C}"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CBBEB24-AE65-4D38-AA26-CB20B3896511}"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D742560-9857-4542-9FD0-9EC5EA65E24E}" type="slidenum">
              <a:rPr lang="en-GB" smtClean="0"/>
              <a:pPr/>
              <a:t>14</a:t>
            </a:fld>
            <a:endParaRPr lang="en-GB" smtClean="0"/>
          </a:p>
        </p:txBody>
      </p:sp>
      <p:sp>
        <p:nvSpPr>
          <p:cNvPr id="46083" name="Rectangle 2"/>
          <p:cNvSpPr>
            <a:spLocks noGrp="1" noRot="1" noChangeAspect="1" noChangeArrowheads="1" noTextEdit="1"/>
          </p:cNvSpPr>
          <p:nvPr>
            <p:ph type="sldImg"/>
          </p:nvPr>
        </p:nvSpPr>
        <p:spPr>
          <a:xfrm>
            <a:off x="1143000" y="685800"/>
            <a:ext cx="4572000" cy="3429000"/>
          </a:xfrm>
          <a:ln/>
        </p:spPr>
      </p:sp>
      <p:sp>
        <p:nvSpPr>
          <p:cNvPr id="46084" name="Rectangle 3"/>
          <p:cNvSpPr>
            <a:spLocks noGrp="1" noChangeArrowheads="1"/>
          </p:cNvSpPr>
          <p:nvPr>
            <p:ph type="body" idx="1"/>
          </p:nvPr>
        </p:nvSpPr>
        <p:spPr>
          <a:xfrm>
            <a:off x="913332" y="4343509"/>
            <a:ext cx="5031336" cy="4115736"/>
          </a:xfrm>
          <a:noFill/>
          <a:ln/>
        </p:spPr>
        <p:txBody>
          <a:bodyPr/>
          <a:lstStyle/>
          <a:p>
            <a:r>
              <a:rPr lang="en-GB" smtClean="0"/>
              <a:t>Students to prepare answer to questions – see 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Mention separate section for “Relevant Work Experience” – very important.</a:t>
            </a:r>
          </a:p>
          <a:p>
            <a:endParaRPr lang="en-GB" dirty="0"/>
          </a:p>
        </p:txBody>
      </p:sp>
      <p:sp>
        <p:nvSpPr>
          <p:cNvPr id="4" name="Slide Number Placeholder 3"/>
          <p:cNvSpPr>
            <a:spLocks noGrp="1"/>
          </p:cNvSpPr>
          <p:nvPr>
            <p:ph type="sldNum" sz="quarter" idx="10"/>
          </p:nvPr>
        </p:nvSpPr>
        <p:spPr/>
        <p:txBody>
          <a:bodyPr/>
          <a:lstStyle/>
          <a:p>
            <a:fld id="{01D983CB-B3C6-424F-ACBD-1DF70DF2E96A}" type="slidenum">
              <a:rPr lang="en-GB" smtClean="0"/>
              <a:pPr/>
              <a:t>21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5650" y="228600"/>
            <a:ext cx="996950" cy="51689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04800" y="228600"/>
            <a:ext cx="2838450" cy="516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65175" y="1277938"/>
            <a:ext cx="7607300" cy="11430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765175" y="2708275"/>
            <a:ext cx="7607300" cy="3417888"/>
          </a:xfrm>
        </p:spPr>
        <p:txBody>
          <a:bodyPr/>
          <a:lstStyle/>
          <a:p>
            <a:endParaRPr lang="en-GB"/>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GB"/>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GB"/>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A71F1031-326F-4124-8E0A-C3614F40E879}"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5" y="1277938"/>
            <a:ext cx="76073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765175" y="2708275"/>
            <a:ext cx="3727450" cy="3417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2708275"/>
            <a:ext cx="3727450" cy="3417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GB"/>
          </a:p>
        </p:txBody>
      </p:sp>
      <p:sp>
        <p:nvSpPr>
          <p:cNvPr id="6" name="Footer Placeholder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GB"/>
          </a:p>
        </p:txBody>
      </p:sp>
      <p:sp>
        <p:nvSpPr>
          <p:cNvPr id="7" name="Slide Number Placeholder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4F10B47-5C14-4BFA-A5C3-09E31C4CB3AF}"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sym typeface="Lucida Grande"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04800" y="1371600"/>
            <a:ext cx="1701800" cy="402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159000" y="1371600"/>
            <a:ext cx="1701800" cy="402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5.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317500" y="228600"/>
            <a:ext cx="3975100" cy="6858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smtClean="0">
                <a:sym typeface="Arial" charset="0"/>
              </a:rPr>
              <a:t>Click to edit Master title style</a:t>
            </a:r>
          </a:p>
        </p:txBody>
      </p:sp>
      <p:sp>
        <p:nvSpPr>
          <p:cNvPr id="8195" name="Rectangle 2"/>
          <p:cNvSpPr>
            <a:spLocks noGrp="1" noChangeArrowheads="1"/>
          </p:cNvSpPr>
          <p:nvPr>
            <p:ph type="body" idx="1"/>
          </p:nvPr>
        </p:nvSpPr>
        <p:spPr bwMode="auto">
          <a:xfrm>
            <a:off x="304800" y="1371600"/>
            <a:ext cx="3556000" cy="4025900"/>
          </a:xfrm>
          <a:prstGeom prst="rect">
            <a:avLst/>
          </a:prstGeom>
          <a:noFill/>
          <a:ln w="12700">
            <a:noFill/>
            <a:miter lim="800000"/>
            <a:headEnd/>
            <a:tailEnd/>
          </a:ln>
        </p:spPr>
        <p:txBody>
          <a:bodyPr vert="horz" wrap="square" lIns="0" tIns="0" rIns="40639" bIns="0"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p>
        </p:txBody>
      </p:sp>
      <p:pic>
        <p:nvPicPr>
          <p:cNvPr id="8196" name="Picture 3"/>
          <p:cNvPicPr>
            <a:picLocks noChangeArrowheads="1"/>
          </p:cNvPicPr>
          <p:nvPr/>
        </p:nvPicPr>
        <p:blipFill>
          <a:blip r:embed="rId15" cstate="print"/>
          <a:srcRect/>
          <a:stretch>
            <a:fillRect/>
          </a:stretch>
        </p:blipFill>
        <p:spPr bwMode="auto">
          <a:xfrm>
            <a:off x="6705600" y="228600"/>
            <a:ext cx="2203450" cy="682625"/>
          </a:xfrm>
          <a:prstGeom prst="rect">
            <a:avLst/>
          </a:prstGeom>
          <a:noFill/>
          <a:ln w="9525">
            <a:noFill/>
            <a:miter lim="800000"/>
            <a:headEnd/>
            <a:tailEnd/>
          </a:ln>
        </p:spPr>
      </p:pic>
      <p:pic>
        <p:nvPicPr>
          <p:cNvPr id="8197" name="Picture 4"/>
          <p:cNvPicPr>
            <a:picLocks noChangeArrowheads="1"/>
          </p:cNvPicPr>
          <p:nvPr/>
        </p:nvPicPr>
        <p:blipFill>
          <a:blip r:embed="rId16" cstate="print"/>
          <a:srcRect b="9676"/>
          <a:stretch>
            <a:fillRect/>
          </a:stretch>
        </p:blipFill>
        <p:spPr bwMode="auto">
          <a:xfrm>
            <a:off x="0" y="5880100"/>
            <a:ext cx="9145588" cy="977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59" r:id="rId12"/>
    <p:sldLayoutId id="2147483760" r:id="rId13"/>
  </p:sldLayoutIdLst>
  <p:transition/>
  <p:txStyles>
    <p:titleStyle>
      <a:lvl1pPr marL="39688" algn="l" rtl="0" eaLnBrk="0" fontAlgn="base" hangingPunct="0">
        <a:spcBef>
          <a:spcPct val="0"/>
        </a:spcBef>
        <a:spcAft>
          <a:spcPct val="0"/>
        </a:spcAft>
        <a:defRPr sz="3200" b="1">
          <a:solidFill>
            <a:srgbClr val="0C795D"/>
          </a:solidFill>
          <a:latin typeface="+mj-lt"/>
          <a:ea typeface="+mj-ea"/>
          <a:cs typeface="+mj-cs"/>
          <a:sym typeface="Arial" charset="0"/>
        </a:defRPr>
      </a:lvl1pPr>
      <a:lvl2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2pPr>
      <a:lvl3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3pPr>
      <a:lvl4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4pPr>
      <a:lvl5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5pPr>
      <a:lvl6pPr marL="4968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6pPr>
      <a:lvl7pPr marL="9540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7pPr>
      <a:lvl8pPr marL="14112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8pPr>
      <a:lvl9pPr marL="18684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9pPr>
    </p:titleStyle>
    <p:bodyStyle>
      <a:lvl1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1pPr>
      <a:lvl2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2pPr>
      <a:lvl3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3pPr>
      <a:lvl4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4pPr>
      <a:lvl5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5pPr>
      <a:lvl6pPr marL="457200" algn="l" rtl="0" fontAlgn="base">
        <a:lnSpc>
          <a:spcPct val="110000"/>
        </a:lnSpc>
        <a:spcBef>
          <a:spcPct val="0"/>
        </a:spcBef>
        <a:spcAft>
          <a:spcPct val="0"/>
        </a:spcAft>
        <a:defRPr>
          <a:solidFill>
            <a:srgbClr val="0C795D"/>
          </a:solidFill>
          <a:latin typeface="+mn-lt"/>
          <a:ea typeface="+mn-ea"/>
          <a:cs typeface="+mn-cs"/>
          <a:sym typeface="Arial" charset="0"/>
        </a:defRPr>
      </a:lvl6pPr>
      <a:lvl7pPr marL="914400" algn="l" rtl="0" fontAlgn="base">
        <a:lnSpc>
          <a:spcPct val="110000"/>
        </a:lnSpc>
        <a:spcBef>
          <a:spcPct val="0"/>
        </a:spcBef>
        <a:spcAft>
          <a:spcPct val="0"/>
        </a:spcAft>
        <a:defRPr>
          <a:solidFill>
            <a:srgbClr val="0C795D"/>
          </a:solidFill>
          <a:latin typeface="+mn-lt"/>
          <a:ea typeface="+mn-ea"/>
          <a:cs typeface="+mn-cs"/>
          <a:sym typeface="Arial" charset="0"/>
        </a:defRPr>
      </a:lvl7pPr>
      <a:lvl8pPr marL="1371600" algn="l" rtl="0" fontAlgn="base">
        <a:lnSpc>
          <a:spcPct val="110000"/>
        </a:lnSpc>
        <a:spcBef>
          <a:spcPct val="0"/>
        </a:spcBef>
        <a:spcAft>
          <a:spcPct val="0"/>
        </a:spcAft>
        <a:defRPr>
          <a:solidFill>
            <a:srgbClr val="0C795D"/>
          </a:solidFill>
          <a:latin typeface="+mn-lt"/>
          <a:ea typeface="+mn-ea"/>
          <a:cs typeface="+mn-cs"/>
          <a:sym typeface="Arial" charset="0"/>
        </a:defRPr>
      </a:lvl8pPr>
      <a:lvl9pPr marL="1828800" algn="l" rtl="0" fontAlgn="base">
        <a:lnSpc>
          <a:spcPct val="110000"/>
        </a:lnSpc>
        <a:spcBef>
          <a:spcPct val="0"/>
        </a:spcBef>
        <a:spcAft>
          <a:spcPct val="0"/>
        </a:spcAft>
        <a:defRPr>
          <a:solidFill>
            <a:srgbClr val="0C795D"/>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1"/>
          <p:cNvPicPr>
            <a:picLocks noChangeArrowheads="1"/>
          </p:cNvPicPr>
          <p:nvPr/>
        </p:nvPicPr>
        <p:blipFill>
          <a:blip r:embed="rId13" cstate="print"/>
          <a:srcRect l="2696" t="30783" b="20760"/>
          <a:stretch>
            <a:fillRect/>
          </a:stretch>
        </p:blipFill>
        <p:spPr bwMode="auto">
          <a:xfrm>
            <a:off x="0" y="0"/>
            <a:ext cx="9164638" cy="6858000"/>
          </a:xfrm>
          <a:prstGeom prst="rect">
            <a:avLst/>
          </a:prstGeom>
          <a:noFill/>
          <a:ln w="9525">
            <a:noFill/>
            <a:miter lim="800000"/>
            <a:headEnd/>
            <a:tailEnd/>
          </a:ln>
        </p:spPr>
      </p:pic>
      <p:pic>
        <p:nvPicPr>
          <p:cNvPr id="9219" name="Picture 2"/>
          <p:cNvPicPr>
            <a:picLocks noChangeArrowheads="1"/>
          </p:cNvPicPr>
          <p:nvPr/>
        </p:nvPicPr>
        <p:blipFill>
          <a:blip r:embed="rId14" cstate="print"/>
          <a:srcRect/>
          <a:stretch>
            <a:fillRect/>
          </a:stretch>
        </p:blipFill>
        <p:spPr bwMode="auto">
          <a:xfrm>
            <a:off x="152400" y="152400"/>
            <a:ext cx="2801938" cy="866775"/>
          </a:xfrm>
          <a:prstGeom prst="rect">
            <a:avLst/>
          </a:prstGeom>
          <a:noFill/>
          <a:ln w="9525">
            <a:noFill/>
            <a:miter lim="800000"/>
            <a:headEnd/>
            <a:tailEnd/>
          </a:ln>
        </p:spPr>
      </p:pic>
      <p:pic>
        <p:nvPicPr>
          <p:cNvPr id="9220" name="Picture 3"/>
          <p:cNvPicPr>
            <a:picLocks noChangeArrowheads="1"/>
          </p:cNvPicPr>
          <p:nvPr/>
        </p:nvPicPr>
        <p:blipFill>
          <a:blip r:embed="rId15" cstate="print"/>
          <a:srcRect/>
          <a:stretch>
            <a:fillRect/>
          </a:stretch>
        </p:blipFill>
        <p:spPr bwMode="auto">
          <a:xfrm>
            <a:off x="0" y="5875338"/>
            <a:ext cx="9166225" cy="982662"/>
          </a:xfrm>
          <a:prstGeom prst="rect">
            <a:avLst/>
          </a:prstGeom>
          <a:noFill/>
          <a:ln w="9525">
            <a:noFill/>
            <a:miter lim="800000"/>
            <a:headEnd/>
            <a:tailEnd/>
          </a:ln>
        </p:spPr>
      </p:pic>
      <p:pic>
        <p:nvPicPr>
          <p:cNvPr id="9221" name="Picture 4"/>
          <p:cNvPicPr>
            <a:picLocks noChangeArrowheads="1"/>
          </p:cNvPicPr>
          <p:nvPr/>
        </p:nvPicPr>
        <p:blipFill>
          <a:blip r:embed="rId16" cstate="print"/>
          <a:srcRect/>
          <a:stretch>
            <a:fillRect/>
          </a:stretch>
        </p:blipFill>
        <p:spPr bwMode="auto">
          <a:xfrm>
            <a:off x="3352800" y="139700"/>
            <a:ext cx="5187950" cy="2070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p:txStyles>
    <p:titleStyle>
      <a:lvl1pPr marL="79375" algn="ctr" rtl="0" eaLnBrk="0" fontAlgn="base" hangingPunct="0">
        <a:spcBef>
          <a:spcPct val="0"/>
        </a:spcBef>
        <a:spcAft>
          <a:spcPct val="0"/>
        </a:spcAft>
        <a:defRPr sz="4400">
          <a:solidFill>
            <a:schemeClr val="tx1"/>
          </a:solidFill>
          <a:latin typeface="+mj-lt"/>
          <a:ea typeface="+mj-ea"/>
          <a:cs typeface="+mj-cs"/>
          <a:sym typeface="Lucida Grande" charset="0"/>
        </a:defRPr>
      </a:lvl1pPr>
      <a:lvl2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2pPr>
      <a:lvl3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3pPr>
      <a:lvl4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4pPr>
      <a:lvl5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5pPr>
      <a:lvl6pPr marL="5365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6pPr>
      <a:lvl7pPr marL="9937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7pPr>
      <a:lvl8pPr marL="14509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8pPr>
      <a:lvl9pPr marL="19081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9pPr>
    </p:titleStyle>
    <p:bodyStyle>
      <a:lvl1pPr marL="422275" indent="-342900" algn="l" rtl="0" eaLnBrk="0" fontAlgn="base" hangingPunct="0">
        <a:spcBef>
          <a:spcPts val="800"/>
        </a:spcBef>
        <a:spcAft>
          <a:spcPct val="0"/>
        </a:spcAft>
        <a:buClr>
          <a:srgbClr val="000000"/>
        </a:buClr>
        <a:buSzPct val="100000"/>
        <a:buFont typeface="Lucida Grande" charset="0"/>
        <a:buChar char="•"/>
        <a:defRPr sz="3200">
          <a:solidFill>
            <a:schemeClr val="tx1"/>
          </a:solidFill>
          <a:latin typeface="+mn-lt"/>
          <a:ea typeface="+mn-ea"/>
          <a:cs typeface="+mn-cs"/>
          <a:sym typeface="Lucida Grande" charset="0"/>
        </a:defRPr>
      </a:lvl1pPr>
      <a:lvl2pPr marL="822325" indent="-285750" algn="l" rtl="0" eaLnBrk="0" fontAlgn="base" hangingPunct="0">
        <a:spcBef>
          <a:spcPts val="700"/>
        </a:spcBef>
        <a:spcAft>
          <a:spcPct val="0"/>
        </a:spcAft>
        <a:buClr>
          <a:srgbClr val="000000"/>
        </a:buClr>
        <a:buSzPct val="100000"/>
        <a:buFont typeface="Lucida Grande" charset="0"/>
        <a:buChar char="–"/>
        <a:defRPr sz="2800">
          <a:solidFill>
            <a:schemeClr val="tx1"/>
          </a:solidFill>
          <a:latin typeface="+mn-lt"/>
          <a:ea typeface="+mn-ea"/>
          <a:cs typeface="+mn-cs"/>
          <a:sym typeface="Lucida Grande" charset="0"/>
        </a:defRPr>
      </a:lvl2pPr>
      <a:lvl3pPr marL="1222375" indent="-228600" algn="l" rtl="0" eaLnBrk="0" fontAlgn="base" hangingPunct="0">
        <a:spcBef>
          <a:spcPts val="600"/>
        </a:spcBef>
        <a:spcAft>
          <a:spcPct val="0"/>
        </a:spcAft>
        <a:buClr>
          <a:srgbClr val="000000"/>
        </a:buClr>
        <a:buSzPct val="100000"/>
        <a:buFont typeface="Lucida Grande" charset="0"/>
        <a:buChar char="•"/>
        <a:defRPr sz="2400">
          <a:solidFill>
            <a:schemeClr val="tx1"/>
          </a:solidFill>
          <a:latin typeface="+mn-lt"/>
          <a:ea typeface="+mn-ea"/>
          <a:cs typeface="+mn-cs"/>
          <a:sym typeface="Lucida Grande" charset="0"/>
        </a:defRPr>
      </a:lvl3pPr>
      <a:lvl4pPr marL="1679575" indent="-228600" algn="l" rtl="0" eaLnBrk="0" fontAlgn="base" hangingPunct="0">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4pPr>
      <a:lvl5pPr marL="2136775" indent="-228600" algn="l" rtl="0" eaLnBrk="0" fontAlgn="base" hangingPunct="0">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5pPr>
      <a:lvl6pPr marL="25939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6pPr>
      <a:lvl7pPr marL="30511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7pPr>
      <a:lvl8pPr marL="35083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8pPr>
      <a:lvl9pPr marL="39655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hyperlink" Target="http://www.europa-pages.com/jobs/bad-cv.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vle.york.ac.uk/"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udyingeconomics.ac.uk/employability-profi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rospects.ac.uk/"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at@hotmali.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areers.guardian.co.uk/careers-blog/stand-out-applying-work-infographic" TargetMode="External"/><Relationship Id="rId2" Type="http://schemas.openxmlformats.org/officeDocument/2006/relationships/hyperlink" Target="http://media.photobucket.com/image/recent/frostie_13/frostapplication-2.jpg"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zef.so/employab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ailto:careers@york.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GB" smtClean="0"/>
          </a:p>
        </p:txBody>
      </p:sp>
      <p:sp>
        <p:nvSpPr>
          <p:cNvPr id="10243" name="Subtitle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GB"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0648"/>
            <a:ext cx="8820472" cy="62940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Arial" pitchFamily="34" charset="0"/>
                <a:ea typeface="SimSun" pitchFamily="2" charset="-122"/>
                <a:cs typeface="Arial" pitchFamily="34" charset="0"/>
              </a:rPr>
              <a:t>Curriculum Vitae</a:t>
            </a:r>
            <a:endPar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sng" strike="noStrike" cap="none" normalizeH="0" baseline="0" dirty="0" smtClean="0">
                <a:ln>
                  <a:noFill/>
                </a:ln>
                <a:solidFill>
                  <a:srgbClr val="000000"/>
                </a:solidFill>
                <a:effectLst/>
                <a:latin typeface="Arial" pitchFamily="34" charset="0"/>
                <a:ea typeface="SimSun" pitchFamily="2" charset="-122"/>
                <a:cs typeface="Arial" pitchFamily="34" charset="0"/>
              </a:rPr>
              <a:t>Personal details</a:t>
            </a:r>
            <a:endPar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Name;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Di </a:t>
            </a:r>
            <a:r>
              <a:rPr kumimoji="0" lang="en-GB" altLang="zh-CN" sz="1300" b="0" i="0" u="none" strike="noStrike" cap="none" normalizeH="0" baseline="0" dirty="0" err="1" smtClean="0">
                <a:ln>
                  <a:noFill/>
                </a:ln>
                <a:solidFill>
                  <a:srgbClr val="000000"/>
                </a:solidFill>
                <a:effectLst/>
                <a:latin typeface="Times New Roman" pitchFamily="18" charset="0"/>
                <a:ea typeface="SimSun" pitchFamily="2" charset="-122"/>
                <a:cs typeface="Times New Roman" pitchFamily="18" charset="0"/>
              </a:rPr>
              <a:t>Saster</a:t>
            </a:r>
            <a:endPar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Date of birth;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29/02/1995</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Address;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13 Hapless Road, London</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Telephone;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0852 5428654</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Sex;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Female</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Marital Status;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Single</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Nationality;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British</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sng" strike="noStrike" cap="none" normalizeH="0" baseline="0" dirty="0" smtClean="0">
                <a:ln>
                  <a:noFill/>
                </a:ln>
                <a:effectLst/>
                <a:latin typeface="Arial" pitchFamily="34" charset="0"/>
                <a:ea typeface="SimSun" pitchFamily="2" charset="-122"/>
                <a:cs typeface="Arial" pitchFamily="34" charset="0"/>
              </a:rPr>
              <a:t>Education</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1983-1987 </a:t>
            </a:r>
            <a:r>
              <a:rPr kumimoji="0" lang="en-GB" altLang="zh-CN" sz="1300" b="0" i="0" strike="noStrike" cap="none" normalizeH="0" baseline="0" dirty="0" smtClean="0">
                <a:ln>
                  <a:noFill/>
                </a:ln>
                <a:effectLst/>
                <a:latin typeface="Verdana" pitchFamily="34" charset="0"/>
                <a:ea typeface="SimSun" pitchFamily="2" charset="-122"/>
                <a:cs typeface="Times New Roman" pitchFamily="18" charset="0"/>
                <a:hlinkClick r:id="rId2"/>
              </a:rPr>
              <a:t>Hapless Road Junior School</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1987-1994 Hapless Road Senior School: 10 GCSEs, </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4 A levels - Economics, History, Maths, General Studies</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1</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994 - to date Any University, </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rPr>
              <a:t>Anytown</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studying for a </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hlinkClick r:id="rId2"/>
              </a:rPr>
              <a:t>BA </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hlinkClick r:id="rId2"/>
              </a:rPr>
              <a:t>in</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rPr>
              <a:t>Educational</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Studies </a:t>
            </a:r>
            <a:endParaRPr kumimoji="0" lang="en-GB" altLang="zh-CN" sz="1300" b="0" i="0" u="none" strike="noStrike" cap="none" normalizeH="0" baseline="0" dirty="0" smtClean="0" bmk="">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1" u="none" strike="noStrike" cap="none" normalizeH="0" baseline="0" dirty="0" smtClean="0" bmk="">
                <a:ln>
                  <a:noFill/>
                </a:ln>
                <a:effectLst/>
                <a:latin typeface="Verdana" pitchFamily="34" charset="0"/>
                <a:ea typeface="SimSun" pitchFamily="2" charset="-122"/>
                <a:cs typeface="Times New Roman" pitchFamily="18" charset="0"/>
                <a:hlinkClick r:id="rId2"/>
              </a:rPr>
              <a:t>Work History</a:t>
            </a:r>
            <a:endParaRPr kumimoji="0" lang="en-GB" altLang="zh-CN" sz="1300" b="0" i="0" u="none" strike="noStrike" cap="none" normalizeH="0" baseline="0" dirty="0" smtClean="0" bmk="">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1988-1989: </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hlinkClick r:id="rId2"/>
              </a:rPr>
              <a:t>Paper Round for ABC Newsagents</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Delivered newspapers for 50 people</a:t>
            </a:r>
            <a:b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1994-1995: </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hlinkClick r:id="rId2"/>
              </a:rPr>
              <a:t>Assistant Bar Manager</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for the Pink Flamingo, </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rPr>
              <a:t>Anytown</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I became familiar with the full range of products supplied in the bar and enjoyed striking up a rapport with customers. (Left after disagreement with the manager)</a:t>
            </a:r>
            <a:endParaRPr kumimoji="0" lang="en-GB" altLang="zh-CN" sz="1300" b="0" i="0" u="none" strike="noStrike" cap="none" normalizeH="0" baseline="0" dirty="0" smtClean="0" bmk="">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bmk="">
                <a:ln>
                  <a:noFill/>
                </a:ln>
                <a:effectLst/>
                <a:latin typeface="Verdana" pitchFamily="34" charset="0"/>
                <a:ea typeface="SimSun" pitchFamily="2" charset="-122"/>
                <a:cs typeface="Times New Roman" pitchFamily="18" charset="0"/>
              </a:rPr>
              <a:t>Extracurricular Activities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Entertainments Officer for the University Drinking Society</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Captain of the University Women's Hockey Team</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effectLst/>
                <a:latin typeface="Verdana" pitchFamily="34" charset="0"/>
                <a:ea typeface="SimSun" pitchFamily="2" charset="-122"/>
                <a:cs typeface="Times New Roman" pitchFamily="18" charset="0"/>
              </a:rPr>
              <a:t>General Skills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Conversational Mandarin</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Word </a:t>
            </a:r>
            <a:r>
              <a:rPr kumimoji="0" lang="en-GB" altLang="zh-CN" sz="1300" b="0" i="0" u="none" strike="noStrike" cap="none" normalizeH="0" baseline="0" dirty="0" err="1" smtClean="0">
                <a:ln>
                  <a:noFill/>
                </a:ln>
                <a:effectLst/>
                <a:latin typeface="Verdana" pitchFamily="34" charset="0"/>
                <a:ea typeface="SimSun" pitchFamily="2" charset="-122"/>
                <a:cs typeface="Times New Roman" pitchFamily="18" charset="0"/>
                <a:hlinkClick r:id="rId2"/>
              </a:rPr>
              <a:t>Procesing</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 Skills</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Driving Licence (7 points)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effectLst/>
                <a:latin typeface="Verdana" pitchFamily="34" charset="0"/>
                <a:ea typeface="SimSun" pitchFamily="2" charset="-122"/>
                <a:cs typeface="Times New Roman" pitchFamily="18" charset="0"/>
              </a:rPr>
              <a:t>References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t>Dr Jones, Any University, </a:t>
            </a:r>
            <a:r>
              <a:rPr kumimoji="0" lang="en-GB" altLang="zh-CN" sz="1300" b="0" i="0" u="none" strike="noStrike" cap="none" normalizeH="0" baseline="0" dirty="0" err="1" smtClean="0">
                <a:ln>
                  <a:noFill/>
                </a:ln>
                <a:effectLst/>
                <a:latin typeface="Times New Roman" pitchFamily="18" charset="0"/>
                <a:ea typeface="SimSun" pitchFamily="2" charset="-122"/>
                <a:cs typeface="Times New Roman" pitchFamily="18" charset="0"/>
              </a:rPr>
              <a:t>Anytown</a:t>
            </a:r>
            <a: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t/>
            </a:r>
            <a:b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Mr Derek </a:t>
            </a:r>
            <a:r>
              <a:rPr kumimoji="0" lang="en-GB" altLang="zh-CN" sz="1300" b="0" i="0" u="none" strike="noStrike" cap="none" normalizeH="0" baseline="0" dirty="0" err="1" smtClean="0">
                <a:ln>
                  <a:noFill/>
                </a:ln>
                <a:effectLst/>
                <a:latin typeface="Verdana" pitchFamily="34" charset="0"/>
                <a:ea typeface="SimSun" pitchFamily="2" charset="-122"/>
                <a:cs typeface="Times New Roman" pitchFamily="18" charset="0"/>
                <a:hlinkClick r:id="rId2"/>
              </a:rPr>
              <a:t>Saster</a:t>
            </a:r>
            <a: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t> 13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Hapless Road, London</a:t>
            </a:r>
            <a:endParaRPr kumimoji="0" lang="en-GB" altLang="zh-CN"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908720"/>
            <a:ext cx="8229600" cy="1143000"/>
          </a:xfrm>
        </p:spPr>
        <p:txBody>
          <a:bodyPr>
            <a:normAutofit/>
          </a:bodyPr>
          <a:lstStyle/>
          <a:p>
            <a:r>
              <a:rPr lang="en-GB" sz="4000" b="1" dirty="0" smtClean="0"/>
              <a:t>	Targeting your application</a:t>
            </a:r>
            <a:endParaRPr lang="en-GB" sz="4000" b="1" dirty="0"/>
          </a:p>
        </p:txBody>
      </p:sp>
      <p:sp>
        <p:nvSpPr>
          <p:cNvPr id="18435" name="Rectangle 3"/>
          <p:cNvSpPr>
            <a:spLocks noGrp="1" noChangeArrowheads="1"/>
          </p:cNvSpPr>
          <p:nvPr>
            <p:ph idx="1"/>
          </p:nvPr>
        </p:nvSpPr>
        <p:spPr>
          <a:xfrm>
            <a:off x="395536" y="1556792"/>
            <a:ext cx="8258204" cy="4464496"/>
          </a:xfrm>
        </p:spPr>
        <p:txBody>
          <a:bodyPr>
            <a:normAutofit/>
          </a:bodyPr>
          <a:lstStyle/>
          <a:p>
            <a:pPr eaLnBrk="1" hangingPunct="1">
              <a:lnSpc>
                <a:spcPct val="80000"/>
              </a:lnSpc>
              <a:buFontTx/>
              <a:buNone/>
            </a:pPr>
            <a:endParaRPr lang="en-GB" sz="2400" dirty="0" smtClean="0"/>
          </a:p>
          <a:p>
            <a:pPr eaLnBrk="1" hangingPunct="1">
              <a:lnSpc>
                <a:spcPct val="80000"/>
              </a:lnSpc>
              <a:buFontTx/>
              <a:buNone/>
            </a:pPr>
            <a:r>
              <a:rPr lang="en-GB" sz="2400" dirty="0" smtClean="0"/>
              <a:t>    Use the </a:t>
            </a:r>
            <a:r>
              <a:rPr lang="en-GB" sz="2400" b="1" dirty="0" smtClean="0"/>
              <a:t>Job Description</a:t>
            </a:r>
            <a:r>
              <a:rPr lang="en-GB" sz="2400" dirty="0" smtClean="0"/>
              <a:t> and </a:t>
            </a:r>
            <a:r>
              <a:rPr lang="en-GB" sz="2400" b="1" dirty="0" smtClean="0"/>
              <a:t>Person specification</a:t>
            </a:r>
            <a:r>
              <a:rPr lang="en-GB" sz="2400" dirty="0" smtClean="0"/>
              <a:t> to target your application to the employer’s criteria</a:t>
            </a:r>
          </a:p>
          <a:p>
            <a:pPr eaLnBrk="1" hangingPunct="1">
              <a:lnSpc>
                <a:spcPct val="80000"/>
              </a:lnSpc>
              <a:buFontTx/>
              <a:buNone/>
            </a:pPr>
            <a:endParaRPr lang="en-GB" sz="2400" dirty="0" smtClean="0"/>
          </a:p>
          <a:p>
            <a:pPr eaLnBrk="1" hangingPunct="1">
              <a:lnSpc>
                <a:spcPct val="80000"/>
              </a:lnSpc>
              <a:buFontTx/>
              <a:buNone/>
            </a:pPr>
            <a:r>
              <a:rPr lang="en-GB" sz="2400" b="1" dirty="0" smtClean="0"/>
              <a:t> Job description</a:t>
            </a:r>
            <a:r>
              <a:rPr lang="en-GB" sz="2400" dirty="0" smtClean="0"/>
              <a:t>: information about the job (key responsibilities and duties). May include details of key skills, qualifications and personal qualities required</a:t>
            </a:r>
          </a:p>
          <a:p>
            <a:pPr eaLnBrk="1" hangingPunct="1">
              <a:lnSpc>
                <a:spcPct val="80000"/>
              </a:lnSpc>
              <a:buFontTx/>
              <a:buNone/>
            </a:pPr>
            <a:endParaRPr lang="en-GB" sz="2400" dirty="0" smtClean="0"/>
          </a:p>
          <a:p>
            <a:pPr eaLnBrk="1" hangingPunct="1">
              <a:lnSpc>
                <a:spcPct val="80000"/>
              </a:lnSpc>
              <a:buFontTx/>
              <a:buNone/>
            </a:pPr>
            <a:r>
              <a:rPr lang="en-GB" sz="2400" b="1" dirty="0" smtClean="0"/>
              <a:t>Person specification</a:t>
            </a:r>
            <a:r>
              <a:rPr lang="en-GB" sz="2400" dirty="0" smtClean="0"/>
              <a:t>: </a:t>
            </a:r>
          </a:p>
          <a:p>
            <a:pPr eaLnBrk="1" hangingPunct="1">
              <a:lnSpc>
                <a:spcPct val="80000"/>
              </a:lnSpc>
              <a:buFontTx/>
              <a:buNone/>
            </a:pPr>
            <a:r>
              <a:rPr lang="en-GB" sz="2400" dirty="0" smtClean="0"/>
              <a:t>	List of the key skills, personal qualities and qualifications required and whether they are essential or desirable (often presented in table format). May also state how criteria will be assessed (application, interview, skills test…)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648072"/>
          </a:xfrm>
        </p:spPr>
        <p:txBody>
          <a:bodyPr>
            <a:noAutofit/>
          </a:bodyPr>
          <a:lstStyle/>
          <a:p>
            <a:r>
              <a:rPr lang="en-GB" sz="2800" b="1" dirty="0" smtClean="0"/>
              <a:t>Targeting Your CV:</a:t>
            </a:r>
            <a:br>
              <a:rPr lang="en-GB" sz="2800" b="1" dirty="0" smtClean="0"/>
            </a:br>
            <a:r>
              <a:rPr lang="en-GB" sz="2800" b="1" dirty="0" smtClean="0"/>
              <a:t>Skills and Qualities most Requested by Employers</a:t>
            </a:r>
            <a:endParaRPr lang="en-GB" sz="2800" b="1" dirty="0"/>
          </a:p>
        </p:txBody>
      </p:sp>
      <p:sp>
        <p:nvSpPr>
          <p:cNvPr id="4" name="Rectangle 3"/>
          <p:cNvSpPr>
            <a:spLocks noGrp="1" noChangeArrowheads="1"/>
          </p:cNvSpPr>
          <p:nvPr>
            <p:ph idx="1"/>
          </p:nvPr>
        </p:nvSpPr>
        <p:spPr>
          <a:xfrm>
            <a:off x="611560" y="2132856"/>
            <a:ext cx="7992888" cy="3312368"/>
          </a:xfrm>
        </p:spPr>
        <p:txBody>
          <a:bodyPr numCol="2">
            <a:normAutofit/>
          </a:bodyPr>
          <a:lstStyle/>
          <a:p>
            <a:r>
              <a:rPr lang="en-GB" sz="2600" dirty="0" smtClean="0"/>
              <a:t>Self management</a:t>
            </a:r>
          </a:p>
          <a:p>
            <a:r>
              <a:rPr lang="en-GB" sz="2600" dirty="0" smtClean="0"/>
              <a:t>Communication</a:t>
            </a:r>
          </a:p>
          <a:p>
            <a:r>
              <a:rPr lang="en-GB" sz="2600" dirty="0" smtClean="0"/>
              <a:t>Team working</a:t>
            </a:r>
          </a:p>
          <a:p>
            <a:r>
              <a:rPr lang="en-GB" sz="2600" dirty="0" smtClean="0"/>
              <a:t>Problem solving</a:t>
            </a:r>
          </a:p>
          <a:p>
            <a:r>
              <a:rPr lang="en-GB" sz="2600" dirty="0" smtClean="0"/>
              <a:t>Creativity &amp; innovation</a:t>
            </a:r>
          </a:p>
          <a:p>
            <a:r>
              <a:rPr lang="en-GB" sz="2600" dirty="0" smtClean="0"/>
              <a:t>World of work/commercial awareness</a:t>
            </a:r>
          </a:p>
          <a:p>
            <a:r>
              <a:rPr lang="en-GB" sz="2600" dirty="0" smtClean="0"/>
              <a:t>Social, cultural &amp; global awareness</a:t>
            </a:r>
          </a:p>
          <a:p>
            <a:r>
              <a:rPr lang="en-GB" sz="2600" dirty="0" smtClean="0"/>
              <a:t>Application of IT</a:t>
            </a:r>
          </a:p>
          <a:p>
            <a:r>
              <a:rPr lang="en-GB" sz="2600" dirty="0" smtClean="0"/>
              <a:t>Numeracy</a:t>
            </a:r>
          </a:p>
          <a:p>
            <a:r>
              <a:rPr lang="en-GB" sz="2600" dirty="0" smtClean="0"/>
              <a:t>Discipline specific</a:t>
            </a:r>
          </a:p>
          <a:p>
            <a:endParaRPr lang="en-GB" sz="2000" dirty="0" smtClean="0"/>
          </a:p>
          <a:p>
            <a:pPr eaLnBrk="1" hangingPunct="1"/>
            <a:endParaRPr lang="en-GB" dirty="0" smtClean="0"/>
          </a:p>
        </p:txBody>
      </p:sp>
      <p:sp>
        <p:nvSpPr>
          <p:cNvPr id="5" name="Rectangle 4"/>
          <p:cNvSpPr/>
          <p:nvPr/>
        </p:nvSpPr>
        <p:spPr>
          <a:xfrm>
            <a:off x="5580112" y="2672239"/>
            <a:ext cx="3744416" cy="3262432"/>
          </a:xfrm>
          <a:prstGeom prst="rect">
            <a:avLst/>
          </a:prstGeom>
        </p:spPr>
        <p:txBody>
          <a:bodyPr wrap="square">
            <a:spAutoFit/>
          </a:bodyPr>
          <a:lstStyle/>
          <a:p>
            <a:pPr>
              <a:buFont typeface="Arial" pitchFamily="34" charset="0"/>
              <a:buChar char="•"/>
            </a:pPr>
            <a:endParaRPr lang="en-GB" sz="2000" dirty="0" smtClean="0"/>
          </a:p>
          <a:p>
            <a:pPr>
              <a:buFont typeface="Arial" pitchFamily="34" charset="0"/>
              <a:buChar char="•"/>
            </a:pPr>
            <a:endParaRPr lang="en-GB" sz="2000" dirty="0" smtClean="0"/>
          </a:p>
          <a:p>
            <a:pPr>
              <a:buFont typeface="Arial" pitchFamily="34" charset="0"/>
              <a:buChar char="•"/>
            </a:pPr>
            <a:endParaRPr lang="en-GB" sz="2000" dirty="0" smtClean="0"/>
          </a:p>
          <a:p>
            <a:pPr>
              <a:buFont typeface="Arial" pitchFamily="34" charset="0"/>
              <a:buChar char="•"/>
            </a:pPr>
            <a:endParaRPr lang="en-GB" sz="2000"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pic>
        <p:nvPicPr>
          <p:cNvPr id="7" name="Picture 4"/>
          <p:cNvPicPr>
            <a:picLocks noChangeAspect="1" noChangeArrowheads="1"/>
          </p:cNvPicPr>
          <p:nvPr/>
        </p:nvPicPr>
        <p:blipFill>
          <a:blip r:embed="rId2" cstate="print"/>
          <a:srcRect/>
          <a:stretch>
            <a:fillRect/>
          </a:stretch>
        </p:blipFill>
        <p:spPr bwMode="auto">
          <a:xfrm>
            <a:off x="4423597" y="4581128"/>
            <a:ext cx="4720403"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67544" y="1772816"/>
            <a:ext cx="8258204" cy="3705275"/>
          </a:xfrm>
        </p:spPr>
        <p:txBody>
          <a:bodyPr>
            <a:normAutofit/>
          </a:bodyPr>
          <a:lstStyle/>
          <a:p>
            <a:pPr>
              <a:lnSpc>
                <a:spcPct val="90000"/>
              </a:lnSpc>
              <a:buFontTx/>
              <a:buNone/>
            </a:pPr>
            <a:r>
              <a:rPr lang="en-GB" sz="4000" b="1" dirty="0" smtClean="0"/>
              <a:t>From</a:t>
            </a:r>
            <a:r>
              <a:rPr lang="en-GB" sz="4000" b="1" dirty="0"/>
              <a:t>:</a:t>
            </a:r>
          </a:p>
          <a:p>
            <a:pPr lvl="1">
              <a:lnSpc>
                <a:spcPct val="90000"/>
              </a:lnSpc>
              <a:buFont typeface="Arial" pitchFamily="34" charset="0"/>
              <a:buChar char="•"/>
            </a:pPr>
            <a:r>
              <a:rPr lang="en-GB" sz="3200" dirty="0"/>
              <a:t>Degree</a:t>
            </a:r>
          </a:p>
          <a:p>
            <a:pPr lvl="1">
              <a:lnSpc>
                <a:spcPct val="90000"/>
              </a:lnSpc>
              <a:buFont typeface="Arial" pitchFamily="34" charset="0"/>
              <a:buChar char="•"/>
            </a:pPr>
            <a:r>
              <a:rPr lang="en-GB" sz="3200" dirty="0"/>
              <a:t>Work experience</a:t>
            </a:r>
          </a:p>
          <a:p>
            <a:pPr lvl="1">
              <a:lnSpc>
                <a:spcPct val="90000"/>
              </a:lnSpc>
              <a:buFont typeface="Arial" pitchFamily="34" charset="0"/>
              <a:buChar char="•"/>
            </a:pPr>
            <a:r>
              <a:rPr lang="en-GB" sz="3200" dirty="0"/>
              <a:t>Voluntary work</a:t>
            </a:r>
          </a:p>
          <a:p>
            <a:pPr lvl="1">
              <a:lnSpc>
                <a:spcPct val="90000"/>
              </a:lnSpc>
              <a:buFont typeface="Arial" pitchFamily="34" charset="0"/>
              <a:buChar char="•"/>
            </a:pPr>
            <a:r>
              <a:rPr lang="en-GB" sz="3200" dirty="0"/>
              <a:t>Leisure</a:t>
            </a:r>
          </a:p>
          <a:p>
            <a:pPr lvl="1">
              <a:lnSpc>
                <a:spcPct val="90000"/>
              </a:lnSpc>
              <a:buFont typeface="Arial" pitchFamily="34" charset="0"/>
              <a:buChar char="•"/>
            </a:pPr>
            <a:r>
              <a:rPr lang="en-GB" sz="3200" dirty="0"/>
              <a:t>University life</a:t>
            </a:r>
          </a:p>
          <a:p>
            <a:pPr lvl="1">
              <a:lnSpc>
                <a:spcPct val="90000"/>
              </a:lnSpc>
              <a:buFont typeface="Arial" pitchFamily="34" charset="0"/>
              <a:buChar char="•"/>
            </a:pPr>
            <a:r>
              <a:rPr lang="en-GB" sz="3200" dirty="0"/>
              <a:t>Previous life/lives!</a:t>
            </a:r>
          </a:p>
        </p:txBody>
      </p:sp>
      <p:sp>
        <p:nvSpPr>
          <p:cNvPr id="32777" name="Rectangle 9"/>
          <p:cNvSpPr>
            <a:spLocks noChangeArrowheads="1"/>
          </p:cNvSpPr>
          <p:nvPr/>
        </p:nvSpPr>
        <p:spPr bwMode="auto">
          <a:xfrm>
            <a:off x="4716016" y="3645024"/>
            <a:ext cx="3962400" cy="1600200"/>
          </a:xfrm>
          <a:prstGeom prst="rect">
            <a:avLst/>
          </a:prstGeom>
          <a:solidFill>
            <a:srgbClr val="E4FCF6"/>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20000"/>
              </a:spcBef>
            </a:pPr>
            <a:r>
              <a:rPr lang="en-GB" sz="1800" b="1" dirty="0">
                <a:solidFill>
                  <a:schemeClr val="tx2"/>
                </a:solidFill>
              </a:rPr>
              <a:t>CBI survey November 2008</a:t>
            </a:r>
            <a:r>
              <a:rPr lang="en-GB" sz="1800" dirty="0"/>
              <a:t> </a:t>
            </a:r>
          </a:p>
          <a:p>
            <a:pPr algn="ctr">
              <a:spcBef>
                <a:spcPct val="20000"/>
              </a:spcBef>
            </a:pPr>
            <a:r>
              <a:rPr lang="en-GB" sz="1800" dirty="0"/>
              <a:t>78% of senior executives agreed</a:t>
            </a:r>
          </a:p>
          <a:p>
            <a:pPr algn="ctr">
              <a:spcBef>
                <a:spcPct val="20000"/>
              </a:spcBef>
            </a:pPr>
            <a:r>
              <a:rPr lang="en-GB" sz="1800" dirty="0"/>
              <a:t>that </a:t>
            </a:r>
            <a:r>
              <a:rPr lang="en-GB" sz="1800" b="1" dirty="0"/>
              <a:t>employability skills</a:t>
            </a:r>
            <a:r>
              <a:rPr lang="en-GB" sz="1800" dirty="0"/>
              <a:t> are </a:t>
            </a:r>
          </a:p>
          <a:p>
            <a:pPr algn="ctr">
              <a:spcBef>
                <a:spcPct val="20000"/>
              </a:spcBef>
            </a:pPr>
            <a:r>
              <a:rPr lang="en-GB" sz="1800" dirty="0"/>
              <a:t>the most important factor when hiring</a:t>
            </a:r>
            <a:endParaRPr lang="en-US" sz="1800" dirty="0"/>
          </a:p>
          <a:p>
            <a:pPr algn="ctr"/>
            <a:endParaRPr lang="en-GB" dirty="0"/>
          </a:p>
        </p:txBody>
      </p:sp>
      <p:sp>
        <p:nvSpPr>
          <p:cNvPr id="5" name="Title 4"/>
          <p:cNvSpPr>
            <a:spLocks noGrp="1"/>
          </p:cNvSpPr>
          <p:nvPr>
            <p:ph type="title"/>
          </p:nvPr>
        </p:nvSpPr>
        <p:spPr>
          <a:xfrm>
            <a:off x="323528" y="836712"/>
            <a:ext cx="8229600" cy="1143000"/>
          </a:xfrm>
        </p:spPr>
        <p:txBody>
          <a:bodyPr>
            <a:normAutofit/>
          </a:bodyPr>
          <a:lstStyle/>
          <a:p>
            <a:r>
              <a:rPr lang="en-GB" sz="4000" b="1" dirty="0" smtClean="0"/>
              <a:t>Think employability skills</a:t>
            </a:r>
            <a:endParaRPr lang="en-GB" sz="4000" b="1" dirty="0"/>
          </a:p>
        </p:txBody>
      </p:sp>
      <p:pic>
        <p:nvPicPr>
          <p:cNvPr id="6" name="Picture 3"/>
          <p:cNvPicPr>
            <a:picLocks noChangeAspect="1" noChangeArrowheads="1"/>
          </p:cNvPicPr>
          <p:nvPr/>
        </p:nvPicPr>
        <p:blipFill>
          <a:blip r:embed="rId2" cstate="print"/>
          <a:srcRect/>
          <a:stretch>
            <a:fillRect/>
          </a:stretch>
        </p:blipFill>
        <p:spPr bwMode="auto">
          <a:xfrm>
            <a:off x="3923928" y="1484784"/>
            <a:ext cx="4932040" cy="20024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620688"/>
            <a:ext cx="8041580" cy="1143000"/>
          </a:xfrm>
        </p:spPr>
        <p:txBody>
          <a:bodyPr/>
          <a:lstStyle/>
          <a:p>
            <a:r>
              <a:rPr lang="en-GB" sz="3600" b="1" dirty="0" smtClean="0"/>
              <a:t>Identifying skills from your experiences–think CAR</a:t>
            </a:r>
          </a:p>
        </p:txBody>
      </p:sp>
      <p:sp>
        <p:nvSpPr>
          <p:cNvPr id="16387" name="Rectangle 3"/>
          <p:cNvSpPr>
            <a:spLocks noGrp="1" noChangeArrowheads="1"/>
          </p:cNvSpPr>
          <p:nvPr>
            <p:ph type="body" sz="half" idx="1"/>
          </p:nvPr>
        </p:nvSpPr>
        <p:spPr>
          <a:xfrm>
            <a:off x="457200" y="1827213"/>
            <a:ext cx="7924800" cy="4787900"/>
          </a:xfrm>
        </p:spPr>
        <p:txBody>
          <a:bodyPr/>
          <a:lstStyle/>
          <a:p>
            <a:pPr>
              <a:buFontTx/>
              <a:buNone/>
            </a:pPr>
            <a:endParaRPr lang="en-GB" sz="1200" b="1" dirty="0" smtClean="0"/>
          </a:p>
          <a:p>
            <a:pPr>
              <a:buFontTx/>
              <a:buNone/>
            </a:pPr>
            <a:r>
              <a:rPr lang="en-GB" sz="2800" b="1" dirty="0" smtClean="0"/>
              <a:t>Context </a:t>
            </a:r>
            <a:r>
              <a:rPr lang="en-GB" sz="2800" dirty="0" smtClean="0"/>
              <a:t>–situation and tasks</a:t>
            </a:r>
            <a:endParaRPr lang="en-GB" sz="2800" b="1" dirty="0" smtClean="0"/>
          </a:p>
          <a:p>
            <a:pPr>
              <a:buFontTx/>
              <a:buNone/>
            </a:pPr>
            <a:r>
              <a:rPr lang="en-GB" sz="2800" b="1" dirty="0" smtClean="0"/>
              <a:t>	</a:t>
            </a:r>
            <a:r>
              <a:rPr lang="en-GB" sz="2800" dirty="0" smtClean="0"/>
              <a:t>what/where/when/with whom?</a:t>
            </a:r>
            <a:r>
              <a:rPr lang="en-GB" sz="2800" b="1" dirty="0" smtClean="0"/>
              <a:t> </a:t>
            </a:r>
            <a:endParaRPr lang="en-GB" sz="2800" dirty="0" smtClean="0"/>
          </a:p>
          <a:p>
            <a:pPr>
              <a:buFontTx/>
              <a:buNone/>
            </a:pPr>
            <a:r>
              <a:rPr lang="en-GB" sz="2800" b="1" dirty="0" smtClean="0"/>
              <a:t>Action</a:t>
            </a:r>
            <a:r>
              <a:rPr lang="en-GB" sz="2800" dirty="0" smtClean="0"/>
              <a:t> </a:t>
            </a:r>
          </a:p>
          <a:p>
            <a:pPr>
              <a:buFontTx/>
              <a:buNone/>
            </a:pPr>
            <a:r>
              <a:rPr lang="en-GB" sz="2800" dirty="0" smtClean="0"/>
              <a:t>	what did you do?</a:t>
            </a:r>
          </a:p>
          <a:p>
            <a:pPr>
              <a:buFontTx/>
              <a:buNone/>
            </a:pPr>
            <a:r>
              <a:rPr lang="en-GB" sz="2800" b="1" dirty="0" smtClean="0"/>
              <a:t>Result</a:t>
            </a:r>
            <a:r>
              <a:rPr lang="en-GB" sz="2800" dirty="0" smtClean="0"/>
              <a:t> </a:t>
            </a:r>
          </a:p>
          <a:p>
            <a:pPr>
              <a:buFontTx/>
              <a:buNone/>
            </a:pPr>
            <a:r>
              <a:rPr lang="en-GB" sz="2800" dirty="0" smtClean="0"/>
              <a:t>	what happened? what outcome?</a:t>
            </a:r>
          </a:p>
          <a:p>
            <a:pPr>
              <a:buFontTx/>
              <a:buNone/>
            </a:pPr>
            <a:endParaRPr lang="en-GB" sz="2800" dirty="0" smtClean="0"/>
          </a:p>
        </p:txBody>
      </p:sp>
      <p:pic>
        <p:nvPicPr>
          <p:cNvPr id="78852" name="Picture 4" descr="j0212957"/>
          <p:cNvPicPr>
            <a:picLocks noGrp="1" noChangeAspect="1" noChangeArrowheads="1"/>
          </p:cNvPicPr>
          <p:nvPr>
            <p:ph sz="half" idx="2"/>
          </p:nvPr>
        </p:nvPicPr>
        <p:blipFill>
          <a:blip r:embed="rId3" cstate="print"/>
          <a:srcRect/>
          <a:stretch>
            <a:fillRect/>
          </a:stretch>
        </p:blipFill>
        <p:spPr>
          <a:xfrm>
            <a:off x="6099175" y="3338513"/>
            <a:ext cx="2255838" cy="88741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88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0" y="2852936"/>
            <a:ext cx="4860032" cy="2843558"/>
          </a:xfrm>
          <a:prstGeom prst="rect">
            <a:avLst/>
          </a:prstGeom>
          <a:noFill/>
          <a:ln w="9525">
            <a:noFill/>
            <a:miter lim="800000"/>
            <a:headEnd/>
            <a:tailEnd/>
          </a:ln>
        </p:spPr>
      </p:pic>
      <p:sp>
        <p:nvSpPr>
          <p:cNvPr id="3" name="Content Placeholder 2"/>
          <p:cNvSpPr>
            <a:spLocks noGrp="1"/>
          </p:cNvSpPr>
          <p:nvPr>
            <p:ph idx="4294967295"/>
          </p:nvPr>
        </p:nvSpPr>
        <p:spPr>
          <a:xfrm>
            <a:off x="827584" y="1484784"/>
            <a:ext cx="7430591" cy="3457104"/>
          </a:xfrm>
        </p:spPr>
        <p:txBody>
          <a:bodyPr/>
          <a:lstStyle/>
          <a:p>
            <a:pPr algn="ctr"/>
            <a:r>
              <a:rPr lang="en-GB" sz="3200" dirty="0" smtClean="0"/>
              <a:t>Go to the </a:t>
            </a:r>
            <a:r>
              <a:rPr lang="en-GB" sz="3200" b="1" dirty="0" smtClean="0"/>
              <a:t>What am I good at?</a:t>
            </a:r>
            <a:r>
              <a:rPr lang="en-GB" sz="3200" dirty="0" smtClean="0"/>
              <a:t> section of </a:t>
            </a:r>
            <a:r>
              <a:rPr lang="en-GB" sz="3200" b="1" dirty="0" smtClean="0"/>
              <a:t>Employability tutorial </a:t>
            </a:r>
            <a:r>
              <a:rPr lang="en-GB" sz="3200" dirty="0" smtClean="0"/>
              <a:t>if you want help to identify the gaps in your skills.</a:t>
            </a:r>
          </a:p>
          <a:p>
            <a:pPr algn="ctr"/>
            <a:endParaRPr lang="en-GB" sz="3200" dirty="0" smtClean="0"/>
          </a:p>
          <a:p>
            <a:pPr algn="ctr">
              <a:buNone/>
            </a:pPr>
            <a:r>
              <a:rPr lang="en-GB" sz="3200" dirty="0" smtClean="0">
                <a:hlinkClick r:id="rId3"/>
              </a:rPr>
              <a:t>http://vle.york.ac.uk/</a:t>
            </a:r>
            <a:r>
              <a:rPr lang="en-GB" sz="3200" dirty="0" smtClean="0"/>
              <a:t> </a:t>
            </a:r>
          </a:p>
          <a:p>
            <a:pPr>
              <a:buNone/>
            </a:pP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228600"/>
            <a:ext cx="7998916" cy="685800"/>
          </a:xfrm>
          <a:solidFill>
            <a:schemeClr val="bg1"/>
          </a:solidFill>
        </p:spPr>
        <p:style>
          <a:lnRef idx="1">
            <a:schemeClr val="accent2"/>
          </a:lnRef>
          <a:fillRef idx="2">
            <a:schemeClr val="accent2"/>
          </a:fillRef>
          <a:effectRef idx="1">
            <a:schemeClr val="accent2"/>
          </a:effectRef>
          <a:fontRef idx="minor">
            <a:schemeClr val="dk1"/>
          </a:fontRef>
        </p:style>
        <p:txBody>
          <a:bodyPr/>
          <a:lstStyle/>
          <a:p>
            <a:r>
              <a:rPr lang="en-GB" sz="3200" b="1" dirty="0" smtClean="0"/>
              <a:t>HE</a:t>
            </a:r>
            <a:r>
              <a:rPr lang="en-GB" sz="3600" b="1" dirty="0" smtClean="0"/>
              <a:t> </a:t>
            </a:r>
            <a:r>
              <a:rPr lang="en-GB" sz="3200" b="1" dirty="0" smtClean="0"/>
              <a:t>Academy – skills from Economics </a:t>
            </a:r>
            <a:r>
              <a:rPr lang="en-GB" sz="2400" b="1" dirty="0" smtClean="0">
                <a:hlinkClick r:id="rId2"/>
              </a:rPr>
              <a:t>http://studyingeconomics.ac.uk/employability-profile</a:t>
            </a:r>
            <a:r>
              <a:rPr lang="en-GB" sz="3600" b="1" dirty="0" smtClean="0">
                <a:hlinkClick r:id="rId2"/>
              </a:rPr>
              <a:t>/</a:t>
            </a:r>
            <a:r>
              <a:rPr lang="en-GB" sz="3600" b="1" dirty="0" smtClean="0"/>
              <a:t> </a:t>
            </a:r>
            <a:endParaRPr lang="en-GB" sz="3600" b="1" dirty="0"/>
          </a:p>
        </p:txBody>
      </p:sp>
      <p:sp>
        <p:nvSpPr>
          <p:cNvPr id="3" name="Content Placeholder 2"/>
          <p:cNvSpPr>
            <a:spLocks noGrp="1"/>
          </p:cNvSpPr>
          <p:nvPr>
            <p:ph idx="1"/>
          </p:nvPr>
        </p:nvSpPr>
        <p:spPr>
          <a:xfrm>
            <a:off x="323528" y="1556792"/>
            <a:ext cx="8568952" cy="4248472"/>
          </a:xfrm>
        </p:spPr>
        <p:txBody>
          <a:bodyPr/>
          <a:lstStyle/>
          <a:p>
            <a:pPr>
              <a:buFont typeface="Arial" pitchFamily="34" charset="0"/>
              <a:buChar char="•"/>
            </a:pPr>
            <a:r>
              <a:rPr lang="en-GB" sz="2000" b="1" dirty="0" smtClean="0"/>
              <a:t>Abstract and simplify</a:t>
            </a:r>
            <a:r>
              <a:rPr lang="en-GB" sz="2000" dirty="0" smtClean="0"/>
              <a:t> in order to identify and model the essence of a problem</a:t>
            </a:r>
          </a:p>
          <a:p>
            <a:pPr>
              <a:buFont typeface="Arial" pitchFamily="34" charset="0"/>
              <a:buChar char="•"/>
            </a:pPr>
            <a:r>
              <a:rPr lang="en-GB" sz="2000" b="1" dirty="0" smtClean="0"/>
              <a:t>Analyse and reason</a:t>
            </a:r>
            <a:r>
              <a:rPr lang="en-GB" sz="2000" dirty="0" smtClean="0"/>
              <a:t> – both deductively and inductively</a:t>
            </a:r>
          </a:p>
          <a:p>
            <a:pPr>
              <a:buFont typeface="Arial" pitchFamily="34" charset="0"/>
              <a:buChar char="•"/>
            </a:pPr>
            <a:r>
              <a:rPr lang="en-GB" sz="2000" dirty="0" smtClean="0"/>
              <a:t>Marshal evidence and to assimilate, structure and </a:t>
            </a:r>
            <a:r>
              <a:rPr lang="en-GB" sz="2000" b="1" dirty="0" smtClean="0"/>
              <a:t>analyse qualitative and quantitative data</a:t>
            </a:r>
            <a:endParaRPr lang="en-GB" sz="2000" dirty="0" smtClean="0"/>
          </a:p>
          <a:p>
            <a:pPr>
              <a:buFont typeface="Arial" pitchFamily="34" charset="0"/>
              <a:buChar char="•"/>
            </a:pPr>
            <a:r>
              <a:rPr lang="en-GB" sz="2000" b="1" dirty="0" smtClean="0"/>
              <a:t>Communicate concisely results</a:t>
            </a:r>
            <a:r>
              <a:rPr lang="en-GB" sz="2000" dirty="0" smtClean="0"/>
              <a:t> to a wide audience, including those with no training in Economics</a:t>
            </a:r>
          </a:p>
          <a:p>
            <a:pPr>
              <a:buFont typeface="Arial" pitchFamily="34" charset="0"/>
              <a:buChar char="•"/>
            </a:pPr>
            <a:r>
              <a:rPr lang="en-GB" sz="2000" b="1" dirty="0" smtClean="0"/>
              <a:t>Think critically</a:t>
            </a:r>
            <a:r>
              <a:rPr lang="en-GB" sz="2000" dirty="0" smtClean="0"/>
              <a:t> about the limits of one’s analysis in a broader socio-economic context</a:t>
            </a:r>
          </a:p>
          <a:p>
            <a:pPr>
              <a:buFont typeface="Arial" pitchFamily="34" charset="0"/>
              <a:buChar char="•"/>
            </a:pPr>
            <a:r>
              <a:rPr lang="en-GB" sz="2000" b="1" dirty="0" smtClean="0"/>
              <a:t>Draw economic policy inferences</a:t>
            </a:r>
            <a:r>
              <a:rPr lang="en-GB" sz="2000" dirty="0" smtClean="0"/>
              <a:t> and to recognise the potential constraints in their implementation</a:t>
            </a:r>
          </a:p>
          <a:p>
            <a:pPr>
              <a:buFont typeface="Arial" pitchFamily="34" charset="0"/>
              <a:buChar char="•"/>
            </a:pPr>
            <a:r>
              <a:rPr lang="en-GB" sz="2000" b="1" dirty="0" smtClean="0"/>
              <a:t>Apply literary and information-processing skills</a:t>
            </a:r>
            <a:r>
              <a:rPr lang="en-GB" sz="2000" dirty="0" smtClean="0"/>
              <a:t>, as well as interpersonal skills</a:t>
            </a:r>
          </a:p>
          <a:p>
            <a:pPr>
              <a:buFont typeface="Arial" pitchFamily="34" charset="0"/>
              <a:buChar char="•"/>
            </a:pP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648072"/>
          </a:xfrm>
        </p:spPr>
        <p:txBody>
          <a:bodyPr>
            <a:normAutofit fontScale="90000"/>
          </a:bodyPr>
          <a:lstStyle/>
          <a:p>
            <a:r>
              <a:rPr lang="en-GB" sz="3600" b="1" dirty="0" smtClean="0"/>
              <a:t>Compiling a CV: Personal Details</a:t>
            </a:r>
            <a:endParaRPr lang="en-GB" sz="3600" b="1" dirty="0"/>
          </a:p>
        </p:txBody>
      </p:sp>
      <p:sp>
        <p:nvSpPr>
          <p:cNvPr id="3" name="Content Placeholder 2"/>
          <p:cNvSpPr>
            <a:spLocks noGrp="1"/>
          </p:cNvSpPr>
          <p:nvPr>
            <p:ph idx="1"/>
          </p:nvPr>
        </p:nvSpPr>
        <p:spPr>
          <a:xfrm>
            <a:off x="539552" y="1556792"/>
            <a:ext cx="8186196" cy="4536504"/>
          </a:xfrm>
        </p:spPr>
        <p:txBody>
          <a:bodyPr>
            <a:normAutofit/>
          </a:bodyPr>
          <a:lstStyle/>
          <a:p>
            <a:pPr marL="381000" indent="-381000">
              <a:lnSpc>
                <a:spcPct val="80000"/>
              </a:lnSpc>
              <a:buNone/>
            </a:pPr>
            <a:r>
              <a:rPr lang="en-GB" sz="2400" b="1" dirty="0" smtClean="0"/>
              <a:t>Essential: </a:t>
            </a:r>
          </a:p>
          <a:p>
            <a:pPr marL="381000" indent="-381000">
              <a:lnSpc>
                <a:spcPct val="80000"/>
              </a:lnSpc>
            </a:pPr>
            <a:r>
              <a:rPr lang="en-GB" sz="2400" dirty="0" smtClean="0"/>
              <a:t>Name and contact details (address, phone number, e-mail)</a:t>
            </a:r>
          </a:p>
          <a:p>
            <a:pPr marL="381000" indent="-381000">
              <a:lnSpc>
                <a:spcPct val="80000"/>
              </a:lnSpc>
            </a:pPr>
            <a:endParaRPr lang="en-GB" sz="2400" dirty="0" smtClean="0"/>
          </a:p>
          <a:p>
            <a:pPr marL="381000" indent="-381000">
              <a:lnSpc>
                <a:spcPct val="80000"/>
              </a:lnSpc>
              <a:buNone/>
            </a:pPr>
            <a:r>
              <a:rPr lang="en-GB" sz="2400" b="1" dirty="0" smtClean="0"/>
              <a:t>Optional:</a:t>
            </a:r>
          </a:p>
          <a:p>
            <a:pPr marL="381000" indent="-381000">
              <a:lnSpc>
                <a:spcPct val="80000"/>
              </a:lnSpc>
            </a:pPr>
            <a:r>
              <a:rPr lang="en-GB" sz="2400" b="1" dirty="0" smtClean="0"/>
              <a:t> </a:t>
            </a:r>
            <a:r>
              <a:rPr lang="en-GB" sz="2400" dirty="0" smtClean="0"/>
              <a:t>Nationality (mention if work permit not required) </a:t>
            </a:r>
          </a:p>
          <a:p>
            <a:pPr marL="381000" indent="-381000">
              <a:lnSpc>
                <a:spcPct val="80000"/>
              </a:lnSpc>
              <a:buNone/>
            </a:pPr>
            <a:endParaRPr lang="en-GB" sz="2400" dirty="0" smtClean="0"/>
          </a:p>
        </p:txBody>
      </p:sp>
      <p:pic>
        <p:nvPicPr>
          <p:cNvPr id="4" name="Picture 2"/>
          <p:cNvPicPr>
            <a:picLocks noChangeAspect="1" noChangeArrowheads="1"/>
          </p:cNvPicPr>
          <p:nvPr/>
        </p:nvPicPr>
        <p:blipFill>
          <a:blip r:embed="rId2" cstate="print"/>
          <a:srcRect/>
          <a:stretch>
            <a:fillRect/>
          </a:stretch>
        </p:blipFill>
        <p:spPr bwMode="auto">
          <a:xfrm>
            <a:off x="0" y="3861048"/>
            <a:ext cx="2133099" cy="1944216"/>
          </a:xfrm>
          <a:prstGeom prst="rect">
            <a:avLst/>
          </a:prstGeom>
          <a:noFill/>
          <a:ln w="9525">
            <a:noFill/>
            <a:miter lim="800000"/>
            <a:headEnd/>
            <a:tailEnd/>
          </a:ln>
        </p:spPr>
      </p:pic>
      <p:sp>
        <p:nvSpPr>
          <p:cNvPr id="5" name="Content Placeholder 2"/>
          <p:cNvSpPr txBox="1">
            <a:spLocks/>
          </p:cNvSpPr>
          <p:nvPr/>
        </p:nvSpPr>
        <p:spPr bwMode="auto">
          <a:xfrm>
            <a:off x="1619672" y="2996952"/>
            <a:ext cx="8015068" cy="3320752"/>
          </a:xfrm>
          <a:prstGeom prst="rect">
            <a:avLst/>
          </a:prstGeom>
          <a:noFill/>
          <a:ln w="12700">
            <a:noFill/>
            <a:miter lim="800000"/>
            <a:headEnd/>
            <a:tailEnd/>
          </a:ln>
        </p:spPr>
        <p:txBody>
          <a:bodyPr vert="horz" wrap="square" lIns="0" tIns="0" rIns="40639" bIns="0" numCol="1" anchor="t" anchorCtr="0" compatLnSpc="1">
            <a:prstTxWarp prst="textNoShape">
              <a:avLst/>
            </a:prstTxWarp>
            <a:normAutofit/>
          </a:bodyPr>
          <a:lstStyle/>
          <a:p>
            <a:pPr marL="381000" marR="0" lvl="0" indent="-381000" algn="l" defTabSz="914400" rtl="0" eaLnBrk="0" fontAlgn="base" latinLnBrk="0" hangingPunct="0">
              <a:lnSpc>
                <a:spcPct val="80000"/>
              </a:lnSpc>
              <a:spcBef>
                <a:spcPct val="0"/>
              </a:spcBef>
              <a:spcAft>
                <a:spcPct val="0"/>
              </a:spcAft>
              <a:buClrTx/>
              <a:buSzTx/>
              <a:buFontTx/>
              <a:buNone/>
              <a:tabLst/>
              <a:defRPr/>
            </a:pPr>
            <a:endPar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endParaRPr>
          </a:p>
          <a:p>
            <a:pPr marL="381000" marR="0" lvl="0" indent="-381000" algn="l" defTabSz="914400" rtl="0" eaLnBrk="0" fontAlgn="base" latinLnBrk="0" hangingPunct="0">
              <a:lnSpc>
                <a:spcPct val="80000"/>
              </a:lnSpc>
              <a:spcBef>
                <a:spcPct val="0"/>
              </a:spcBef>
              <a:spcAft>
                <a:spcPct val="0"/>
              </a:spcAft>
              <a:buClrTx/>
              <a:buSzTx/>
              <a:buFontTx/>
              <a:buNone/>
              <a:tabLst/>
              <a:defRPr/>
            </a:pPr>
            <a:r>
              <a:rPr kumimoji="0" lang="en-GB" sz="2400" b="1" i="0" u="none" strike="noStrike" kern="0" cap="none" spc="0" normalizeH="0" baseline="0" noProof="0" dirty="0" smtClean="0">
                <a:ln>
                  <a:noFill/>
                </a:ln>
                <a:solidFill>
                  <a:srgbClr val="0C795D"/>
                </a:solidFill>
                <a:effectLst/>
                <a:uLnTx/>
                <a:uFillTx/>
                <a:latin typeface="+mn-lt"/>
                <a:ea typeface="+mn-ea"/>
                <a:cs typeface="+mn-cs"/>
                <a:sym typeface="Arial" charset="0"/>
              </a:rPr>
              <a:t>Not required (in UK): </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Age</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Marital Status/Number of dependants</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Gender</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Photograph</a:t>
            </a:r>
          </a:p>
          <a:p>
            <a:pPr marL="381000" marR="0" lvl="0" indent="-381000" algn="l" defTabSz="914400" rtl="0" eaLnBrk="0" fontAlgn="base" latinLnBrk="0" hangingPunct="0">
              <a:lnSpc>
                <a:spcPct val="80000"/>
              </a:lnSpc>
              <a:spcBef>
                <a:spcPct val="0"/>
              </a:spcBef>
              <a:spcAft>
                <a:spcPct val="0"/>
              </a:spcAft>
              <a:buClrTx/>
              <a:buSzTx/>
              <a:buFontTx/>
              <a:buNone/>
              <a:tabLst/>
              <a:defRPr/>
            </a:pPr>
            <a:endPar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endParaRPr>
          </a:p>
          <a:p>
            <a:pPr marL="381000" marR="0" lvl="0" indent="-381000" algn="l" defTabSz="914400" rtl="0" eaLnBrk="0" fontAlgn="base" latinLnBrk="0" hangingPunct="0">
              <a:lnSpc>
                <a:spcPct val="80000"/>
              </a:lnSpc>
              <a:spcBef>
                <a:spcPct val="0"/>
              </a:spcBef>
              <a:spcAft>
                <a:spcPct val="0"/>
              </a:spcAft>
              <a:buClrTx/>
              <a:buSzTx/>
              <a:buFontTx/>
              <a:buNone/>
              <a:tabLst/>
              <a:defRPr/>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	The above will vary between countries (see </a:t>
            </a: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hlinkClick r:id="rId3"/>
              </a:rPr>
              <a:t>www.prospects.ac.uk</a:t>
            </a: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 for country specific information)</a:t>
            </a:r>
          </a:p>
          <a:p>
            <a:pPr marL="0" marR="0" lvl="0" indent="0" algn="l" defTabSz="914400" rtl="0" eaLnBrk="0" fontAlgn="base" latinLnBrk="0" hangingPunct="0">
              <a:lnSpc>
                <a:spcPct val="110000"/>
              </a:lnSpc>
              <a:spcBef>
                <a:spcPct val="0"/>
              </a:spcBef>
              <a:spcAft>
                <a:spcPct val="0"/>
              </a:spcAft>
              <a:buClrTx/>
              <a:buSzTx/>
              <a:buFontTx/>
              <a:buNone/>
              <a:tabLst/>
              <a:defRPr/>
            </a:pPr>
            <a:endParaRPr kumimoji="0" lang="en-GB" sz="1800" b="0" i="0" u="none" strike="noStrike" kern="0" cap="none" spc="0" normalizeH="0" baseline="0" noProof="0" dirty="0" smtClean="0">
              <a:ln>
                <a:noFill/>
              </a:ln>
              <a:solidFill>
                <a:srgbClr val="0C795D"/>
              </a:solidFill>
              <a:effectLst/>
              <a:uLnTx/>
              <a:uFillTx/>
              <a:latin typeface="+mn-lt"/>
              <a:ea typeface="+mn-ea"/>
              <a:cs typeface="+mn-cs"/>
              <a:sym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23528" y="620688"/>
            <a:ext cx="8136904" cy="4025900"/>
          </a:xfrm>
        </p:spPr>
        <p:txBody>
          <a:bodyPr/>
          <a:lstStyle/>
          <a:p>
            <a:r>
              <a:rPr lang="en-GB" sz="3200" b="1" dirty="0"/>
              <a:t>Career goal/personal </a:t>
            </a:r>
            <a:r>
              <a:rPr lang="en-GB" sz="3200" b="1" dirty="0" smtClean="0"/>
              <a:t>statement</a:t>
            </a:r>
          </a:p>
          <a:p>
            <a:r>
              <a:rPr lang="en-GB" sz="3200" b="1" dirty="0" smtClean="0"/>
              <a:t> </a:t>
            </a:r>
            <a:r>
              <a:rPr lang="en-GB" sz="3200" b="1" dirty="0"/>
              <a:t>(optional</a:t>
            </a:r>
            <a:r>
              <a:rPr lang="en-GB" sz="3200" b="1" dirty="0" smtClean="0"/>
              <a:t>)</a:t>
            </a:r>
          </a:p>
          <a:p>
            <a:pPr>
              <a:buFont typeface="Arial" pitchFamily="34" charset="0"/>
              <a:buChar char="•"/>
            </a:pPr>
            <a:endParaRPr lang="en-GB" sz="3200" b="1" dirty="0" smtClean="0"/>
          </a:p>
          <a:p>
            <a:pPr>
              <a:buFont typeface="Arial" pitchFamily="34" charset="0"/>
              <a:buChar char="•"/>
            </a:pPr>
            <a:r>
              <a:rPr lang="en-GB" sz="2800" dirty="0" smtClean="0"/>
              <a:t>Keep </a:t>
            </a:r>
            <a:r>
              <a:rPr lang="en-GB" sz="2800" dirty="0"/>
              <a:t>it focused to the </a:t>
            </a:r>
            <a:r>
              <a:rPr lang="en-GB" sz="2800" dirty="0" smtClean="0"/>
              <a:t>job/career</a:t>
            </a:r>
          </a:p>
          <a:p>
            <a:pPr>
              <a:buFont typeface="Arial" pitchFamily="34" charset="0"/>
              <a:buChar char="•"/>
            </a:pPr>
            <a:r>
              <a:rPr lang="en-GB" sz="2800" dirty="0" smtClean="0"/>
              <a:t>Be concise</a:t>
            </a:r>
          </a:p>
          <a:p>
            <a:pPr>
              <a:buFont typeface="Arial" pitchFamily="34" charset="0"/>
              <a:buChar char="•"/>
            </a:pPr>
            <a:endParaRPr lang="en-GB" sz="2800" dirty="0" smtClean="0"/>
          </a:p>
          <a:p>
            <a:r>
              <a:rPr lang="en-GB" sz="2800" b="1" dirty="0" smtClean="0"/>
              <a:t>NOT:</a:t>
            </a:r>
          </a:p>
          <a:p>
            <a:pPr>
              <a:buFont typeface="Arial" pitchFamily="34" charset="0"/>
              <a:buChar char="•"/>
            </a:pPr>
            <a:r>
              <a:rPr lang="en-GB" sz="2800" dirty="0" smtClean="0"/>
              <a:t>A cheerful, hardworking person who gets satisfaction from working in a team and on my own. I am enthusiastic and set myself high standards.</a:t>
            </a:r>
            <a:endParaRPr lang="en-GB" sz="2800" dirty="0"/>
          </a:p>
          <a:p>
            <a:pPr>
              <a:buFont typeface="Wingdings" pitchFamily="2" charset="2"/>
              <a:buChar char="Ø"/>
            </a:pPr>
            <a:endParaRPr lang="en-GB" dirty="0"/>
          </a:p>
          <a:p>
            <a:pPr>
              <a:buFont typeface="Arial" pitchFamily="34" charset="0"/>
              <a:buChar char="•"/>
            </a:pPr>
            <a:endParaRPr lang="en-GB" sz="2400" dirty="0"/>
          </a:p>
        </p:txBody>
      </p:sp>
      <p:pic>
        <p:nvPicPr>
          <p:cNvPr id="17410" name="Picture 2" descr="http://academics.concord.edu/pinia04/Career%20Goals/pic_goals.jpg"/>
          <p:cNvPicPr>
            <a:picLocks noChangeAspect="1" noChangeArrowheads="1"/>
          </p:cNvPicPr>
          <p:nvPr/>
        </p:nvPicPr>
        <p:blipFill>
          <a:blip r:embed="rId2" cstate="print"/>
          <a:srcRect/>
          <a:stretch>
            <a:fillRect/>
          </a:stretch>
        </p:blipFill>
        <p:spPr bwMode="auto">
          <a:xfrm>
            <a:off x="6876256" y="1484784"/>
            <a:ext cx="1649760" cy="123732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332656"/>
            <a:ext cx="8229600" cy="1143000"/>
          </a:xfrm>
        </p:spPr>
        <p:txBody>
          <a:bodyPr>
            <a:normAutofit/>
          </a:bodyPr>
          <a:lstStyle/>
          <a:p>
            <a:r>
              <a:rPr lang="en-GB" sz="4000" b="1" dirty="0" smtClean="0"/>
              <a:t>Example personal profiles</a:t>
            </a:r>
            <a:endParaRPr lang="en-GB" sz="4000" b="1" dirty="0"/>
          </a:p>
        </p:txBody>
      </p:sp>
      <p:sp>
        <p:nvSpPr>
          <p:cNvPr id="21507" name="Rectangle 3"/>
          <p:cNvSpPr>
            <a:spLocks noGrp="1" noChangeArrowheads="1"/>
          </p:cNvSpPr>
          <p:nvPr>
            <p:ph idx="1"/>
          </p:nvPr>
        </p:nvSpPr>
        <p:spPr>
          <a:xfrm>
            <a:off x="395536" y="1340768"/>
            <a:ext cx="8258204" cy="4065315"/>
          </a:xfrm>
        </p:spPr>
        <p:txBody>
          <a:bodyPr>
            <a:normAutofit fontScale="92500" lnSpcReduction="10000"/>
          </a:bodyPr>
          <a:lstStyle/>
          <a:p>
            <a:pPr>
              <a:lnSpc>
                <a:spcPct val="80000"/>
              </a:lnSpc>
              <a:buFont typeface="Wingdings" pitchFamily="2" charset="2"/>
              <a:buChar char="Ø"/>
            </a:pPr>
            <a:r>
              <a:rPr lang="en-GB" sz="2800" dirty="0" smtClean="0"/>
              <a:t>A PEP </a:t>
            </a:r>
            <a:r>
              <a:rPr lang="en-GB" sz="2800" dirty="0"/>
              <a:t>graduate with </a:t>
            </a:r>
            <a:r>
              <a:rPr lang="en-GB" sz="2800" dirty="0" smtClean="0"/>
              <a:t>research skills developed through project work and an internship, looking for a career in a political consultancy.</a:t>
            </a:r>
          </a:p>
          <a:p>
            <a:pPr>
              <a:lnSpc>
                <a:spcPct val="80000"/>
              </a:lnSpc>
              <a:buFont typeface="Wingdings" pitchFamily="2" charset="2"/>
              <a:buChar char="Ø"/>
            </a:pPr>
            <a:endParaRPr lang="en-GB" sz="2800" dirty="0"/>
          </a:p>
          <a:p>
            <a:pPr>
              <a:lnSpc>
                <a:spcPct val="80000"/>
              </a:lnSpc>
              <a:buFont typeface="Wingdings" pitchFamily="2" charset="2"/>
              <a:buChar char="Ø"/>
            </a:pPr>
            <a:r>
              <a:rPr lang="en-GB" sz="2800" dirty="0"/>
              <a:t>A highly motivated final year student with relevant experience gained at an independent production company and through wide ranging involvement with York university’s award winning student media</a:t>
            </a:r>
            <a:r>
              <a:rPr lang="en-GB" sz="2800" dirty="0" smtClean="0"/>
              <a:t>.</a:t>
            </a:r>
          </a:p>
          <a:p>
            <a:pPr>
              <a:lnSpc>
                <a:spcPct val="80000"/>
              </a:lnSpc>
            </a:pPr>
            <a:endParaRPr lang="en-GB" sz="2800" dirty="0"/>
          </a:p>
          <a:p>
            <a:pPr>
              <a:lnSpc>
                <a:spcPct val="80000"/>
              </a:lnSpc>
              <a:buFont typeface="Wingdings" pitchFamily="2" charset="2"/>
              <a:buChar char="Ø"/>
            </a:pPr>
            <a:r>
              <a:rPr lang="en-GB" sz="2800" dirty="0"/>
              <a:t>A </a:t>
            </a:r>
            <a:r>
              <a:rPr lang="en-GB" sz="2800" dirty="0" smtClean="0"/>
              <a:t>3</a:t>
            </a:r>
            <a:r>
              <a:rPr lang="en-GB" sz="2800" baseline="30000" dirty="0" smtClean="0"/>
              <a:t>rd</a:t>
            </a:r>
            <a:r>
              <a:rPr lang="en-GB" sz="2800" dirty="0" smtClean="0"/>
              <a:t> year Economics student with commercial awareness and good analytical and numerical skills developed through my degree and from internship experience with McKinsey, eager to make a career in Management Consultancy.</a:t>
            </a:r>
            <a:endParaRPr lang="en-GB" sz="2800" dirty="0"/>
          </a:p>
          <a:p>
            <a:pPr>
              <a:lnSpc>
                <a:spcPct val="80000"/>
              </a:lnSpc>
              <a:buFontTx/>
              <a:buNone/>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3975100" cy="1045840"/>
          </a:xfrm>
        </p:spPr>
        <p:txBody>
          <a:bodyPr>
            <a:normAutofit fontScale="90000"/>
          </a:bodyPr>
          <a:lstStyle/>
          <a:p>
            <a:r>
              <a:rPr lang="en-GB" b="1" dirty="0" smtClean="0"/>
              <a:t>Write effective CVs &amp; Covering letters</a:t>
            </a:r>
            <a:endParaRPr lang="en-GB" dirty="0"/>
          </a:p>
        </p:txBody>
      </p:sp>
      <p:sp>
        <p:nvSpPr>
          <p:cNvPr id="3" name="Content Placeholder 2"/>
          <p:cNvSpPr>
            <a:spLocks noGrp="1"/>
          </p:cNvSpPr>
          <p:nvPr>
            <p:ph idx="1"/>
          </p:nvPr>
        </p:nvSpPr>
        <p:spPr>
          <a:xfrm>
            <a:off x="539552" y="2832100"/>
            <a:ext cx="3556000" cy="2613124"/>
          </a:xfrm>
        </p:spPr>
        <p:txBody>
          <a:bodyPr/>
          <a:lstStyle/>
          <a:p>
            <a:pPr>
              <a:lnSpc>
                <a:spcPct val="90000"/>
              </a:lnSpc>
              <a:buNone/>
            </a:pPr>
            <a:r>
              <a:rPr lang="en-GB" sz="4400" b="1" dirty="0" smtClean="0">
                <a:solidFill>
                  <a:srgbClr val="FF0000"/>
                </a:solidFill>
              </a:rPr>
              <a:t>Stand out from </a:t>
            </a:r>
          </a:p>
          <a:p>
            <a:pPr>
              <a:lnSpc>
                <a:spcPct val="90000"/>
              </a:lnSpc>
              <a:buNone/>
            </a:pPr>
            <a:r>
              <a:rPr lang="en-GB" sz="4400" b="1" dirty="0" smtClean="0">
                <a:solidFill>
                  <a:srgbClr val="FF0000"/>
                </a:solidFill>
              </a:rPr>
              <a:t>the crowd!                         </a:t>
            </a:r>
          </a:p>
          <a:p>
            <a:endParaRPr lang="en-GB" dirty="0"/>
          </a:p>
        </p:txBody>
      </p:sp>
      <p:pic>
        <p:nvPicPr>
          <p:cNvPr id="4" name="Picture 5" descr="standoutincrowd"/>
          <p:cNvPicPr>
            <a:picLocks noChangeAspect="1" noChangeArrowheads="1"/>
          </p:cNvPicPr>
          <p:nvPr/>
        </p:nvPicPr>
        <p:blipFill>
          <a:blip r:embed="rId3" cstate="print"/>
          <a:srcRect/>
          <a:stretch>
            <a:fillRect/>
          </a:stretch>
        </p:blipFill>
        <p:spPr bwMode="auto">
          <a:xfrm>
            <a:off x="4644008" y="1556792"/>
            <a:ext cx="3917776" cy="327520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528" y="476672"/>
            <a:ext cx="8229600" cy="1143000"/>
          </a:xfrm>
        </p:spPr>
        <p:txBody>
          <a:bodyPr>
            <a:normAutofit/>
          </a:bodyPr>
          <a:lstStyle/>
          <a:p>
            <a:r>
              <a:rPr lang="en-GB" sz="4000" b="1" dirty="0" smtClean="0"/>
              <a:t>Education/qualifications</a:t>
            </a:r>
            <a:endParaRPr lang="en-GB" sz="4000" b="1" dirty="0"/>
          </a:p>
        </p:txBody>
      </p:sp>
      <p:sp>
        <p:nvSpPr>
          <p:cNvPr id="17411" name="Rectangle 3"/>
          <p:cNvSpPr>
            <a:spLocks noGrp="1" noChangeArrowheads="1"/>
          </p:cNvSpPr>
          <p:nvPr>
            <p:ph idx="1"/>
          </p:nvPr>
        </p:nvSpPr>
        <p:spPr>
          <a:xfrm>
            <a:off x="323528" y="1340768"/>
            <a:ext cx="8258204" cy="3921299"/>
          </a:xfrm>
        </p:spPr>
        <p:txBody>
          <a:bodyPr>
            <a:normAutofit lnSpcReduction="10000"/>
          </a:bodyPr>
          <a:lstStyle/>
          <a:p>
            <a:pPr>
              <a:lnSpc>
                <a:spcPct val="90000"/>
              </a:lnSpc>
            </a:pPr>
            <a:endParaRPr lang="en-GB" sz="3600" dirty="0" smtClean="0"/>
          </a:p>
          <a:p>
            <a:pPr>
              <a:lnSpc>
                <a:spcPct val="90000"/>
              </a:lnSpc>
              <a:buFont typeface="Arial" pitchFamily="34" charset="0"/>
              <a:buChar char="•"/>
            </a:pPr>
            <a:r>
              <a:rPr lang="en-GB" sz="2800" dirty="0" smtClean="0"/>
              <a:t>Consider </a:t>
            </a:r>
            <a:r>
              <a:rPr lang="en-GB" sz="2800" dirty="0"/>
              <a:t>how much detail</a:t>
            </a:r>
            <a:r>
              <a:rPr lang="en-GB" sz="2800" dirty="0" smtClean="0"/>
              <a:t>? (reverse </a:t>
            </a:r>
          </a:p>
          <a:p>
            <a:pPr>
              <a:lnSpc>
                <a:spcPct val="90000"/>
              </a:lnSpc>
            </a:pPr>
            <a:r>
              <a:rPr lang="en-GB" sz="2800" dirty="0" smtClean="0"/>
              <a:t> chronology)</a:t>
            </a:r>
            <a:endParaRPr lang="en-GB" sz="2800" dirty="0"/>
          </a:p>
          <a:p>
            <a:pPr>
              <a:lnSpc>
                <a:spcPct val="90000"/>
              </a:lnSpc>
              <a:buFont typeface="Arial" pitchFamily="34" charset="0"/>
              <a:buChar char="•"/>
            </a:pPr>
            <a:r>
              <a:rPr lang="en-GB" sz="2800" dirty="0"/>
              <a:t>Subject knowledge? (modules, projects, </a:t>
            </a:r>
            <a:r>
              <a:rPr lang="en-GB" sz="2800" dirty="0" smtClean="0"/>
              <a:t>dissertation)</a:t>
            </a:r>
          </a:p>
          <a:p>
            <a:pPr>
              <a:lnSpc>
                <a:spcPct val="90000"/>
              </a:lnSpc>
              <a:buFont typeface="Arial" pitchFamily="34" charset="0"/>
              <a:buChar char="•"/>
            </a:pPr>
            <a:r>
              <a:rPr lang="en-GB" sz="2800" dirty="0" smtClean="0"/>
              <a:t>Transferable </a:t>
            </a:r>
            <a:r>
              <a:rPr lang="en-GB" sz="2800" dirty="0"/>
              <a:t>skills? (analytical, team work, problem solving </a:t>
            </a:r>
            <a:r>
              <a:rPr lang="en-GB" sz="2800" dirty="0" smtClean="0"/>
              <a:t>etc)</a:t>
            </a:r>
          </a:p>
          <a:p>
            <a:pPr>
              <a:lnSpc>
                <a:spcPct val="90000"/>
              </a:lnSpc>
              <a:buFont typeface="Arial" pitchFamily="34" charset="0"/>
              <a:buChar char="•"/>
            </a:pPr>
            <a:r>
              <a:rPr lang="en-GB" sz="2800" dirty="0" smtClean="0"/>
              <a:t>Pre </a:t>
            </a:r>
            <a:r>
              <a:rPr lang="en-GB" sz="2800" dirty="0"/>
              <a:t>–university qualifications – keep </a:t>
            </a:r>
            <a:r>
              <a:rPr lang="en-GB" sz="2800" dirty="0" smtClean="0"/>
              <a:t>brief – consider their relevance</a:t>
            </a:r>
          </a:p>
          <a:p>
            <a:pPr>
              <a:lnSpc>
                <a:spcPct val="90000"/>
              </a:lnSpc>
              <a:buFont typeface="Arial" pitchFamily="34" charset="0"/>
              <a:buChar char="•"/>
            </a:pPr>
            <a:r>
              <a:rPr lang="en-GB" sz="2800" dirty="0" smtClean="0"/>
              <a:t>Non-UK – describe qualification as achieved e.g. International Baccalaureate 67.5%</a:t>
            </a:r>
            <a:endParaRPr lang="en-GB" sz="2800" dirty="0"/>
          </a:p>
          <a:p>
            <a:pPr>
              <a:lnSpc>
                <a:spcPct val="90000"/>
              </a:lnSpc>
              <a:buFont typeface="Arial" pitchFamily="34" charset="0"/>
              <a:buChar char="•"/>
            </a:pPr>
            <a:endParaRPr lang="en-GB" sz="2400" dirty="0"/>
          </a:p>
        </p:txBody>
      </p:sp>
      <p:pic>
        <p:nvPicPr>
          <p:cNvPr id="4" name="Picture 3"/>
          <p:cNvPicPr>
            <a:picLocks noChangeAspect="1" noChangeArrowheads="1"/>
          </p:cNvPicPr>
          <p:nvPr/>
        </p:nvPicPr>
        <p:blipFill>
          <a:blip r:embed="rId2" cstate="print"/>
          <a:srcRect/>
          <a:stretch>
            <a:fillRect/>
          </a:stretch>
        </p:blipFill>
        <p:spPr bwMode="auto">
          <a:xfrm>
            <a:off x="6876256" y="980728"/>
            <a:ext cx="1990279" cy="18529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432048"/>
          </a:xfrm>
        </p:spPr>
        <p:txBody>
          <a:bodyPr>
            <a:normAutofit fontScale="90000"/>
          </a:bodyPr>
          <a:lstStyle/>
          <a:p>
            <a:r>
              <a:rPr lang="en-GB" sz="3600" b="1" dirty="0" smtClean="0"/>
              <a:t>Work Experience – paid/voluntary</a:t>
            </a:r>
            <a:endParaRPr lang="en-GB" sz="3600" b="1" dirty="0"/>
          </a:p>
        </p:txBody>
      </p:sp>
      <p:sp>
        <p:nvSpPr>
          <p:cNvPr id="3" name="Content Placeholder 2"/>
          <p:cNvSpPr>
            <a:spLocks noGrp="1"/>
          </p:cNvSpPr>
          <p:nvPr>
            <p:ph idx="1"/>
          </p:nvPr>
        </p:nvSpPr>
        <p:spPr>
          <a:xfrm>
            <a:off x="2555776" y="1700808"/>
            <a:ext cx="6169972" cy="3888432"/>
          </a:xfrm>
        </p:spPr>
        <p:txBody>
          <a:bodyPr>
            <a:normAutofit lnSpcReduction="10000"/>
          </a:bodyPr>
          <a:lstStyle/>
          <a:p>
            <a:r>
              <a:rPr lang="en-GB" sz="2600" dirty="0" smtClean="0"/>
              <a:t>Reverse chronology</a:t>
            </a:r>
            <a:endParaRPr lang="en-GB" sz="2600" dirty="0" smtClean="0">
              <a:solidFill>
                <a:srgbClr val="FF0000"/>
              </a:solidFill>
            </a:endParaRPr>
          </a:p>
          <a:p>
            <a:endParaRPr lang="en-GB" sz="800" dirty="0" smtClean="0">
              <a:solidFill>
                <a:srgbClr val="FF0000"/>
              </a:solidFill>
            </a:endParaRPr>
          </a:p>
          <a:p>
            <a:r>
              <a:rPr lang="en-GB" sz="2600" dirty="0" smtClean="0"/>
              <a:t>Consider relevance of jobs – do you need to include everything ?</a:t>
            </a:r>
          </a:p>
          <a:p>
            <a:endParaRPr lang="en-GB" sz="800" dirty="0" smtClean="0"/>
          </a:p>
          <a:p>
            <a:r>
              <a:rPr lang="en-GB" sz="2600" dirty="0" smtClean="0"/>
              <a:t>Think tasks ,skills and achievements. </a:t>
            </a:r>
          </a:p>
          <a:p>
            <a:endParaRPr lang="en-GB" sz="800" dirty="0" smtClean="0"/>
          </a:p>
          <a:p>
            <a:endParaRPr lang="en-GB" sz="800" dirty="0" smtClean="0"/>
          </a:p>
          <a:p>
            <a:r>
              <a:rPr lang="en-GB" sz="2600" dirty="0" smtClean="0"/>
              <a:t>Consider themes: e.g. administrative; finance related; retail; relevant/other. Group them as relevant to the job for which you are applying.</a:t>
            </a:r>
          </a:p>
          <a:p>
            <a:endParaRPr lang="en-GB" dirty="0" smtClean="0"/>
          </a:p>
        </p:txBody>
      </p:sp>
      <p:pic>
        <p:nvPicPr>
          <p:cNvPr id="5" name="Picture 2"/>
          <p:cNvPicPr>
            <a:picLocks noChangeAspect="1" noChangeArrowheads="1"/>
          </p:cNvPicPr>
          <p:nvPr/>
        </p:nvPicPr>
        <p:blipFill>
          <a:blip r:embed="rId3" cstate="print"/>
          <a:srcRect/>
          <a:stretch>
            <a:fillRect/>
          </a:stretch>
        </p:blipFill>
        <p:spPr bwMode="auto">
          <a:xfrm>
            <a:off x="0" y="2132856"/>
            <a:ext cx="2411760" cy="3487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260648"/>
            <a:ext cx="8229600" cy="1143000"/>
          </a:xfrm>
        </p:spPr>
        <p:txBody>
          <a:bodyPr>
            <a:normAutofit/>
          </a:bodyPr>
          <a:lstStyle/>
          <a:p>
            <a:r>
              <a:rPr lang="en-GB" sz="4000" b="1" dirty="0" smtClean="0"/>
              <a:t>Skills from your experiences</a:t>
            </a:r>
            <a:endParaRPr lang="en-GB" sz="4000" b="1" dirty="0"/>
          </a:p>
        </p:txBody>
      </p:sp>
      <p:graphicFrame>
        <p:nvGraphicFramePr>
          <p:cNvPr id="15363" name="Group 3"/>
          <p:cNvGraphicFramePr>
            <a:graphicFrameLocks noGrp="1"/>
          </p:cNvGraphicFramePr>
          <p:nvPr>
            <p:ph idx="1"/>
          </p:nvPr>
        </p:nvGraphicFramePr>
        <p:xfrm>
          <a:off x="251520" y="1124744"/>
          <a:ext cx="8258175" cy="4752528"/>
        </p:xfrm>
        <a:graphic>
          <a:graphicData uri="http://schemas.openxmlformats.org/drawingml/2006/table">
            <a:tbl>
              <a:tblPr/>
              <a:tblGrid>
                <a:gridCol w="1881726">
                  <a:extLst>
                    <a:ext uri="{9D8B030D-6E8A-4147-A177-3AD203B41FA5}">
                      <a16:colId xmlns:a16="http://schemas.microsoft.com/office/drawing/2014/main" val="20000"/>
                    </a:ext>
                  </a:extLst>
                </a:gridCol>
                <a:gridCol w="2925089">
                  <a:extLst>
                    <a:ext uri="{9D8B030D-6E8A-4147-A177-3AD203B41FA5}">
                      <a16:colId xmlns:a16="http://schemas.microsoft.com/office/drawing/2014/main" val="20001"/>
                    </a:ext>
                  </a:extLst>
                </a:gridCol>
                <a:gridCol w="3451360">
                  <a:extLst>
                    <a:ext uri="{9D8B030D-6E8A-4147-A177-3AD203B41FA5}">
                      <a16:colId xmlns:a16="http://schemas.microsoft.com/office/drawing/2014/main" val="20002"/>
                    </a:ext>
                  </a:extLst>
                </a:gridCol>
              </a:tblGrid>
              <a:tr h="5169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Palatino Linotype" pitchFamily="18" charset="0"/>
                          <a:cs typeface="Arial" charset="0"/>
                        </a:rPr>
                        <a:t>Activity</a:t>
                      </a:r>
                    </a:p>
                  </a:txBody>
                  <a:tcPr marL="88120" marR="881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Palatino Linotype" pitchFamily="18" charset="0"/>
                          <a:cs typeface="Arial" charset="0"/>
                        </a:rPr>
                        <a:t>Task</a:t>
                      </a:r>
                    </a:p>
                  </a:txBody>
                  <a:tcPr marL="88120" marR="881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Palatino Linotype" pitchFamily="18" charset="0"/>
                          <a:cs typeface="Arial" charset="0"/>
                        </a:rPr>
                        <a:t>Skill</a:t>
                      </a:r>
                    </a:p>
                  </a:txBody>
                  <a:tcPr marL="88120" marR="881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cs typeface="Arial" charset="0"/>
                        </a:rPr>
                        <a:t>Working in a pub</a:t>
                      </a:r>
                    </a:p>
                  </a:txBody>
                  <a:tcPr marL="88120" marR="881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Dealing with public</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Palatino Linotype" pitchFamily="18"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Handling cash</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Palatino Linotype" pitchFamily="18"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Working long   hours  in  a busy environment</a:t>
                      </a:r>
                    </a:p>
                  </a:txBody>
                  <a:tcPr marL="88120" marR="881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Customer care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Communication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Conflict resolution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Numeracy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Accuracy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Time management,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Energy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Working under    pressure</a:t>
                      </a:r>
                    </a:p>
                  </a:txBody>
                  <a:tcPr marL="88120" marR="881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432048"/>
          </a:xfrm>
        </p:spPr>
        <p:txBody>
          <a:bodyPr>
            <a:normAutofit fontScale="90000"/>
          </a:bodyPr>
          <a:lstStyle/>
          <a:p>
            <a:r>
              <a:rPr lang="en-GB" sz="3600" b="1" dirty="0" smtClean="0"/>
              <a:t>Additional Sections</a:t>
            </a:r>
            <a:endParaRPr lang="en-GB" sz="3600" b="1" dirty="0"/>
          </a:p>
        </p:txBody>
      </p:sp>
      <p:sp>
        <p:nvSpPr>
          <p:cNvPr id="3" name="Content Placeholder 2"/>
          <p:cNvSpPr>
            <a:spLocks noGrp="1"/>
          </p:cNvSpPr>
          <p:nvPr>
            <p:ph idx="1"/>
          </p:nvPr>
        </p:nvSpPr>
        <p:spPr>
          <a:xfrm>
            <a:off x="539552" y="1772816"/>
            <a:ext cx="8186196" cy="3600400"/>
          </a:xfrm>
        </p:spPr>
        <p:txBody>
          <a:bodyPr>
            <a:noAutofit/>
          </a:bodyPr>
          <a:lstStyle/>
          <a:p>
            <a:pPr>
              <a:buFont typeface="Arial" pitchFamily="34" charset="0"/>
              <a:buChar char="•"/>
            </a:pPr>
            <a:r>
              <a:rPr lang="en-GB" sz="2800" dirty="0" smtClean="0"/>
              <a:t>Achievements and Positions of Responsibility</a:t>
            </a:r>
          </a:p>
          <a:p>
            <a:pPr>
              <a:buFont typeface="Arial" pitchFamily="34" charset="0"/>
              <a:buChar char="•"/>
            </a:pPr>
            <a:endParaRPr lang="en-GB" sz="1100" dirty="0" smtClean="0"/>
          </a:p>
          <a:p>
            <a:pPr>
              <a:buFont typeface="Arial" pitchFamily="34" charset="0"/>
              <a:buChar char="•"/>
            </a:pPr>
            <a:r>
              <a:rPr lang="en-GB" sz="2800" dirty="0" smtClean="0"/>
              <a:t>Voluntary work</a:t>
            </a:r>
          </a:p>
          <a:p>
            <a:pPr>
              <a:buFont typeface="Arial" pitchFamily="34" charset="0"/>
              <a:buChar char="•"/>
            </a:pPr>
            <a:endParaRPr lang="en-GB" sz="1100" dirty="0" smtClean="0"/>
          </a:p>
          <a:p>
            <a:pPr>
              <a:buFont typeface="Arial" pitchFamily="34" charset="0"/>
              <a:buChar char="•"/>
            </a:pPr>
            <a:r>
              <a:rPr lang="en-GB" sz="2800" dirty="0" smtClean="0"/>
              <a:t>Additional skills (IT, languages)</a:t>
            </a:r>
          </a:p>
          <a:p>
            <a:pPr>
              <a:buFont typeface="Arial" pitchFamily="34" charset="0"/>
              <a:buChar char="•"/>
            </a:pPr>
            <a:endParaRPr lang="en-GB" sz="1100" dirty="0" smtClean="0"/>
          </a:p>
          <a:p>
            <a:pPr>
              <a:buFont typeface="Arial" pitchFamily="34" charset="0"/>
              <a:buChar char="•"/>
            </a:pPr>
            <a:r>
              <a:rPr lang="en-GB" sz="2800" dirty="0" smtClean="0"/>
              <a:t>Interests/extra curricular activities</a:t>
            </a:r>
          </a:p>
          <a:p>
            <a:pPr>
              <a:buFont typeface="Arial" pitchFamily="34" charset="0"/>
              <a:buChar char="•"/>
            </a:pPr>
            <a:endParaRPr lang="en-GB" sz="1100" dirty="0" smtClean="0"/>
          </a:p>
          <a:p>
            <a:pPr>
              <a:buFont typeface="Arial" pitchFamily="34" charset="0"/>
              <a:buChar char="•"/>
            </a:pPr>
            <a:r>
              <a:rPr lang="en-GB" sz="2800" dirty="0" smtClean="0"/>
              <a:t>References (names &amp; contact details or available on request)</a:t>
            </a:r>
          </a:p>
        </p:txBody>
      </p:sp>
      <p:pic>
        <p:nvPicPr>
          <p:cNvPr id="20482" name="Picture 2" descr="https://lh3.googleusercontent.com/-z3mhm0lo6vs/UGMwe4aYhEI/AAAAAAAAOT8/CQZmNsqgdz8/s720/3772_357.jpg"/>
          <p:cNvPicPr>
            <a:picLocks noChangeAspect="1" noChangeArrowheads="1"/>
          </p:cNvPicPr>
          <p:nvPr/>
        </p:nvPicPr>
        <p:blipFill>
          <a:blip r:embed="rId2" cstate="print"/>
          <a:srcRect/>
          <a:stretch>
            <a:fillRect/>
          </a:stretch>
        </p:blipFill>
        <p:spPr bwMode="auto">
          <a:xfrm>
            <a:off x="6156176" y="2420888"/>
            <a:ext cx="2744976" cy="182617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80728"/>
            <a:ext cx="8229600" cy="1143000"/>
          </a:xfrm>
        </p:spPr>
        <p:txBody>
          <a:bodyPr>
            <a:normAutofit/>
          </a:bodyPr>
          <a:lstStyle/>
          <a:p>
            <a:r>
              <a:rPr lang="en-GB" sz="4000" b="1" dirty="0" smtClean="0"/>
              <a:t>CV formats: chronological</a:t>
            </a:r>
            <a:endParaRPr lang="en-GB" sz="4000" b="1" dirty="0"/>
          </a:p>
        </p:txBody>
      </p:sp>
      <p:sp>
        <p:nvSpPr>
          <p:cNvPr id="9219" name="Rectangle 3"/>
          <p:cNvSpPr>
            <a:spLocks noGrp="1" noChangeArrowheads="1"/>
          </p:cNvSpPr>
          <p:nvPr>
            <p:ph idx="1"/>
          </p:nvPr>
        </p:nvSpPr>
        <p:spPr>
          <a:xfrm>
            <a:off x="428596" y="1988840"/>
            <a:ext cx="8258204" cy="4137323"/>
          </a:xfrm>
        </p:spPr>
        <p:txBody>
          <a:bodyPr>
            <a:normAutofit/>
          </a:bodyPr>
          <a:lstStyle/>
          <a:p>
            <a:pPr eaLnBrk="1" hangingPunct="1">
              <a:lnSpc>
                <a:spcPct val="90000"/>
              </a:lnSpc>
              <a:buFontTx/>
              <a:buNone/>
            </a:pPr>
            <a:endParaRPr lang="en-GB" sz="900" b="1" dirty="0" smtClean="0"/>
          </a:p>
          <a:p>
            <a:pPr eaLnBrk="1" hangingPunct="1">
              <a:lnSpc>
                <a:spcPct val="90000"/>
              </a:lnSpc>
              <a:buFontTx/>
              <a:buNone/>
            </a:pPr>
            <a:endParaRPr lang="en-GB" sz="900" b="1" dirty="0" smtClean="0"/>
          </a:p>
          <a:p>
            <a:pPr eaLnBrk="1" hangingPunct="1">
              <a:lnSpc>
                <a:spcPct val="90000"/>
              </a:lnSpc>
            </a:pPr>
            <a:r>
              <a:rPr lang="en-GB" sz="2400" dirty="0" smtClean="0"/>
              <a:t>Outlines your career history in date order, beginning with the most recent items (reverse chronology)</a:t>
            </a:r>
          </a:p>
          <a:p>
            <a:pPr eaLnBrk="1" hangingPunct="1">
              <a:lnSpc>
                <a:spcPct val="90000"/>
              </a:lnSpc>
            </a:pPr>
            <a:endParaRPr lang="en-GB" sz="2400" dirty="0" smtClean="0"/>
          </a:p>
          <a:p>
            <a:pPr eaLnBrk="1" hangingPunct="1">
              <a:lnSpc>
                <a:spcPct val="90000"/>
              </a:lnSpc>
            </a:pPr>
            <a:r>
              <a:rPr lang="en-GB" sz="2400" dirty="0" smtClean="0"/>
              <a:t>Includes details of skills within relevant sections </a:t>
            </a:r>
          </a:p>
          <a:p>
            <a:pPr eaLnBrk="1" hangingPunct="1">
              <a:lnSpc>
                <a:spcPct val="90000"/>
              </a:lnSpc>
            </a:pPr>
            <a:endParaRPr lang="en-GB" sz="2400" dirty="0" smtClean="0"/>
          </a:p>
          <a:p>
            <a:pPr eaLnBrk="1" hangingPunct="1">
              <a:lnSpc>
                <a:spcPct val="90000"/>
              </a:lnSpc>
            </a:pPr>
            <a:r>
              <a:rPr lang="en-GB" sz="2400" dirty="0" smtClean="0"/>
              <a:t>Conventional approach and easiest to prepare</a:t>
            </a:r>
          </a:p>
          <a:p>
            <a:pPr eaLnBrk="1" hangingPunct="1">
              <a:lnSpc>
                <a:spcPct val="90000"/>
              </a:lnSpc>
            </a:pPr>
            <a:endParaRPr lang="en-GB" sz="2400" dirty="0" smtClean="0"/>
          </a:p>
          <a:p>
            <a:pPr eaLnBrk="1" hangingPunct="1">
              <a:lnSpc>
                <a:spcPct val="90000"/>
              </a:lnSpc>
            </a:pPr>
            <a:r>
              <a:rPr lang="en-GB" sz="2400" dirty="0" smtClean="0"/>
              <a:t>Works well for students with a good all round mix of education and work experience</a:t>
            </a:r>
          </a:p>
        </p:txBody>
      </p:sp>
      <p:pic>
        <p:nvPicPr>
          <p:cNvPr id="4" name="Picture 2" descr="http://www.freeindex.co.uk/customscripts/systemfunctions/showimage.asp?img=CV_Assistant_2333291_small(1).jpg&amp;folder=listingpics/219/90/&amp;maxW=200&amp;maxH=120"/>
          <p:cNvPicPr>
            <a:picLocks noChangeAspect="1" noChangeArrowheads="1"/>
          </p:cNvPicPr>
          <p:nvPr/>
        </p:nvPicPr>
        <p:blipFill>
          <a:blip r:embed="rId2" cstate="print"/>
          <a:srcRect/>
          <a:stretch>
            <a:fillRect/>
          </a:stretch>
        </p:blipFill>
        <p:spPr bwMode="auto">
          <a:xfrm>
            <a:off x="7596336" y="3140968"/>
            <a:ext cx="1143000" cy="11430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23528" y="198095"/>
            <a:ext cx="8496944"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Alexander Thoday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Tel: 01904 777777      Mobile:7777777777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11 West St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York YO103DD			</a:t>
            </a:r>
            <a:r>
              <a:rPr lang="en-GB" sz="1300" dirty="0" smtClean="0">
                <a:solidFill>
                  <a:schemeClr val="tx1"/>
                </a:solidFill>
                <a:latin typeface="Calibri" pitchFamily="34" charset="0"/>
                <a:ea typeface="Calibri" pitchFamily="34" charset="0"/>
                <a:cs typeface="Times New Roman" pitchFamily="18" charset="0"/>
              </a:rPr>
              <a:t>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Email: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at@hotmali.com</a:t>
            </a:r>
            <a:endPar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Education </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2009-12           Economics and Economic History   BA (</a:t>
            </a:r>
            <a:r>
              <a:rPr kumimoji="0" lang="en-GB" sz="13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Hons</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Predicted: 2:1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Expanded and acquired analytical skills through applying the concepts and logic of mathematics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Critically evaluated a range of economic and social data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Considering the way ideas evolve over time has involved surveying a broad spectrum of resources and making independent inferences about their bearing.</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2002-9  The School, The Town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level: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Economics A; Geography A; English A; General Studies B</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GCSE:</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10 subjects at A* -A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 experience</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2011 Intern KPMG</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Completed vacation scheme in tax department, giving an insight into the fundamental aspects of a large professional services firm</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Responsibilities included verifying financial data, preparing presentations, attending strategic meetings and working as part of a team assigned to a marketing project.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Gained an understanding of technical issues, including the use of software packages.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Socially responsible policies of the company presented the chance to support community projects, promoting a strong sense of reward.</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Interacting with colleagues from different levels within the business, demonstrated the importance of diligent written and oral communication.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 – present      Student Ambassador,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 with a team contacting graduates to update the alumni database; requires succinct and flexible communication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Fundraising for the university’s Annual Scholarship Fund requires a confident and articulate approach</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Awarded ‘top student of the campaign’ prize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2007 Data Analyst, Forest Hill Accountants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summer placement working with financial data; gave practical application of a range of numeracy skills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Adhering to deadlines was essential, requiring excellent time management and resilience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539552" y="269064"/>
            <a:ext cx="7848872"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Positions of Responsibility</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2011 Vice Chair, University of York Economics Society (elected position)</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Working with a group to manage budgets, corporate relations and events organisation</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Organised programme of speakers from large financial organisations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Required effective teamwork, leadership and proactive motivation of others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2008-9  Head of The School</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Required flexibility and the ability to take initiatives through to their conclusion</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Required public speaking, resourcefulness and diplomacy</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2004 -9  Regimental Sergeant Major, CCF</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Membership of the Combined Cadet Force led to promotion to the highest possible rank</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Maintained excellent standards of dress, organisation and teaching throughout the ranks, requiring determination and the ability to delegate.</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Other interests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Duke of Edinburgh’s Award</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Completed Bronze and Silver awards requiring sustained commitment  through charity work and expeditions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Piano playing</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Playing a range of contemporary and classical music led to working in  The Horse and Groom Restaurant at weekends and special occasions. Met a diverse range of people and developed my interpersonal skills in a new context</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Travel</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2010 and 11 Trekking in Peru and other areas of S America gave me a range of unforgettable experiences and the chance to obtain a scuba diving qualification, as well as the chance to learn about and experience life in different cultures and environments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References:</a:t>
            </a: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Available on request</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548680"/>
            <a:ext cx="8229600" cy="1143000"/>
          </a:xfrm>
        </p:spPr>
        <p:txBody>
          <a:bodyPr>
            <a:normAutofit/>
          </a:bodyPr>
          <a:lstStyle/>
          <a:p>
            <a:r>
              <a:rPr lang="en-GB" sz="4000" b="1" dirty="0" smtClean="0"/>
              <a:t>CV formats: Skills based</a:t>
            </a:r>
            <a:endParaRPr lang="en-GB" sz="4000" b="1" dirty="0"/>
          </a:p>
        </p:txBody>
      </p:sp>
      <p:sp>
        <p:nvSpPr>
          <p:cNvPr id="10243" name="Rectangle 3"/>
          <p:cNvSpPr>
            <a:spLocks noGrp="1" noChangeArrowheads="1"/>
          </p:cNvSpPr>
          <p:nvPr>
            <p:ph idx="1"/>
          </p:nvPr>
        </p:nvSpPr>
        <p:spPr>
          <a:xfrm>
            <a:off x="395536" y="1412776"/>
            <a:ext cx="8258204" cy="4536504"/>
          </a:xfrm>
        </p:spPr>
        <p:txBody>
          <a:bodyPr>
            <a:normAutofit/>
          </a:bodyPr>
          <a:lstStyle/>
          <a:p>
            <a:pPr eaLnBrk="1" hangingPunct="1">
              <a:buFontTx/>
              <a:buNone/>
            </a:pPr>
            <a:endParaRPr lang="en-GB" sz="100" b="1" dirty="0" smtClean="0"/>
          </a:p>
          <a:p>
            <a:pPr eaLnBrk="1" hangingPunct="1"/>
            <a:r>
              <a:rPr lang="en-GB" sz="2400" dirty="0" smtClean="0"/>
              <a:t>Highly focused CV which relates your skills and abilities to a specific job or career area</a:t>
            </a:r>
          </a:p>
          <a:p>
            <a:pPr eaLnBrk="1" hangingPunct="1">
              <a:buNone/>
            </a:pPr>
            <a:endParaRPr lang="en-GB" sz="2400" dirty="0" smtClean="0"/>
          </a:p>
          <a:p>
            <a:pPr eaLnBrk="1" hangingPunct="1"/>
            <a:r>
              <a:rPr lang="en-GB" sz="2400" dirty="0" smtClean="0"/>
              <a:t>Particularly good for career changers/mature graduates</a:t>
            </a:r>
          </a:p>
          <a:p>
            <a:pPr eaLnBrk="1" hangingPunct="1"/>
            <a:endParaRPr lang="en-GB" sz="2400" dirty="0" smtClean="0"/>
          </a:p>
          <a:p>
            <a:pPr eaLnBrk="1" hangingPunct="1"/>
            <a:r>
              <a:rPr lang="en-GB" sz="2400" dirty="0" smtClean="0"/>
              <a:t>Highlights skills and major achievements</a:t>
            </a:r>
          </a:p>
          <a:p>
            <a:pPr eaLnBrk="1" hangingPunct="1"/>
            <a:endParaRPr lang="en-GB" sz="2400" dirty="0" smtClean="0"/>
          </a:p>
          <a:p>
            <a:pPr eaLnBrk="1" hangingPunct="1"/>
            <a:r>
              <a:rPr lang="en-GB" sz="2400" dirty="0" smtClean="0"/>
              <a:t>Minimises impact of unrelated work experience</a:t>
            </a:r>
          </a:p>
          <a:p>
            <a:pPr eaLnBrk="1" hangingPunct="1">
              <a:buNone/>
            </a:pPr>
            <a:endParaRPr lang="en-GB" sz="2400" dirty="0" smtClean="0"/>
          </a:p>
          <a:p>
            <a:pPr eaLnBrk="1" hangingPunct="1"/>
            <a:r>
              <a:rPr lang="en-GB" sz="2400" dirty="0" smtClean="0"/>
              <a:t>Saves repeating similar details in similar jobs</a:t>
            </a:r>
          </a:p>
        </p:txBody>
      </p:sp>
      <p:pic>
        <p:nvPicPr>
          <p:cNvPr id="4" name="Picture 2" descr="http://www.freeindex.co.uk/customscripts/systemfunctions/showimage.asp?img=CV_Assistant_2333291_small(1).jpg&amp;folder=listingpics/219/90/&amp;maxW=200&amp;maxH=120"/>
          <p:cNvPicPr>
            <a:picLocks noChangeAspect="1" noChangeArrowheads="1"/>
          </p:cNvPicPr>
          <p:nvPr/>
        </p:nvPicPr>
        <p:blipFill>
          <a:blip r:embed="rId2" cstate="print"/>
          <a:srcRect/>
          <a:stretch>
            <a:fillRect/>
          </a:stretch>
        </p:blipFill>
        <p:spPr bwMode="auto">
          <a:xfrm>
            <a:off x="7812360" y="4077072"/>
            <a:ext cx="1143000" cy="114300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0" y="-75786"/>
            <a:ext cx="9144000" cy="6745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Daniel  Jones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151 Any Road, York YO10 3AB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0789695949     abc123@ tiscali.co.uk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Personal Profile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A determined and enthusiastic Politics and Economics undergraduate, predicted to achieve 2:1, keen to use knowledge and skills developed in work experience and voluntary roles to progress within a public sector human resources role.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Skills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Communication and interpersonal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Worked effectively in teams in both academic and work environments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Experience in hospitality has developed effective listening skills to identify client’s specific needs, in both luxury hotel and city centre bar</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Meeting and discussing student issues with academics as Board of Studies Representative required the ability to articulate clearly and to negotiate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Working to deadlines and under pressure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Late nights and early mornings required for preparations for book launch in hotel. Needed appropriate power supplies, contingency plans and a professional approach to challenging clients.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Joint responsibility for the organisation of large scale fundraising events. Prioritised activities effectively, especially during exam periods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Delivery of high quality work, taking responsibility for decisions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Accountable to and representative for a large and diverse group of students as elected president of the Mature Student Association.</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Objectivity, accuracy and consistency required as a Mystery Shopper</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Planning &amp; organisation</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Planned, budgeted and organised extensive, independent overseas expeditions, most recently to China by train. Required adaptability and determination</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 an English teacher  - designed lessons meticulously, ensuring appropriateness for all classes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Effective time management and self discipline has  brought academic achievement while working and holding positions of responsibility</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Self awareness to improve own performance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Realised limitations while working for a small school with limited resources in Inner Mongolia. Used on-line forums extensively to exchange ideas, advice and resources from overseas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Developed Negotiation skills through pursuing additional course at  university</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Language skills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Native English and Welsh speaker, also studying Mandarin.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Basic knowledge of Greek and conversational level French</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Computer skills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Excel and Word used daily and Power point regularly</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Confident with publishing and photo-editing suites such as </a:t>
            </a:r>
            <a:r>
              <a:rPr kumimoji="0" lang="en-GB" sz="13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PhotoShop</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Draw and Publisher</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Basic knowledge of HTML</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251520" y="4365"/>
            <a:ext cx="8568952" cy="65710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Education</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2009 -12             		  BA Politics and Economics    University of York    2:1 expected grade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Developed an excellent understanding of political systems and the ability to interpret political issues and events.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Developed financial/business awareness from a global perspective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2004-8                                    Mayfield Comprehensive, Newtown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levels: Biology A; Physics A; Chemistry B</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GCSEs:  11 A* -B including English and Maths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 Experience</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10/2009 - present</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Mystery shopper      GRG Research</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Undertaking research into customer service in a variety of retail establishments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10/2009 – present (vacs)      Grand Hotel, Newtown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Waiter – developing further customer service experience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Events organiser – planning and delivering book launch event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08/2009- 10/2009                  Barman   Queen’s Head, Newtown</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Working in a team in a busy, pressurised environment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10/2008- 06/2009	   Teacher of English, New World Language School, Mongolia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Planning and delivering lessons to young learners, while adapting to a new culture and language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Positions of Responsibility</a:t>
            </a:r>
          </a:p>
          <a:p>
            <a:pPr marL="0" marR="0" lvl="0" indent="0" algn="l" defTabSz="914400" rtl="0" eaLnBrk="0" fontAlgn="base" latinLnBrk="0" hangingPunct="0">
              <a:lnSpc>
                <a:spcPct val="100000"/>
              </a:lnSpc>
              <a:spcBef>
                <a:spcPct val="0"/>
              </a:spcBef>
              <a:spcAft>
                <a:spcPct val="0"/>
              </a:spcAft>
              <a:buClrTx/>
              <a:buSzTx/>
              <a:buFontTx/>
              <a:buNone/>
              <a:tabLst/>
            </a:pPr>
            <a:r>
              <a:rPr lang="en-GB" sz="1300" b="1" dirty="0" smtClean="0">
                <a:solidFill>
                  <a:schemeClr val="tx1"/>
                </a:solidFill>
                <a:latin typeface="Calibri" pitchFamily="34" charset="0"/>
                <a:ea typeface="Calibri" pitchFamily="34" charset="0"/>
                <a:cs typeface="Times New Roman" pitchFamily="18" charset="0"/>
              </a:rPr>
              <a:t>2010-11</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GB" sz="13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Board of Studies Representative for academic department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Liaison between academic staff and students; seeking and understanding student issues and concerns; attending committee meetings; reporting back.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2010-11                                   President of Mature Students Association,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Chairing a committee working to further student interests, including planning and developing a social programme.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2009-present                          Fund raiser for Cancer Research</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Being creative with ideas and planning and organising student events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Interests</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Travel</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independent travel in vacations to China, USA and within Europe. Expanding my awareness of different cultures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Judo</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holder of Brown belt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Cooking</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Keen on experimental cooking and trying new recipes from around the world.</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References</a:t>
            </a:r>
            <a:r>
              <a:rPr kumimoji="0" lang="en-GB"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Available on request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648072"/>
          </a:xfrm>
        </p:spPr>
        <p:txBody>
          <a:bodyPr>
            <a:normAutofit fontScale="90000"/>
          </a:bodyPr>
          <a:lstStyle/>
          <a:p>
            <a:r>
              <a:rPr lang="en-GB" sz="3600" b="1" dirty="0" smtClean="0"/>
              <a:t>Learning outcomes</a:t>
            </a:r>
            <a:endParaRPr lang="en-GB" sz="3600" b="1" dirty="0"/>
          </a:p>
        </p:txBody>
      </p:sp>
      <p:sp>
        <p:nvSpPr>
          <p:cNvPr id="3" name="Content Placeholder 2"/>
          <p:cNvSpPr>
            <a:spLocks noGrp="1"/>
          </p:cNvSpPr>
          <p:nvPr>
            <p:ph idx="1"/>
          </p:nvPr>
        </p:nvSpPr>
        <p:spPr>
          <a:xfrm>
            <a:off x="539552" y="1772816"/>
            <a:ext cx="6336704" cy="4032448"/>
          </a:xfrm>
        </p:spPr>
        <p:txBody>
          <a:bodyPr>
            <a:normAutofit fontScale="85000" lnSpcReduction="20000"/>
          </a:bodyPr>
          <a:lstStyle/>
          <a:p>
            <a:pPr>
              <a:buFont typeface="Arial" pitchFamily="34" charset="0"/>
              <a:buChar char="•"/>
            </a:pPr>
            <a:endParaRPr lang="en-GB" sz="1600" dirty="0" smtClean="0"/>
          </a:p>
          <a:p>
            <a:pPr>
              <a:buFont typeface="Arial" pitchFamily="34" charset="0"/>
              <a:buChar char="•"/>
            </a:pPr>
            <a:r>
              <a:rPr lang="en-GB" sz="2800" dirty="0" smtClean="0"/>
              <a:t> Understand the purpose of a CV &amp; Covering Letter</a:t>
            </a:r>
          </a:p>
          <a:p>
            <a:pPr>
              <a:buFont typeface="Arial" pitchFamily="34" charset="0"/>
              <a:buChar char="•"/>
            </a:pPr>
            <a:r>
              <a:rPr lang="en-GB" sz="2800" dirty="0" smtClean="0"/>
              <a:t> Know what to include in a CV and Covering letter</a:t>
            </a:r>
          </a:p>
          <a:p>
            <a:pPr>
              <a:buFont typeface="Arial" pitchFamily="34" charset="0"/>
              <a:buChar char="•"/>
            </a:pPr>
            <a:r>
              <a:rPr lang="en-GB" sz="2800" dirty="0" smtClean="0"/>
              <a:t> Understand how to structure a CV and Covering letter in order to market yourself effectively</a:t>
            </a:r>
          </a:p>
          <a:p>
            <a:pPr>
              <a:buFont typeface="Arial" pitchFamily="34" charset="0"/>
              <a:buChar char="•"/>
            </a:pPr>
            <a:r>
              <a:rPr lang="en-GB" sz="2800" dirty="0" smtClean="0"/>
              <a:t> Understand how to target your CV and Covering letter to specific opportunities</a:t>
            </a:r>
          </a:p>
          <a:p>
            <a:pPr>
              <a:buFont typeface="Arial" pitchFamily="34" charset="0"/>
              <a:buChar char="•"/>
            </a:pPr>
            <a:r>
              <a:rPr lang="en-GB" sz="2800" dirty="0" smtClean="0"/>
              <a:t> Be aware of the support available via the Careers Service</a:t>
            </a:r>
          </a:p>
          <a:p>
            <a:pPr>
              <a:buNone/>
            </a:pPr>
            <a:endParaRPr lang="en-GB" dirty="0" smtClean="0"/>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6732240" y="1772816"/>
            <a:ext cx="2411760" cy="3487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750" y="981075"/>
            <a:ext cx="7823200" cy="1069975"/>
          </a:xfrm>
        </p:spPr>
        <p:txBody>
          <a:bodyPr/>
          <a:lstStyle/>
          <a:p>
            <a:pPr eaLnBrk="1" hangingPunct="1"/>
            <a:r>
              <a:rPr lang="en-GB" sz="4000" b="1" smtClean="0"/>
              <a:t>CV Formats: ‘Creative’ CVs</a:t>
            </a:r>
            <a:endParaRPr lang="en-GB" sz="3400" b="1" smtClean="0"/>
          </a:p>
        </p:txBody>
      </p:sp>
      <p:sp>
        <p:nvSpPr>
          <p:cNvPr id="14339" name="Rectangle 3"/>
          <p:cNvSpPr>
            <a:spLocks noGrp="1" noChangeArrowheads="1"/>
          </p:cNvSpPr>
          <p:nvPr>
            <p:ph type="body" idx="1"/>
          </p:nvPr>
        </p:nvSpPr>
        <p:spPr>
          <a:xfrm>
            <a:off x="468313" y="2060575"/>
            <a:ext cx="8280400" cy="4608513"/>
          </a:xfrm>
        </p:spPr>
        <p:txBody>
          <a:bodyPr>
            <a:normAutofit/>
          </a:bodyPr>
          <a:lstStyle/>
          <a:p>
            <a:pPr>
              <a:lnSpc>
                <a:spcPct val="80000"/>
              </a:lnSpc>
            </a:pPr>
            <a:r>
              <a:rPr lang="en-GB" sz="2400" dirty="0" smtClean="0"/>
              <a:t>Useful in certain sectors, e.g. media/creative arts</a:t>
            </a:r>
          </a:p>
          <a:p>
            <a:pPr eaLnBrk="1" hangingPunct="1">
              <a:lnSpc>
                <a:spcPct val="80000"/>
              </a:lnSpc>
            </a:pPr>
            <a:r>
              <a:rPr lang="en-GB" sz="2400" dirty="0" smtClean="0"/>
              <a:t>Stand out/be remembered/attract attention</a:t>
            </a:r>
          </a:p>
          <a:p>
            <a:pPr eaLnBrk="1" hangingPunct="1">
              <a:lnSpc>
                <a:spcPct val="80000"/>
              </a:lnSpc>
            </a:pPr>
            <a:r>
              <a:rPr lang="en-GB" sz="2400" dirty="0" smtClean="0"/>
              <a:t>Demonstrate design skills/creativity</a:t>
            </a:r>
          </a:p>
          <a:p>
            <a:pPr eaLnBrk="1" hangingPunct="1">
              <a:lnSpc>
                <a:spcPct val="80000"/>
              </a:lnSpc>
            </a:pPr>
            <a:endParaRPr lang="en-GB" sz="2400" dirty="0" smtClean="0"/>
          </a:p>
          <a:p>
            <a:pPr>
              <a:lnSpc>
                <a:spcPct val="80000"/>
              </a:lnSpc>
            </a:pPr>
            <a:r>
              <a:rPr lang="en-GB" sz="2400" dirty="0" smtClean="0"/>
              <a:t>Be aware of the </a:t>
            </a:r>
            <a:r>
              <a:rPr lang="en-GB" sz="2400" b="1" dirty="0" smtClean="0"/>
              <a:t>advantages and disadvantages </a:t>
            </a:r>
            <a:r>
              <a:rPr lang="en-GB" sz="2400" dirty="0" smtClean="0"/>
              <a:t>of this approach.</a:t>
            </a:r>
          </a:p>
          <a:p>
            <a:pPr eaLnBrk="1" hangingPunct="1">
              <a:lnSpc>
                <a:spcPct val="80000"/>
              </a:lnSpc>
              <a:buFontTx/>
              <a:buNone/>
            </a:pPr>
            <a:endParaRPr lang="en-GB" sz="2400" dirty="0" smtClean="0"/>
          </a:p>
          <a:p>
            <a:pPr eaLnBrk="1" hangingPunct="1">
              <a:lnSpc>
                <a:spcPct val="80000"/>
              </a:lnSpc>
              <a:buFontTx/>
              <a:buNone/>
            </a:pPr>
            <a:r>
              <a:rPr lang="en-GB" sz="2400" dirty="0" smtClean="0"/>
              <a:t>Making a more visual CV may help you to arrange your ideas, even if your final CV is more traditional.</a:t>
            </a:r>
          </a:p>
          <a:p>
            <a:pPr eaLnBrk="1" hangingPunct="1">
              <a:lnSpc>
                <a:spcPct val="80000"/>
              </a:lnSpc>
              <a:buFontTx/>
              <a:buNone/>
            </a:pPr>
            <a:endParaRPr lang="en-GB" sz="2400" dirty="0" smtClean="0"/>
          </a:p>
          <a:p>
            <a:pPr eaLnBrk="1" hangingPunct="1">
              <a:lnSpc>
                <a:spcPct val="80000"/>
              </a:lnSpc>
              <a:buFontTx/>
              <a:buNone/>
            </a:pPr>
            <a:r>
              <a:rPr lang="en-GB" sz="2400" dirty="0" smtClean="0"/>
              <a:t>Two examples follow</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552" y="404664"/>
            <a:ext cx="7823200" cy="1069975"/>
          </a:xfrm>
        </p:spPr>
        <p:txBody>
          <a:bodyPr/>
          <a:lstStyle/>
          <a:p>
            <a:pPr eaLnBrk="1" hangingPunct="1"/>
            <a:r>
              <a:rPr lang="en-GB" sz="4000" b="1" dirty="0" smtClean="0"/>
              <a:t>CV Formats: ‘Creative’ CVs</a:t>
            </a:r>
            <a:endParaRPr lang="en-GB" sz="3400" b="1" dirty="0" smtClean="0"/>
          </a:p>
        </p:txBody>
      </p:sp>
      <p:sp>
        <p:nvSpPr>
          <p:cNvPr id="15363" name="Rectangle 3"/>
          <p:cNvSpPr>
            <a:spLocks noGrp="1" noChangeArrowheads="1"/>
          </p:cNvSpPr>
          <p:nvPr>
            <p:ph type="body" idx="1"/>
          </p:nvPr>
        </p:nvSpPr>
        <p:spPr>
          <a:xfrm>
            <a:off x="5651500" y="2060575"/>
            <a:ext cx="3097213" cy="4608513"/>
          </a:xfrm>
        </p:spPr>
        <p:txBody>
          <a:bodyPr/>
          <a:lstStyle/>
          <a:p>
            <a:pPr eaLnBrk="1" hangingPunct="1">
              <a:lnSpc>
                <a:spcPct val="80000"/>
              </a:lnSpc>
              <a:buFontTx/>
              <a:buNone/>
            </a:pPr>
            <a:r>
              <a:rPr lang="en-GB" sz="2000" smtClean="0"/>
              <a:t>Creative CV (</a:t>
            </a:r>
            <a:r>
              <a:rPr lang="en-GB" sz="2000" smtClean="0">
                <a:hlinkClick r:id="rId2"/>
              </a:rPr>
              <a:t>full version</a:t>
            </a:r>
            <a:r>
              <a:rPr lang="en-GB" sz="2000" smtClean="0"/>
              <a:t>) by Jonathan Frost (York)</a:t>
            </a:r>
          </a:p>
          <a:p>
            <a:pPr eaLnBrk="1" hangingPunct="1">
              <a:lnSpc>
                <a:spcPct val="80000"/>
              </a:lnSpc>
              <a:buFontTx/>
              <a:buNone/>
            </a:pPr>
            <a:endParaRPr lang="en-GB" sz="2000" smtClean="0"/>
          </a:p>
          <a:p>
            <a:pPr eaLnBrk="1" hangingPunct="1">
              <a:lnSpc>
                <a:spcPct val="80000"/>
              </a:lnSpc>
              <a:buFontTx/>
              <a:buNone/>
            </a:pPr>
            <a:r>
              <a:rPr lang="en-GB" sz="2000" smtClean="0">
                <a:hlinkClick r:id="rId3"/>
              </a:rPr>
              <a:t>Guardian careers blog article</a:t>
            </a:r>
            <a:endParaRPr lang="en-GB" sz="2000" smtClean="0"/>
          </a:p>
        </p:txBody>
      </p:sp>
      <p:pic>
        <p:nvPicPr>
          <p:cNvPr id="15364" name="Picture 2" descr="http://i87.photobucket.com/albums/k131/frostie_13/frostapplication-2.jpg">
            <a:hlinkClick r:id="rId2"/>
          </p:cNvPr>
          <p:cNvPicPr>
            <a:picLocks noChangeAspect="1" noChangeArrowheads="1"/>
          </p:cNvPicPr>
          <p:nvPr/>
        </p:nvPicPr>
        <p:blipFill>
          <a:blip r:embed="rId4" cstate="print"/>
          <a:srcRect/>
          <a:stretch>
            <a:fillRect/>
          </a:stretch>
        </p:blipFill>
        <p:spPr bwMode="auto">
          <a:xfrm>
            <a:off x="539552" y="1196753"/>
            <a:ext cx="4767460" cy="4439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750" y="981075"/>
            <a:ext cx="7823200" cy="1069975"/>
          </a:xfrm>
        </p:spPr>
        <p:txBody>
          <a:bodyPr/>
          <a:lstStyle/>
          <a:p>
            <a:pPr eaLnBrk="1" hangingPunct="1"/>
            <a:r>
              <a:rPr lang="en-GB" sz="4000" b="1" smtClean="0"/>
              <a:t>CV Formats: ‘Creative’ CVs</a:t>
            </a:r>
            <a:endParaRPr lang="en-GB" sz="3400" b="1" smtClean="0"/>
          </a:p>
        </p:txBody>
      </p:sp>
      <p:sp>
        <p:nvSpPr>
          <p:cNvPr id="16387" name="Rectangle 3"/>
          <p:cNvSpPr>
            <a:spLocks noGrp="1" noChangeArrowheads="1"/>
          </p:cNvSpPr>
          <p:nvPr>
            <p:ph type="body" idx="1"/>
          </p:nvPr>
        </p:nvSpPr>
        <p:spPr>
          <a:xfrm>
            <a:off x="5651500" y="2060575"/>
            <a:ext cx="3097213" cy="4608513"/>
          </a:xfrm>
        </p:spPr>
        <p:txBody>
          <a:bodyPr/>
          <a:lstStyle/>
          <a:p>
            <a:pPr eaLnBrk="1" hangingPunct="1">
              <a:lnSpc>
                <a:spcPct val="80000"/>
              </a:lnSpc>
              <a:buFontTx/>
              <a:buNone/>
            </a:pPr>
            <a:r>
              <a:rPr lang="en-GB" sz="2000" smtClean="0">
                <a:hlinkClick r:id="rId2"/>
              </a:rPr>
              <a:t>Retro interactive online CV</a:t>
            </a:r>
            <a:endParaRPr lang="en-GB" sz="2000" smtClean="0"/>
          </a:p>
        </p:txBody>
      </p:sp>
      <p:pic>
        <p:nvPicPr>
          <p:cNvPr id="16388" name="Picture 3"/>
          <p:cNvPicPr>
            <a:picLocks noChangeAspect="1" noChangeArrowheads="1"/>
          </p:cNvPicPr>
          <p:nvPr/>
        </p:nvPicPr>
        <p:blipFill>
          <a:blip r:embed="rId3" cstate="print"/>
          <a:srcRect/>
          <a:stretch>
            <a:fillRect/>
          </a:stretch>
        </p:blipFill>
        <p:spPr bwMode="auto">
          <a:xfrm>
            <a:off x="611188" y="1989138"/>
            <a:ext cx="4892675" cy="331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08720"/>
            <a:ext cx="8229600" cy="1143000"/>
          </a:xfrm>
        </p:spPr>
        <p:txBody>
          <a:bodyPr>
            <a:normAutofit/>
          </a:bodyPr>
          <a:lstStyle/>
          <a:p>
            <a:r>
              <a:rPr lang="en-GB" sz="4000" b="1" dirty="0" smtClean="0"/>
              <a:t>Tips for content</a:t>
            </a:r>
            <a:endParaRPr lang="en-GB" sz="4000" b="1" dirty="0"/>
          </a:p>
        </p:txBody>
      </p:sp>
      <p:sp>
        <p:nvSpPr>
          <p:cNvPr id="26627" name="Rectangle 3"/>
          <p:cNvSpPr>
            <a:spLocks noGrp="1" noChangeArrowheads="1"/>
          </p:cNvSpPr>
          <p:nvPr>
            <p:ph idx="1"/>
          </p:nvPr>
        </p:nvSpPr>
        <p:spPr>
          <a:xfrm>
            <a:off x="428596" y="1916832"/>
            <a:ext cx="8258204" cy="4209331"/>
          </a:xfrm>
        </p:spPr>
        <p:txBody>
          <a:bodyPr>
            <a:normAutofit/>
          </a:bodyPr>
          <a:lstStyle/>
          <a:p>
            <a:pPr>
              <a:lnSpc>
                <a:spcPct val="90000"/>
              </a:lnSpc>
              <a:buFontTx/>
              <a:buNone/>
            </a:pPr>
            <a:r>
              <a:rPr lang="en-GB" sz="2400" b="1" dirty="0"/>
              <a:t>Do:</a:t>
            </a:r>
          </a:p>
          <a:p>
            <a:pPr>
              <a:lnSpc>
                <a:spcPct val="90000"/>
              </a:lnSpc>
            </a:pPr>
            <a:r>
              <a:rPr lang="en-GB" sz="2400" dirty="0"/>
              <a:t>Use headings which are appropriate to you and to the job</a:t>
            </a:r>
          </a:p>
          <a:p>
            <a:pPr>
              <a:lnSpc>
                <a:spcPct val="90000"/>
              </a:lnSpc>
            </a:pPr>
            <a:r>
              <a:rPr lang="en-GB" sz="2400" dirty="0"/>
              <a:t> Give some detail of what you have gained from your course</a:t>
            </a:r>
          </a:p>
          <a:p>
            <a:pPr>
              <a:lnSpc>
                <a:spcPct val="90000"/>
              </a:lnSpc>
            </a:pPr>
            <a:r>
              <a:rPr lang="en-GB" sz="2400" dirty="0"/>
              <a:t>Keep the content concise and focussed</a:t>
            </a:r>
          </a:p>
          <a:p>
            <a:pPr>
              <a:lnSpc>
                <a:spcPct val="90000"/>
              </a:lnSpc>
            </a:pPr>
            <a:r>
              <a:rPr lang="en-GB" sz="2400" dirty="0" smtClean="0"/>
              <a:t>Focus on </a:t>
            </a:r>
            <a:r>
              <a:rPr lang="en-GB" sz="2400" dirty="0"/>
              <a:t>positive achievements</a:t>
            </a:r>
          </a:p>
          <a:p>
            <a:pPr>
              <a:lnSpc>
                <a:spcPct val="90000"/>
              </a:lnSpc>
            </a:pPr>
            <a:r>
              <a:rPr lang="en-GB" sz="2400" dirty="0"/>
              <a:t>Use positive words</a:t>
            </a:r>
          </a:p>
          <a:p>
            <a:pPr>
              <a:lnSpc>
                <a:spcPct val="90000"/>
              </a:lnSpc>
            </a:pPr>
            <a:r>
              <a:rPr lang="en-GB" sz="2400" dirty="0"/>
              <a:t>Provide evidence for any skills you claim to have</a:t>
            </a:r>
          </a:p>
          <a:p>
            <a:pPr>
              <a:lnSpc>
                <a:spcPct val="90000"/>
              </a:lnSpc>
              <a:buFontTx/>
              <a:buNone/>
            </a:pPr>
            <a:r>
              <a:rPr lang="en-GB" sz="2400" b="1" dirty="0"/>
              <a:t>Don’t:</a:t>
            </a:r>
          </a:p>
          <a:p>
            <a:pPr>
              <a:lnSpc>
                <a:spcPct val="90000"/>
              </a:lnSpc>
            </a:pPr>
            <a:r>
              <a:rPr lang="en-GB" sz="2400" dirty="0"/>
              <a:t>Give long lists of duties without reference to skills acquired</a:t>
            </a:r>
          </a:p>
          <a:p>
            <a:pPr>
              <a:lnSpc>
                <a:spcPct val="90000"/>
              </a:lnSpc>
            </a:pPr>
            <a:r>
              <a:rPr lang="en-GB" sz="2400" dirty="0"/>
              <a:t>Start sentences with ‘I’</a:t>
            </a:r>
          </a:p>
          <a:p>
            <a:pPr>
              <a:lnSpc>
                <a:spcPct val="90000"/>
              </a:lnSpc>
            </a:pPr>
            <a:endParaRPr lang="en-GB" sz="2400" dirty="0"/>
          </a:p>
          <a:p>
            <a:pPr>
              <a:lnSpc>
                <a:spcPct val="90000"/>
              </a:lnSpc>
            </a:pPr>
            <a:endParaRPr lang="en-GB" sz="2800" dirty="0">
              <a:latin typeface="Comic Sans MS" pitchFamily="66" charset="0"/>
            </a:endParaRPr>
          </a:p>
        </p:txBody>
      </p:sp>
      <p:pic>
        <p:nvPicPr>
          <p:cNvPr id="4" name="Picture 4" descr="img_wp_gaps"/>
          <p:cNvPicPr>
            <a:picLocks noChangeAspect="1" noChangeArrowheads="1"/>
          </p:cNvPicPr>
          <p:nvPr/>
        </p:nvPicPr>
        <p:blipFill>
          <a:blip r:embed="rId2" cstate="print"/>
          <a:srcRect/>
          <a:stretch>
            <a:fillRect/>
          </a:stretch>
        </p:blipFill>
        <p:spPr>
          <a:xfrm>
            <a:off x="5796136" y="908720"/>
            <a:ext cx="1151359" cy="112487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08720"/>
            <a:ext cx="8229600" cy="1143000"/>
          </a:xfrm>
        </p:spPr>
        <p:txBody>
          <a:bodyPr>
            <a:normAutofit/>
          </a:bodyPr>
          <a:lstStyle/>
          <a:p>
            <a:r>
              <a:rPr lang="en-GB" sz="4000" b="1" dirty="0" smtClean="0"/>
              <a:t>Tips for layout</a:t>
            </a:r>
            <a:endParaRPr lang="en-GB" sz="4000" b="1" dirty="0"/>
          </a:p>
        </p:txBody>
      </p:sp>
      <p:sp>
        <p:nvSpPr>
          <p:cNvPr id="27651" name="Rectangle 3"/>
          <p:cNvSpPr>
            <a:spLocks noGrp="1" noChangeArrowheads="1"/>
          </p:cNvSpPr>
          <p:nvPr>
            <p:ph idx="1"/>
          </p:nvPr>
        </p:nvSpPr>
        <p:spPr>
          <a:xfrm>
            <a:off x="428596" y="1844824"/>
            <a:ext cx="8258204" cy="4281339"/>
          </a:xfrm>
        </p:spPr>
        <p:txBody>
          <a:bodyPr>
            <a:normAutofit/>
          </a:bodyPr>
          <a:lstStyle/>
          <a:p>
            <a:pPr>
              <a:lnSpc>
                <a:spcPct val="90000"/>
              </a:lnSpc>
              <a:buFontTx/>
              <a:buNone/>
            </a:pPr>
            <a:r>
              <a:rPr lang="en-GB" sz="2400" b="1" dirty="0"/>
              <a:t>Do:</a:t>
            </a:r>
          </a:p>
          <a:p>
            <a:pPr>
              <a:lnSpc>
                <a:spcPct val="90000"/>
              </a:lnSpc>
            </a:pPr>
            <a:r>
              <a:rPr lang="en-GB" sz="2400" dirty="0"/>
              <a:t>Two A4 pages-print 11 or 12</a:t>
            </a:r>
          </a:p>
          <a:p>
            <a:pPr>
              <a:lnSpc>
                <a:spcPct val="90000"/>
              </a:lnSpc>
              <a:buClr>
                <a:schemeClr val="tx1"/>
              </a:buClr>
            </a:pPr>
            <a:r>
              <a:rPr lang="en-GB" sz="2400" dirty="0" smtClean="0"/>
              <a:t>Leave </a:t>
            </a:r>
            <a:r>
              <a:rPr lang="en-GB" sz="2400" dirty="0"/>
              <a:t>some white space but not too much!</a:t>
            </a:r>
          </a:p>
          <a:p>
            <a:pPr>
              <a:lnSpc>
                <a:spcPct val="90000"/>
              </a:lnSpc>
            </a:pPr>
            <a:r>
              <a:rPr lang="en-GB" sz="2400" dirty="0"/>
              <a:t>Consider bullet format to avoid large blocks of text</a:t>
            </a:r>
          </a:p>
          <a:p>
            <a:pPr>
              <a:lnSpc>
                <a:spcPct val="90000"/>
              </a:lnSpc>
            </a:pPr>
            <a:r>
              <a:rPr lang="en-GB" sz="2400" dirty="0"/>
              <a:t>Separate the sections clearly – using appropriate headings</a:t>
            </a:r>
          </a:p>
          <a:p>
            <a:pPr>
              <a:lnSpc>
                <a:spcPct val="90000"/>
              </a:lnSpc>
            </a:pPr>
            <a:r>
              <a:rPr lang="en-GB" sz="2400" dirty="0"/>
              <a:t> Double-check spelling, punctuation and grammar </a:t>
            </a:r>
            <a:endParaRPr lang="en-GB" sz="2400" dirty="0" smtClean="0"/>
          </a:p>
          <a:p>
            <a:pPr>
              <a:lnSpc>
                <a:spcPct val="90000"/>
              </a:lnSpc>
              <a:buNone/>
            </a:pPr>
            <a:endParaRPr lang="en-GB" sz="2400" dirty="0"/>
          </a:p>
          <a:p>
            <a:pPr>
              <a:lnSpc>
                <a:spcPct val="90000"/>
              </a:lnSpc>
              <a:buNone/>
            </a:pPr>
            <a:r>
              <a:rPr lang="en-GB" sz="2400" b="1" dirty="0"/>
              <a:t>Don’t:</a:t>
            </a:r>
          </a:p>
          <a:p>
            <a:pPr>
              <a:lnSpc>
                <a:spcPct val="90000"/>
              </a:lnSpc>
              <a:buFontTx/>
              <a:buChar char="o"/>
            </a:pPr>
            <a:r>
              <a:rPr lang="en-GB" sz="2400" dirty="0"/>
              <a:t>Use the heading CV or Curriculum Vitae</a:t>
            </a:r>
          </a:p>
          <a:p>
            <a:pPr>
              <a:lnSpc>
                <a:spcPct val="90000"/>
              </a:lnSpc>
              <a:buFontTx/>
              <a:buChar char="o"/>
            </a:pPr>
            <a:r>
              <a:rPr lang="en-GB" sz="2400" dirty="0"/>
              <a:t>Allocate space inappropriately to unimportant facts</a:t>
            </a:r>
          </a:p>
          <a:p>
            <a:pPr>
              <a:lnSpc>
                <a:spcPct val="90000"/>
              </a:lnSpc>
              <a:buFontTx/>
              <a:buChar char="o"/>
            </a:pPr>
            <a:r>
              <a:rPr lang="en-GB" sz="2400" dirty="0"/>
              <a:t>Cram the pages with detailed facts</a:t>
            </a:r>
          </a:p>
          <a:p>
            <a:pPr>
              <a:lnSpc>
                <a:spcPct val="90000"/>
              </a:lnSpc>
              <a:buFontTx/>
              <a:buNone/>
            </a:pPr>
            <a:endParaRPr lang="en-GB" sz="2400" dirty="0"/>
          </a:p>
          <a:p>
            <a:pPr>
              <a:lnSpc>
                <a:spcPct val="90000"/>
              </a:lnSpc>
            </a:pPr>
            <a:endParaRPr lang="en-GB" sz="2400" b="1" dirty="0"/>
          </a:p>
        </p:txBody>
      </p:sp>
      <p:pic>
        <p:nvPicPr>
          <p:cNvPr id="4" name="Picture 4" descr="img_wp_gaps"/>
          <p:cNvPicPr>
            <a:picLocks noChangeAspect="1" noChangeArrowheads="1"/>
          </p:cNvPicPr>
          <p:nvPr/>
        </p:nvPicPr>
        <p:blipFill>
          <a:blip r:embed="rId2" cstate="print"/>
          <a:srcRect/>
          <a:stretch>
            <a:fillRect/>
          </a:stretch>
        </p:blipFill>
        <p:spPr>
          <a:xfrm>
            <a:off x="5868144" y="1052736"/>
            <a:ext cx="936104" cy="91457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8229600" cy="792088"/>
          </a:xfrm>
        </p:spPr>
        <p:txBody>
          <a:bodyPr>
            <a:normAutofit/>
          </a:bodyPr>
          <a:lstStyle/>
          <a:p>
            <a:r>
              <a:rPr lang="en-GB" sz="4000" b="1" dirty="0" smtClean="0"/>
              <a:t>Remember!</a:t>
            </a:r>
            <a:endParaRPr lang="en-GB" sz="4000" b="1" dirty="0"/>
          </a:p>
        </p:txBody>
      </p:sp>
      <p:sp>
        <p:nvSpPr>
          <p:cNvPr id="3" name="Content Placeholder 2"/>
          <p:cNvSpPr>
            <a:spLocks noGrp="1"/>
          </p:cNvSpPr>
          <p:nvPr>
            <p:ph idx="1"/>
          </p:nvPr>
        </p:nvSpPr>
        <p:spPr>
          <a:xfrm>
            <a:off x="428596" y="1700808"/>
            <a:ext cx="8258204" cy="4425355"/>
          </a:xfrm>
        </p:spPr>
        <p:txBody>
          <a:bodyPr/>
          <a:lstStyle/>
          <a:p>
            <a:pPr>
              <a:buNone/>
            </a:pPr>
            <a:r>
              <a:rPr lang="en-GB" sz="3200" dirty="0" smtClean="0"/>
              <a:t>Employers may:</a:t>
            </a:r>
          </a:p>
          <a:p>
            <a:pPr>
              <a:buFont typeface="Arial" pitchFamily="34" charset="0"/>
              <a:buChar char="•"/>
            </a:pPr>
            <a:r>
              <a:rPr lang="en-GB" sz="3200" b="1" dirty="0" smtClean="0"/>
              <a:t>Skim</a:t>
            </a:r>
            <a:r>
              <a:rPr lang="en-GB" sz="3200" dirty="0" smtClean="0"/>
              <a:t> CV (15 seconds?)to make a decision</a:t>
            </a:r>
          </a:p>
          <a:p>
            <a:pPr>
              <a:buFont typeface="Arial" pitchFamily="34" charset="0"/>
              <a:buChar char="•"/>
            </a:pPr>
            <a:r>
              <a:rPr lang="en-GB" sz="3200" dirty="0" smtClean="0"/>
              <a:t>Take into account </a:t>
            </a:r>
            <a:r>
              <a:rPr lang="en-GB" sz="3200" b="1" dirty="0" smtClean="0"/>
              <a:t>general presentation </a:t>
            </a:r>
            <a:endParaRPr lang="en-GB" sz="3200" dirty="0" smtClean="0"/>
          </a:p>
          <a:p>
            <a:pPr>
              <a:buFont typeface="Arial" pitchFamily="34" charset="0"/>
              <a:buChar char="•"/>
            </a:pPr>
            <a:r>
              <a:rPr lang="en-GB" sz="3200" dirty="0" smtClean="0"/>
              <a:t>Look for </a:t>
            </a:r>
            <a:r>
              <a:rPr lang="en-GB" sz="3200" b="1" dirty="0" smtClean="0"/>
              <a:t>key words</a:t>
            </a:r>
          </a:p>
          <a:p>
            <a:pPr>
              <a:buFont typeface="Arial" pitchFamily="34" charset="0"/>
              <a:buChar char="•"/>
            </a:pPr>
            <a:r>
              <a:rPr lang="en-GB" sz="3200" dirty="0" smtClean="0"/>
              <a:t>Use </a:t>
            </a:r>
            <a:r>
              <a:rPr lang="en-GB" sz="3200" b="1" dirty="0" smtClean="0"/>
              <a:t>software</a:t>
            </a:r>
            <a:r>
              <a:rPr lang="en-GB" sz="3200" dirty="0" smtClean="0"/>
              <a:t> to scan for key </a:t>
            </a:r>
          </a:p>
          <a:p>
            <a:r>
              <a:rPr lang="en-GB" sz="3200" dirty="0" smtClean="0"/>
              <a:t>points or spelling/grammar </a:t>
            </a:r>
          </a:p>
          <a:p>
            <a:r>
              <a:rPr lang="en-GB" sz="3200" dirty="0" smtClean="0"/>
              <a:t>errors</a:t>
            </a:r>
          </a:p>
          <a:p>
            <a:endParaRPr lang="en-GB" dirty="0" smtClean="0"/>
          </a:p>
          <a:p>
            <a:endParaRPr lang="en-GB" dirty="0"/>
          </a:p>
        </p:txBody>
      </p:sp>
      <p:pic>
        <p:nvPicPr>
          <p:cNvPr id="5122" name="Picture 2" descr="https://lh3.googleusercontent.com/-LMZLnBD-7wI/UGMwNUrqB6I/AAAAAAAAOQg/PNrIohz4i6I/s720/3772_163.jpg"/>
          <p:cNvPicPr>
            <a:picLocks noChangeAspect="1" noChangeArrowheads="1"/>
          </p:cNvPicPr>
          <p:nvPr/>
        </p:nvPicPr>
        <p:blipFill>
          <a:blip r:embed="rId2" cstate="print"/>
          <a:srcRect/>
          <a:stretch>
            <a:fillRect/>
          </a:stretch>
        </p:blipFill>
        <p:spPr bwMode="auto">
          <a:xfrm>
            <a:off x="6156176" y="3501008"/>
            <a:ext cx="2736304" cy="198773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648072"/>
          </a:xfrm>
        </p:spPr>
        <p:txBody>
          <a:bodyPr>
            <a:noAutofit/>
          </a:bodyPr>
          <a:lstStyle/>
          <a:p>
            <a:r>
              <a:rPr lang="en-GB" b="1" dirty="0" smtClean="0"/>
              <a:t>Covering Letters: The Basics</a:t>
            </a:r>
            <a:endParaRPr lang="en-GB" b="1" dirty="0"/>
          </a:p>
        </p:txBody>
      </p:sp>
      <p:sp>
        <p:nvSpPr>
          <p:cNvPr id="4" name="Rectangle 3"/>
          <p:cNvSpPr>
            <a:spLocks noGrp="1" noChangeArrowheads="1"/>
          </p:cNvSpPr>
          <p:nvPr>
            <p:ph idx="1"/>
          </p:nvPr>
        </p:nvSpPr>
        <p:spPr>
          <a:xfrm>
            <a:off x="539552" y="1412776"/>
            <a:ext cx="7848674" cy="4608810"/>
          </a:xfrm>
        </p:spPr>
        <p:txBody>
          <a:bodyPr>
            <a:normAutofit/>
          </a:bodyPr>
          <a:lstStyle/>
          <a:p>
            <a:pPr eaLnBrk="1" hangingPunct="1"/>
            <a:endParaRPr lang="en-GB" sz="800" dirty="0" smtClean="0"/>
          </a:p>
          <a:p>
            <a:pPr>
              <a:lnSpc>
                <a:spcPct val="90000"/>
              </a:lnSpc>
              <a:buFont typeface="Arial" pitchFamily="34" charset="0"/>
              <a:buChar char="•"/>
            </a:pPr>
            <a:r>
              <a:rPr lang="en-GB" sz="2400" dirty="0" smtClean="0"/>
              <a:t>Your chance to show interest, motivation and enthusiasm for the job </a:t>
            </a:r>
          </a:p>
          <a:p>
            <a:pPr>
              <a:lnSpc>
                <a:spcPct val="90000"/>
              </a:lnSpc>
              <a:buFont typeface="Arial" pitchFamily="34" charset="0"/>
              <a:buChar char="•"/>
            </a:pPr>
            <a:r>
              <a:rPr lang="en-GB" sz="2400" dirty="0" smtClean="0"/>
              <a:t>Tailor/personalise your letter to fit the job/company</a:t>
            </a:r>
          </a:p>
          <a:p>
            <a:pPr>
              <a:lnSpc>
                <a:spcPct val="90000"/>
              </a:lnSpc>
              <a:buFont typeface="Arial" pitchFamily="34" charset="0"/>
              <a:buChar char="•"/>
            </a:pPr>
            <a:r>
              <a:rPr lang="en-GB" sz="2400" dirty="0" smtClean="0"/>
              <a:t>Usually 1 side of A4 and occasionally:</a:t>
            </a:r>
          </a:p>
          <a:p>
            <a:pPr lvl="5">
              <a:lnSpc>
                <a:spcPct val="90000"/>
              </a:lnSpc>
              <a:buFont typeface="Arial" pitchFamily="34" charset="0"/>
              <a:buChar char="•"/>
            </a:pPr>
            <a:r>
              <a:rPr lang="en-GB" sz="2400" dirty="0" smtClean="0"/>
              <a:t>A handwritten letter of application</a:t>
            </a:r>
          </a:p>
          <a:p>
            <a:pPr lvl="5">
              <a:lnSpc>
                <a:spcPct val="90000"/>
              </a:lnSpc>
              <a:buFont typeface="Arial" pitchFamily="34" charset="0"/>
              <a:buChar char="•"/>
            </a:pPr>
            <a:r>
              <a:rPr lang="en-GB" sz="2400" dirty="0" smtClean="0"/>
              <a:t>A longer letter of application</a:t>
            </a:r>
          </a:p>
          <a:p>
            <a:pPr>
              <a:lnSpc>
                <a:spcPct val="90000"/>
              </a:lnSpc>
              <a:buFont typeface="Arial" pitchFamily="34" charset="0"/>
              <a:buChar char="•"/>
            </a:pPr>
            <a:r>
              <a:rPr lang="en-GB" sz="2400" dirty="0" smtClean="0"/>
              <a:t>Layout: Your address in top right of page, employer’s in top left</a:t>
            </a:r>
          </a:p>
          <a:p>
            <a:pPr lvl="5">
              <a:lnSpc>
                <a:spcPct val="90000"/>
              </a:lnSpc>
              <a:buFont typeface="Arial" pitchFamily="34" charset="0"/>
              <a:buChar char="•"/>
            </a:pPr>
            <a:r>
              <a:rPr lang="en-GB" sz="2400" dirty="0" smtClean="0"/>
              <a:t>Include the date </a:t>
            </a:r>
          </a:p>
          <a:p>
            <a:pPr lvl="5">
              <a:lnSpc>
                <a:spcPct val="90000"/>
              </a:lnSpc>
              <a:buFont typeface="Arial" pitchFamily="34" charset="0"/>
              <a:buChar char="•"/>
            </a:pPr>
            <a:r>
              <a:rPr lang="en-GB" sz="2400" dirty="0" smtClean="0"/>
              <a:t>Include reference to vacancy</a:t>
            </a:r>
          </a:p>
          <a:p>
            <a:pPr>
              <a:lnSpc>
                <a:spcPct val="90000"/>
              </a:lnSpc>
              <a:buFont typeface="Arial" pitchFamily="34" charset="0"/>
              <a:buChar char="•"/>
            </a:pPr>
            <a:r>
              <a:rPr lang="en-GB" sz="2400" dirty="0" smtClean="0"/>
              <a:t>Write to a named person if possible</a:t>
            </a:r>
          </a:p>
          <a:p>
            <a:pPr>
              <a:lnSpc>
                <a:spcPct val="90000"/>
              </a:lnSpc>
              <a:buFont typeface="Arial" pitchFamily="34" charset="0"/>
              <a:buChar char="•"/>
            </a:pPr>
            <a:r>
              <a:rPr lang="en-GB" sz="2400" dirty="0" smtClean="0"/>
              <a:t>Correct valediction: ‘Yours sincerely’ or ‘Yours faithfully’</a:t>
            </a:r>
          </a:p>
          <a:p>
            <a:pPr>
              <a:lnSpc>
                <a:spcPct val="90000"/>
              </a:lnSpc>
              <a:buFont typeface="Arial" pitchFamily="34" charset="0"/>
              <a:buChar char="•"/>
            </a:pPr>
            <a:r>
              <a:rPr lang="en-GB" sz="2400" dirty="0" smtClean="0"/>
              <a:t>Check for spelling, grammar, typos &amp; keep a copy</a:t>
            </a:r>
          </a:p>
          <a:p>
            <a:pPr eaLnBrk="1" hangingPunct="1"/>
            <a:endParaRPr lang="en-GB"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a:stretch>
            <a:fillRect/>
          </a:stretch>
        </p:blipFill>
        <p:spPr bwMode="auto">
          <a:xfrm>
            <a:off x="7297737" y="1052736"/>
            <a:ext cx="1846263" cy="1718872"/>
          </a:xfrm>
          <a:prstGeom prst="rect">
            <a:avLst/>
          </a:prstGeom>
          <a:noFill/>
          <a:ln w="9525">
            <a:noFill/>
            <a:miter lim="800000"/>
            <a:headEnd/>
            <a:tailEnd/>
          </a:ln>
        </p:spPr>
      </p:pic>
      <p:sp>
        <p:nvSpPr>
          <p:cNvPr id="2" name="Title 1"/>
          <p:cNvSpPr>
            <a:spLocks noGrp="1"/>
          </p:cNvSpPr>
          <p:nvPr>
            <p:ph type="title"/>
          </p:nvPr>
        </p:nvSpPr>
        <p:spPr>
          <a:xfrm>
            <a:off x="395536" y="764704"/>
            <a:ext cx="8229600" cy="648072"/>
          </a:xfrm>
        </p:spPr>
        <p:txBody>
          <a:bodyPr>
            <a:noAutofit/>
          </a:bodyPr>
          <a:lstStyle/>
          <a:p>
            <a:r>
              <a:rPr lang="en-GB" b="1" dirty="0" smtClean="0"/>
              <a:t>Covering Letters: Content</a:t>
            </a:r>
            <a:endParaRPr lang="en-GB" b="1" dirty="0"/>
          </a:p>
        </p:txBody>
      </p:sp>
      <p:sp>
        <p:nvSpPr>
          <p:cNvPr id="4" name="Rectangle 3"/>
          <p:cNvSpPr>
            <a:spLocks noGrp="1" noChangeArrowheads="1"/>
          </p:cNvSpPr>
          <p:nvPr>
            <p:ph idx="1"/>
          </p:nvPr>
        </p:nvSpPr>
        <p:spPr>
          <a:xfrm>
            <a:off x="539552" y="1556792"/>
            <a:ext cx="7848674" cy="4392786"/>
          </a:xfrm>
        </p:spPr>
        <p:txBody>
          <a:bodyPr>
            <a:normAutofit lnSpcReduction="10000"/>
          </a:bodyPr>
          <a:lstStyle/>
          <a:p>
            <a:pPr eaLnBrk="1" hangingPunct="1"/>
            <a:endParaRPr lang="en-GB" sz="900" dirty="0" smtClean="0"/>
          </a:p>
          <a:p>
            <a:pPr>
              <a:lnSpc>
                <a:spcPct val="90000"/>
              </a:lnSpc>
            </a:pPr>
            <a:r>
              <a:rPr lang="en-GB" sz="2800" b="1" dirty="0" smtClean="0"/>
              <a:t>Introduction</a:t>
            </a:r>
          </a:p>
          <a:p>
            <a:pPr lvl="2">
              <a:lnSpc>
                <a:spcPct val="90000"/>
              </a:lnSpc>
              <a:buFont typeface="Wingdings" pitchFamily="2" charset="2"/>
              <a:buChar char="§"/>
            </a:pPr>
            <a:r>
              <a:rPr lang="en-GB" sz="2000" dirty="0" smtClean="0"/>
              <a:t>Who you are and why you are writing</a:t>
            </a:r>
          </a:p>
          <a:p>
            <a:pPr lvl="2">
              <a:lnSpc>
                <a:spcPct val="90000"/>
              </a:lnSpc>
            </a:pPr>
            <a:endParaRPr lang="en-GB" sz="2000" dirty="0" smtClean="0"/>
          </a:p>
          <a:p>
            <a:pPr>
              <a:lnSpc>
                <a:spcPct val="90000"/>
              </a:lnSpc>
            </a:pPr>
            <a:r>
              <a:rPr lang="en-GB" sz="2800" b="1" dirty="0" smtClean="0"/>
              <a:t>Why you are interested in this job and this employer</a:t>
            </a:r>
          </a:p>
          <a:p>
            <a:pPr lvl="2">
              <a:lnSpc>
                <a:spcPct val="90000"/>
              </a:lnSpc>
              <a:buFont typeface="Wingdings" pitchFamily="2" charset="2"/>
              <a:buChar char="§"/>
            </a:pPr>
            <a:r>
              <a:rPr lang="en-GB" sz="2000" dirty="0" smtClean="0"/>
              <a:t>Show interest and knowledge of the company and post (targeted, well researched application)</a:t>
            </a:r>
          </a:p>
          <a:p>
            <a:pPr lvl="2">
              <a:lnSpc>
                <a:spcPct val="90000"/>
              </a:lnSpc>
            </a:pPr>
            <a:endParaRPr lang="en-GB" sz="2000" dirty="0" smtClean="0"/>
          </a:p>
          <a:p>
            <a:pPr>
              <a:lnSpc>
                <a:spcPct val="90000"/>
              </a:lnSpc>
            </a:pPr>
            <a:r>
              <a:rPr lang="en-GB" sz="2800" b="1" dirty="0" smtClean="0"/>
              <a:t>Why you are suited to this job</a:t>
            </a:r>
          </a:p>
          <a:p>
            <a:pPr lvl="2">
              <a:lnSpc>
                <a:spcPct val="90000"/>
              </a:lnSpc>
              <a:buFont typeface="Wingdings" pitchFamily="2" charset="2"/>
              <a:buChar char="§"/>
            </a:pPr>
            <a:r>
              <a:rPr lang="en-GB" sz="2000" dirty="0" smtClean="0"/>
              <a:t>Highlight your strengths, skills and experience relevant to the job</a:t>
            </a:r>
          </a:p>
          <a:p>
            <a:pPr lvl="2">
              <a:lnSpc>
                <a:spcPct val="90000"/>
              </a:lnSpc>
              <a:buFont typeface="Wingdings" pitchFamily="2" charset="2"/>
              <a:buChar char="§"/>
            </a:pPr>
            <a:r>
              <a:rPr lang="en-GB" sz="2000" dirty="0" smtClean="0"/>
              <a:t>Refer to sections of your CV – don’t repeat verbatim</a:t>
            </a:r>
          </a:p>
          <a:p>
            <a:pPr lvl="2">
              <a:lnSpc>
                <a:spcPct val="90000"/>
              </a:lnSpc>
            </a:pPr>
            <a:endParaRPr lang="en-GB" sz="2000" dirty="0" smtClean="0"/>
          </a:p>
          <a:p>
            <a:pPr>
              <a:lnSpc>
                <a:spcPct val="90000"/>
              </a:lnSpc>
            </a:pPr>
            <a:r>
              <a:rPr lang="en-GB" sz="2800" b="1" dirty="0" smtClean="0"/>
              <a:t>Conclusion</a:t>
            </a:r>
          </a:p>
          <a:p>
            <a:pPr lvl="2">
              <a:lnSpc>
                <a:spcPct val="90000"/>
              </a:lnSpc>
              <a:buFont typeface="Wingdings" pitchFamily="2" charset="2"/>
              <a:buChar char="§"/>
            </a:pPr>
            <a:r>
              <a:rPr lang="en-GB" sz="2000" dirty="0" smtClean="0"/>
              <a:t>End on a positive note </a:t>
            </a:r>
          </a:p>
          <a:p>
            <a:pPr eaLnBrk="1" hangingPunct="1"/>
            <a:endParaRPr lang="en-GB"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8352928" cy="1760240"/>
          </a:xfrm>
        </p:spPr>
        <p:txBody>
          <a:bodyPr/>
          <a:lstStyle/>
          <a:p>
            <a:r>
              <a:rPr lang="en-GB" sz="4400" dirty="0" smtClean="0"/>
              <a:t>Tell us what you want…</a:t>
            </a:r>
            <a:endParaRPr lang="en-GB" sz="4400" dirty="0"/>
          </a:p>
        </p:txBody>
      </p:sp>
      <p:sp>
        <p:nvSpPr>
          <p:cNvPr id="3" name="Content Placeholder 2"/>
          <p:cNvSpPr>
            <a:spLocks noGrp="1"/>
          </p:cNvSpPr>
          <p:nvPr>
            <p:ph idx="1"/>
          </p:nvPr>
        </p:nvSpPr>
        <p:spPr>
          <a:xfrm>
            <a:off x="0" y="2060848"/>
            <a:ext cx="9144000" cy="3268667"/>
          </a:xfrm>
        </p:spPr>
        <p:txBody>
          <a:bodyPr/>
          <a:lstStyle/>
          <a:p>
            <a:pPr algn="ctr">
              <a:buNone/>
            </a:pPr>
            <a:r>
              <a:rPr lang="en-GB" sz="3600" dirty="0" smtClean="0"/>
              <a:t>If you have feedback on this session, any of our services, or ideas for future activities, please email: </a:t>
            </a:r>
            <a:r>
              <a:rPr lang="en-GB" sz="3600" dirty="0" smtClean="0">
                <a:hlinkClick r:id="rId2"/>
              </a:rPr>
              <a:t>careers@york.ac.uk</a:t>
            </a:r>
            <a:endParaRPr lang="en-GB" dirty="0" smtClean="0"/>
          </a:p>
          <a:p>
            <a:pPr>
              <a:buNone/>
            </a:pPr>
            <a:endParaRPr lang="en-GB" dirty="0" smtClean="0"/>
          </a:p>
          <a:p>
            <a:pPr>
              <a:buNone/>
            </a:pPr>
            <a:r>
              <a:rPr lang="en-GB" dirty="0" smtClean="0"/>
              <a:t>	</a:t>
            </a:r>
          </a:p>
          <a:p>
            <a:pPr>
              <a:buNone/>
            </a:pPr>
            <a:endParaRPr lang="en-GB" dirty="0"/>
          </a:p>
        </p:txBody>
      </p:sp>
      <p:pic>
        <p:nvPicPr>
          <p:cNvPr id="4" name="Picture 4"/>
          <p:cNvPicPr>
            <a:picLocks noChangeAspect="1" noChangeArrowheads="1"/>
          </p:cNvPicPr>
          <p:nvPr/>
        </p:nvPicPr>
        <p:blipFill>
          <a:blip r:embed="rId3" cstate="print"/>
          <a:srcRect/>
          <a:stretch>
            <a:fillRect/>
          </a:stretch>
        </p:blipFill>
        <p:spPr bwMode="auto">
          <a:xfrm>
            <a:off x="5292080" y="4077072"/>
            <a:ext cx="3851920" cy="174085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648072"/>
          </a:xfrm>
        </p:spPr>
        <p:txBody>
          <a:bodyPr>
            <a:normAutofit fontScale="90000"/>
          </a:bodyPr>
          <a:lstStyle/>
          <a:p>
            <a:r>
              <a:rPr lang="en-GB" sz="3600" b="1" dirty="0" smtClean="0"/>
              <a:t>What is a CV?</a:t>
            </a:r>
            <a:endParaRPr lang="en-GB" sz="3600" b="1" dirty="0"/>
          </a:p>
        </p:txBody>
      </p:sp>
      <p:sp>
        <p:nvSpPr>
          <p:cNvPr id="3" name="Content Placeholder 2"/>
          <p:cNvSpPr>
            <a:spLocks noGrp="1"/>
          </p:cNvSpPr>
          <p:nvPr>
            <p:ph idx="1"/>
          </p:nvPr>
        </p:nvSpPr>
        <p:spPr>
          <a:xfrm>
            <a:off x="467544" y="1772816"/>
            <a:ext cx="8258204" cy="1728192"/>
          </a:xfrm>
        </p:spPr>
        <p:txBody>
          <a:bodyPr>
            <a:normAutofit fontScale="92500" lnSpcReduction="10000"/>
          </a:bodyPr>
          <a:lstStyle/>
          <a:p>
            <a:pPr>
              <a:buFont typeface="Arial" pitchFamily="34" charset="0"/>
              <a:buChar char="•"/>
            </a:pPr>
            <a:r>
              <a:rPr lang="en-GB" sz="2400" dirty="0" smtClean="0"/>
              <a:t>Your </a:t>
            </a:r>
            <a:r>
              <a:rPr lang="en-GB" sz="2400" b="1" dirty="0" smtClean="0"/>
              <a:t>marketing</a:t>
            </a:r>
            <a:r>
              <a:rPr lang="en-GB" sz="2400" dirty="0" smtClean="0"/>
              <a:t> document, </a:t>
            </a:r>
            <a:r>
              <a:rPr lang="en-GB" sz="2400" b="1" dirty="0" smtClean="0"/>
              <a:t>subjective</a:t>
            </a:r>
            <a:r>
              <a:rPr lang="en-GB" sz="2400" dirty="0" smtClean="0"/>
              <a:t> and</a:t>
            </a:r>
            <a:r>
              <a:rPr lang="en-GB" sz="2400" b="1" dirty="0" smtClean="0"/>
              <a:t> personal</a:t>
            </a:r>
            <a:r>
              <a:rPr lang="en-GB" sz="2400" dirty="0" smtClean="0"/>
              <a:t> to you</a:t>
            </a:r>
          </a:p>
          <a:p>
            <a:pPr>
              <a:buFont typeface="Arial" pitchFamily="34" charset="0"/>
              <a:buChar char="•"/>
            </a:pPr>
            <a:endParaRPr lang="en-GB" sz="1100" dirty="0" smtClean="0"/>
          </a:p>
          <a:p>
            <a:pPr>
              <a:buFont typeface="Arial" pitchFamily="34" charset="0"/>
              <a:buChar char="•"/>
            </a:pPr>
            <a:r>
              <a:rPr lang="en-GB" sz="2400" dirty="0" smtClean="0"/>
              <a:t>An up to date portfolio of your skills and experience which are </a:t>
            </a:r>
            <a:r>
              <a:rPr lang="en-GB" sz="2400" b="1" dirty="0" smtClean="0"/>
              <a:t>relevant</a:t>
            </a:r>
            <a:r>
              <a:rPr lang="en-GB" sz="2400" dirty="0" smtClean="0"/>
              <a:t> to a particular post</a:t>
            </a:r>
          </a:p>
          <a:p>
            <a:pPr>
              <a:buFont typeface="Arial" pitchFamily="34" charset="0"/>
              <a:buChar char="•"/>
            </a:pPr>
            <a:endParaRPr lang="en-GB" sz="1100" dirty="0" smtClean="0"/>
          </a:p>
          <a:p>
            <a:pPr>
              <a:buFont typeface="Arial" pitchFamily="34" charset="0"/>
              <a:buChar char="•"/>
            </a:pPr>
            <a:r>
              <a:rPr lang="en-GB" sz="2400" dirty="0" smtClean="0"/>
              <a:t>Informative but concise</a:t>
            </a:r>
          </a:p>
          <a:p>
            <a:pPr>
              <a:buFont typeface="Arial" pitchFamily="34" charset="0"/>
              <a:buChar char="•"/>
            </a:pPr>
            <a:endParaRPr lang="en-GB" sz="1100" dirty="0" smtClean="0"/>
          </a:p>
          <a:p>
            <a:pPr>
              <a:buFont typeface="Arial" pitchFamily="34" charset="0"/>
              <a:buChar char="•"/>
            </a:pPr>
            <a:endParaRPr lang="en-GB" dirty="0"/>
          </a:p>
        </p:txBody>
      </p:sp>
      <p:pic>
        <p:nvPicPr>
          <p:cNvPr id="30724" name="Picture 4" descr="https://lh6.googleusercontent.com/-cNhGtsPMPAM/UGMwQ4BfJ7I/AAAAAAAAORQ/pWttgbj9FJE/s720/3772_196.jpg"/>
          <p:cNvPicPr>
            <a:picLocks noChangeAspect="1" noChangeArrowheads="1"/>
          </p:cNvPicPr>
          <p:nvPr/>
        </p:nvPicPr>
        <p:blipFill>
          <a:blip r:embed="rId2" cstate="print"/>
          <a:srcRect/>
          <a:stretch>
            <a:fillRect/>
          </a:stretch>
        </p:blipFill>
        <p:spPr bwMode="auto">
          <a:xfrm>
            <a:off x="251520" y="3645024"/>
            <a:ext cx="2922412" cy="1944216"/>
          </a:xfrm>
          <a:prstGeom prst="rect">
            <a:avLst/>
          </a:prstGeom>
          <a:noFill/>
        </p:spPr>
      </p:pic>
      <p:sp>
        <p:nvSpPr>
          <p:cNvPr id="8" name="Content Placeholder 2"/>
          <p:cNvSpPr txBox="1">
            <a:spLocks/>
          </p:cNvSpPr>
          <p:nvPr/>
        </p:nvSpPr>
        <p:spPr bwMode="auto">
          <a:xfrm>
            <a:off x="3347864" y="3645024"/>
            <a:ext cx="5472608" cy="1728192"/>
          </a:xfrm>
          <a:prstGeom prst="rect">
            <a:avLst/>
          </a:prstGeom>
          <a:noFill/>
          <a:ln w="12700">
            <a:noFill/>
            <a:miter lim="800000"/>
            <a:headEnd/>
            <a:tailEnd/>
          </a:ln>
        </p:spPr>
        <p:txBody>
          <a:bodyPr vert="horz" wrap="square" lIns="0" tIns="0" rIns="40639" bIns="0" numCol="1" anchor="t" anchorCtr="0" compatLnSpc="1">
            <a:prstTxWarp prst="textNoShape">
              <a:avLst/>
            </a:prstTxWarp>
            <a:normAutofit/>
          </a:bodyPr>
          <a:lstStyle/>
          <a:p>
            <a:pPr>
              <a:buFont typeface="Arial" pitchFamily="34" charset="0"/>
              <a:buChar char="•"/>
            </a:pPr>
            <a:r>
              <a:rPr lang="en-GB" sz="2200" dirty="0" smtClean="0">
                <a:solidFill>
                  <a:srgbClr val="0C795D"/>
                </a:solidFill>
              </a:rPr>
              <a:t>Designed to get you an interview, not a job </a:t>
            </a:r>
          </a:p>
          <a:p>
            <a:pPr>
              <a:buFont typeface="Arial" pitchFamily="34" charset="0"/>
              <a:buChar char="•"/>
            </a:pPr>
            <a:endParaRPr lang="en-GB" sz="2200" dirty="0" smtClean="0">
              <a:solidFill>
                <a:srgbClr val="0C795D"/>
              </a:solidFill>
            </a:endParaRPr>
          </a:p>
          <a:p>
            <a:pPr>
              <a:buFont typeface="Arial" pitchFamily="34" charset="0"/>
              <a:buChar char="•"/>
            </a:pPr>
            <a:r>
              <a:rPr lang="en-GB" sz="2200" dirty="0" smtClean="0">
                <a:solidFill>
                  <a:srgbClr val="0C795D"/>
                </a:solidFill>
              </a:rPr>
              <a:t>“Persuasive sales document selling you (the product) to an employer (the customer)" – Employers’ definition</a:t>
            </a:r>
          </a:p>
          <a:p>
            <a:pPr marL="0" marR="0" lvl="0" indent="0" algn="l" defTabSz="914400" rtl="0" eaLnBrk="0" fontAlgn="base" latinLnBrk="0" hangingPunct="0">
              <a:lnSpc>
                <a:spcPct val="110000"/>
              </a:lnSpc>
              <a:spcBef>
                <a:spcPct val="0"/>
              </a:spcBef>
              <a:spcAft>
                <a:spcPct val="0"/>
              </a:spcAft>
              <a:buClrTx/>
              <a:buSzTx/>
              <a:buFont typeface="Arial" pitchFamily="34" charset="0"/>
              <a:buChar char="•"/>
              <a:tabLst/>
              <a:defRPr/>
            </a:pPr>
            <a:endParaRPr kumimoji="0" lang="en-GB" sz="1100" b="0" i="0" u="none" strike="noStrike" kern="0" cap="none" spc="0" normalizeH="0" baseline="0" noProof="0" dirty="0" smtClean="0">
              <a:ln>
                <a:noFill/>
              </a:ln>
              <a:solidFill>
                <a:srgbClr val="0C795D"/>
              </a:solidFill>
              <a:effectLst/>
              <a:uLnTx/>
              <a:uFillTx/>
              <a:latin typeface="+mn-lt"/>
              <a:ea typeface="+mn-ea"/>
              <a:cs typeface="+mn-cs"/>
              <a:sym typeface="Arial" charset="0"/>
            </a:endParaRPr>
          </a:p>
          <a:p>
            <a:pPr marL="0" marR="0" lvl="0" indent="0" algn="l" defTabSz="914400" rtl="0" eaLnBrk="0" fontAlgn="base" latinLnBrk="0" hangingPunct="0">
              <a:lnSpc>
                <a:spcPct val="110000"/>
              </a:lnSpc>
              <a:spcBef>
                <a:spcPct val="0"/>
              </a:spcBef>
              <a:spcAft>
                <a:spcPct val="0"/>
              </a:spcAft>
              <a:buClrTx/>
              <a:buSzTx/>
              <a:buFont typeface="Arial" pitchFamily="34" charset="0"/>
              <a:buChar char="•"/>
              <a:tabLst/>
              <a:defRPr/>
            </a:pPr>
            <a:endParaRPr kumimoji="0" lang="en-GB" sz="1800" b="0" i="0" u="none" strike="noStrike" kern="0" cap="none" spc="0" normalizeH="0" baseline="0" noProof="0" dirty="0">
              <a:ln>
                <a:noFill/>
              </a:ln>
              <a:solidFill>
                <a:srgbClr val="0C795D"/>
              </a:solidFill>
              <a:effectLst/>
              <a:uLnTx/>
              <a:uFillTx/>
              <a:latin typeface="+mn-lt"/>
              <a:ea typeface="+mn-ea"/>
              <a:cs typeface="+mn-cs"/>
              <a:sym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a:stretch>
            <a:fillRect/>
          </a:stretch>
        </p:blipFill>
        <p:spPr bwMode="auto">
          <a:xfrm>
            <a:off x="5363181" y="3861048"/>
            <a:ext cx="3780819" cy="1977077"/>
          </a:xfrm>
          <a:prstGeom prst="rect">
            <a:avLst/>
          </a:prstGeom>
          <a:noFill/>
          <a:ln w="9525">
            <a:noFill/>
            <a:miter lim="800000"/>
            <a:headEnd/>
            <a:tailEnd/>
          </a:ln>
        </p:spPr>
      </p:pic>
      <p:sp>
        <p:nvSpPr>
          <p:cNvPr id="2" name="Title 1"/>
          <p:cNvSpPr>
            <a:spLocks noGrp="1"/>
          </p:cNvSpPr>
          <p:nvPr>
            <p:ph type="title"/>
          </p:nvPr>
        </p:nvSpPr>
        <p:spPr>
          <a:xfrm>
            <a:off x="467544" y="1052736"/>
            <a:ext cx="8229600" cy="648072"/>
          </a:xfrm>
        </p:spPr>
        <p:txBody>
          <a:bodyPr>
            <a:normAutofit fontScale="90000"/>
          </a:bodyPr>
          <a:lstStyle/>
          <a:p>
            <a:r>
              <a:rPr lang="en-GB" sz="3600" b="1" dirty="0" smtClean="0"/>
              <a:t>When to use/Why have a CV?</a:t>
            </a:r>
            <a:endParaRPr lang="en-GB" sz="3600" b="1" dirty="0"/>
          </a:p>
        </p:txBody>
      </p:sp>
      <p:sp>
        <p:nvSpPr>
          <p:cNvPr id="3" name="Content Placeholder 2"/>
          <p:cNvSpPr>
            <a:spLocks noGrp="1"/>
          </p:cNvSpPr>
          <p:nvPr>
            <p:ph idx="1"/>
          </p:nvPr>
        </p:nvSpPr>
        <p:spPr>
          <a:xfrm>
            <a:off x="539552" y="1772816"/>
            <a:ext cx="8186196" cy="3960440"/>
          </a:xfrm>
        </p:spPr>
        <p:txBody>
          <a:bodyPr>
            <a:normAutofit/>
          </a:bodyPr>
          <a:lstStyle/>
          <a:p>
            <a:pPr lvl="1">
              <a:buFont typeface="Arial" pitchFamily="34" charset="0"/>
              <a:buChar char="•"/>
            </a:pPr>
            <a:r>
              <a:rPr lang="en-GB" sz="2600" dirty="0" smtClean="0"/>
              <a:t>Requested by an employer/recruitment agency</a:t>
            </a:r>
          </a:p>
          <a:p>
            <a:pPr lvl="1">
              <a:buFont typeface="Arial" pitchFamily="34" charset="0"/>
              <a:buChar char="•"/>
            </a:pPr>
            <a:r>
              <a:rPr lang="en-GB" sz="2600" dirty="0" smtClean="0"/>
              <a:t>Asked to apply in writing</a:t>
            </a:r>
          </a:p>
          <a:p>
            <a:pPr lvl="1">
              <a:buFont typeface="Arial" pitchFamily="34" charset="0"/>
              <a:buChar char="•"/>
            </a:pPr>
            <a:r>
              <a:rPr lang="en-GB" sz="2600" dirty="0" smtClean="0"/>
              <a:t>Making speculative applications – employment or work experience</a:t>
            </a:r>
          </a:p>
          <a:p>
            <a:pPr lvl="1">
              <a:buFont typeface="Arial" pitchFamily="34" charset="0"/>
              <a:buChar char="•"/>
            </a:pPr>
            <a:r>
              <a:rPr lang="en-GB" sz="2600" dirty="0" smtClean="0"/>
              <a:t>Making applications for PhD/Postgraduate courses – check requirements first</a:t>
            </a:r>
          </a:p>
          <a:p>
            <a:pPr lvl="1">
              <a:buFont typeface="Arial" pitchFamily="34" charset="0"/>
              <a:buChar char="•"/>
            </a:pPr>
            <a:r>
              <a:rPr lang="en-GB" sz="2600" dirty="0" smtClean="0"/>
              <a:t>For careers fairs</a:t>
            </a:r>
          </a:p>
          <a:p>
            <a:pPr lvl="1">
              <a:buFont typeface="Arial" pitchFamily="34" charset="0"/>
              <a:buChar char="•"/>
            </a:pPr>
            <a:r>
              <a:rPr lang="en-GB" sz="2600" dirty="0" smtClean="0"/>
              <a:t>As a reference document for </a:t>
            </a:r>
          </a:p>
          <a:p>
            <a:pPr lvl="1"/>
            <a:r>
              <a:rPr lang="en-GB" sz="2600" dirty="0" smtClean="0"/>
              <a:t>application forms</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648072"/>
          </a:xfrm>
        </p:spPr>
        <p:txBody>
          <a:bodyPr>
            <a:normAutofit fontScale="90000"/>
          </a:bodyPr>
          <a:lstStyle/>
          <a:p>
            <a:r>
              <a:rPr lang="en-GB" sz="3600" b="1" dirty="0" smtClean="0"/>
              <a:t>Why do Employers Use CVs?</a:t>
            </a:r>
            <a:endParaRPr lang="en-GB" sz="3600" b="1" dirty="0"/>
          </a:p>
        </p:txBody>
      </p:sp>
      <p:sp>
        <p:nvSpPr>
          <p:cNvPr id="3" name="Content Placeholder 2"/>
          <p:cNvSpPr>
            <a:spLocks noGrp="1"/>
          </p:cNvSpPr>
          <p:nvPr>
            <p:ph idx="1"/>
          </p:nvPr>
        </p:nvSpPr>
        <p:spPr>
          <a:xfrm>
            <a:off x="539552" y="1772816"/>
            <a:ext cx="8186196" cy="3816424"/>
          </a:xfrm>
        </p:spPr>
        <p:txBody>
          <a:bodyPr>
            <a:noAutofit/>
          </a:bodyPr>
          <a:lstStyle/>
          <a:p>
            <a:pPr>
              <a:buFont typeface="Arial" pitchFamily="34" charset="0"/>
              <a:buChar char="•"/>
            </a:pPr>
            <a:r>
              <a:rPr lang="en-GB" sz="2800" dirty="0" smtClean="0"/>
              <a:t>To shortlist candidates for interview</a:t>
            </a:r>
            <a:endParaRPr lang="en-GB" sz="4000" dirty="0" smtClean="0"/>
          </a:p>
          <a:p>
            <a:pPr>
              <a:buFont typeface="Arial" pitchFamily="34" charset="0"/>
              <a:buChar char="•"/>
            </a:pPr>
            <a:r>
              <a:rPr lang="en-GB" sz="2800" dirty="0" smtClean="0"/>
              <a:t>To see how you present yourself on paper</a:t>
            </a:r>
            <a:endParaRPr lang="en-GB" sz="4000" dirty="0" smtClean="0"/>
          </a:p>
          <a:p>
            <a:pPr>
              <a:buFont typeface="Arial" pitchFamily="34" charset="0"/>
              <a:buChar char="•"/>
            </a:pPr>
            <a:r>
              <a:rPr lang="en-GB" sz="2800" dirty="0" smtClean="0"/>
              <a:t>May take just 15 seconds to skim a CV and make a decision</a:t>
            </a:r>
            <a:endParaRPr lang="en-GB" sz="4000" dirty="0" smtClean="0"/>
          </a:p>
          <a:p>
            <a:pPr>
              <a:buFont typeface="Arial" pitchFamily="34" charset="0"/>
              <a:buChar char="•"/>
            </a:pPr>
            <a:r>
              <a:rPr lang="en-GB" sz="2800" dirty="0" smtClean="0"/>
              <a:t>May use software to scan for key words</a:t>
            </a:r>
            <a:endParaRPr lang="en-GB" sz="4000" dirty="0" smtClean="0"/>
          </a:p>
          <a:p>
            <a:pPr>
              <a:buFont typeface="Arial" pitchFamily="34" charset="0"/>
              <a:buChar char="•"/>
            </a:pPr>
            <a:r>
              <a:rPr lang="en-GB" sz="2800" dirty="0" smtClean="0"/>
              <a:t>Your CV needs to match the </a:t>
            </a:r>
          </a:p>
          <a:p>
            <a:r>
              <a:rPr lang="en-GB" sz="2800" dirty="0" smtClean="0"/>
              <a:t>employer’s requirements as much </a:t>
            </a:r>
          </a:p>
          <a:p>
            <a:r>
              <a:rPr lang="en-GB" sz="2800" dirty="0" smtClean="0"/>
              <a:t>as possible</a:t>
            </a:r>
          </a:p>
        </p:txBody>
      </p:sp>
      <p:pic>
        <p:nvPicPr>
          <p:cNvPr id="28674" name="Picture 2" descr="https://lh6.googleusercontent.com/-akRudbuJnSw/UGMwPU3hDxI/AAAAAAAAORA/I8iUz61aEh8/s720/3772_188.jpg"/>
          <p:cNvPicPr>
            <a:picLocks noChangeAspect="1" noChangeArrowheads="1"/>
          </p:cNvPicPr>
          <p:nvPr/>
        </p:nvPicPr>
        <p:blipFill>
          <a:blip r:embed="rId2" cstate="print"/>
          <a:srcRect/>
          <a:stretch>
            <a:fillRect/>
          </a:stretch>
        </p:blipFill>
        <p:spPr bwMode="auto">
          <a:xfrm>
            <a:off x="6516216" y="4077072"/>
            <a:ext cx="2627784" cy="174820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9552" y="1556792"/>
            <a:ext cx="8135937" cy="4319761"/>
          </a:xfrm>
        </p:spPr>
        <p:txBody>
          <a:bodyPr/>
          <a:lstStyle/>
          <a:p>
            <a:pPr>
              <a:lnSpc>
                <a:spcPct val="80000"/>
              </a:lnSpc>
              <a:buFontTx/>
              <a:buNone/>
            </a:pPr>
            <a:r>
              <a:rPr lang="en-GB" sz="2800" b="1" dirty="0"/>
              <a:t>An effective CV is:</a:t>
            </a:r>
          </a:p>
          <a:p>
            <a:pPr>
              <a:lnSpc>
                <a:spcPct val="80000"/>
              </a:lnSpc>
            </a:pPr>
            <a:r>
              <a:rPr lang="en-GB" sz="2800" dirty="0"/>
              <a:t>Targeted to the job for which you’re applying</a:t>
            </a:r>
          </a:p>
          <a:p>
            <a:pPr>
              <a:lnSpc>
                <a:spcPct val="80000"/>
              </a:lnSpc>
            </a:pPr>
            <a:r>
              <a:rPr lang="en-GB" sz="2800" dirty="0"/>
              <a:t>Accurate, interesting and up to date</a:t>
            </a:r>
          </a:p>
          <a:p>
            <a:pPr>
              <a:lnSpc>
                <a:spcPct val="80000"/>
              </a:lnSpc>
            </a:pPr>
            <a:r>
              <a:rPr lang="en-GB" sz="2800" dirty="0"/>
              <a:t>Accompanied by a Covering letter</a:t>
            </a:r>
          </a:p>
          <a:p>
            <a:pPr>
              <a:lnSpc>
                <a:spcPct val="80000"/>
              </a:lnSpc>
            </a:pPr>
            <a:endParaRPr lang="en-GB" sz="2800" dirty="0"/>
          </a:p>
          <a:p>
            <a:pPr>
              <a:lnSpc>
                <a:spcPct val="80000"/>
              </a:lnSpc>
              <a:buFontTx/>
              <a:buNone/>
            </a:pPr>
            <a:r>
              <a:rPr lang="en-GB" sz="2800" b="1" dirty="0"/>
              <a:t>To achieve this:</a:t>
            </a:r>
          </a:p>
          <a:p>
            <a:pPr>
              <a:lnSpc>
                <a:spcPct val="80000"/>
              </a:lnSpc>
            </a:pPr>
            <a:r>
              <a:rPr lang="en-GB" sz="2800" dirty="0"/>
              <a:t>Identify the employer’s criteria</a:t>
            </a:r>
          </a:p>
          <a:p>
            <a:pPr>
              <a:lnSpc>
                <a:spcPct val="80000"/>
              </a:lnSpc>
              <a:buFontTx/>
              <a:buNone/>
            </a:pPr>
            <a:r>
              <a:rPr lang="en-GB" sz="2800" dirty="0" smtClean="0"/>
              <a:t>(</a:t>
            </a:r>
            <a:r>
              <a:rPr lang="en-GB" sz="2800" dirty="0"/>
              <a:t>what are the key skills, experience </a:t>
            </a:r>
            <a:r>
              <a:rPr lang="en-GB" sz="2800" dirty="0" smtClean="0"/>
              <a:t>required </a:t>
            </a:r>
            <a:r>
              <a:rPr lang="en-GB" sz="2800" dirty="0"/>
              <a:t>for </a:t>
            </a:r>
            <a:r>
              <a:rPr lang="en-GB" sz="2800" dirty="0" smtClean="0"/>
              <a:t>post?)</a:t>
            </a:r>
            <a:endParaRPr lang="en-GB" sz="2800" dirty="0"/>
          </a:p>
          <a:p>
            <a:pPr>
              <a:lnSpc>
                <a:spcPct val="80000"/>
              </a:lnSpc>
            </a:pPr>
            <a:r>
              <a:rPr lang="en-GB" sz="2800" dirty="0"/>
              <a:t>Select appropriate evidence (from any aspect of your life) to show that you match their criteria </a:t>
            </a:r>
          </a:p>
          <a:p>
            <a:pPr>
              <a:lnSpc>
                <a:spcPct val="80000"/>
              </a:lnSpc>
            </a:pPr>
            <a:r>
              <a:rPr lang="en-GB" sz="2800" dirty="0"/>
              <a:t>Take advice from others </a:t>
            </a:r>
          </a:p>
          <a:p>
            <a:pPr>
              <a:lnSpc>
                <a:spcPct val="80000"/>
              </a:lnSpc>
            </a:pPr>
            <a:endParaRPr lang="en-GB" sz="2000" dirty="0"/>
          </a:p>
        </p:txBody>
      </p:sp>
      <p:sp>
        <p:nvSpPr>
          <p:cNvPr id="4" name="Title 3"/>
          <p:cNvSpPr>
            <a:spLocks noGrp="1"/>
          </p:cNvSpPr>
          <p:nvPr>
            <p:ph type="title"/>
          </p:nvPr>
        </p:nvSpPr>
        <p:spPr>
          <a:xfrm>
            <a:off x="323528" y="764704"/>
            <a:ext cx="8229600" cy="1143000"/>
          </a:xfrm>
        </p:spPr>
        <p:txBody>
          <a:bodyPr/>
          <a:lstStyle/>
          <a:p>
            <a:r>
              <a:rPr lang="en-GB" b="1" dirty="0" smtClean="0"/>
              <a:t>Selecting information</a:t>
            </a:r>
            <a:endParaRPr lang="en-GB"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Oval 3"/>
          <p:cNvSpPr>
            <a:spLocks noChangeArrowheads="1"/>
          </p:cNvSpPr>
          <p:nvPr/>
        </p:nvSpPr>
        <p:spPr bwMode="auto">
          <a:xfrm>
            <a:off x="1907704" y="1268760"/>
            <a:ext cx="3071813" cy="6858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Personal details</a:t>
            </a:r>
          </a:p>
        </p:txBody>
      </p:sp>
      <p:sp>
        <p:nvSpPr>
          <p:cNvPr id="16388" name="Oval 4"/>
          <p:cNvSpPr>
            <a:spLocks noChangeArrowheads="1"/>
          </p:cNvSpPr>
          <p:nvPr/>
        </p:nvSpPr>
        <p:spPr bwMode="auto">
          <a:xfrm>
            <a:off x="6084168" y="1196752"/>
            <a:ext cx="2844800" cy="900113"/>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solidFill>
                  <a:srgbClr val="000000"/>
                </a:solidFill>
                <a:latin typeface="Verdana" pitchFamily="34" charset="0"/>
              </a:rPr>
              <a:t>Work</a:t>
            </a:r>
          </a:p>
          <a:p>
            <a:pPr algn="ctr"/>
            <a:r>
              <a:rPr lang="en-GB" b="1" dirty="0">
                <a:solidFill>
                  <a:srgbClr val="000000"/>
                </a:solidFill>
                <a:latin typeface="Verdana" pitchFamily="34" charset="0"/>
              </a:rPr>
              <a:t> experience</a:t>
            </a:r>
          </a:p>
        </p:txBody>
      </p:sp>
      <p:sp>
        <p:nvSpPr>
          <p:cNvPr id="16389" name="Oval 5"/>
          <p:cNvSpPr>
            <a:spLocks noChangeArrowheads="1"/>
          </p:cNvSpPr>
          <p:nvPr/>
        </p:nvSpPr>
        <p:spPr bwMode="auto">
          <a:xfrm>
            <a:off x="3923928" y="2204864"/>
            <a:ext cx="3840162" cy="739775"/>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Education/</a:t>
            </a:r>
          </a:p>
          <a:p>
            <a:pPr algn="ctr"/>
            <a:r>
              <a:rPr lang="en-GB" b="1" dirty="0">
                <a:latin typeface="Verdana" pitchFamily="34" charset="0"/>
              </a:rPr>
              <a:t>qualifications</a:t>
            </a:r>
          </a:p>
        </p:txBody>
      </p:sp>
      <p:sp>
        <p:nvSpPr>
          <p:cNvPr id="16390" name="Oval 6"/>
          <p:cNvSpPr>
            <a:spLocks noChangeArrowheads="1"/>
          </p:cNvSpPr>
          <p:nvPr/>
        </p:nvSpPr>
        <p:spPr bwMode="auto">
          <a:xfrm>
            <a:off x="1835696" y="3140968"/>
            <a:ext cx="2400300" cy="1224136"/>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a:latin typeface="Verdana" pitchFamily="34" charset="0"/>
              </a:rPr>
              <a:t>Employment</a:t>
            </a:r>
          </a:p>
          <a:p>
            <a:pPr algn="ctr"/>
            <a:r>
              <a:rPr lang="en-GB" b="1">
                <a:latin typeface="Verdana" pitchFamily="34" charset="0"/>
              </a:rPr>
              <a:t>history</a:t>
            </a:r>
          </a:p>
        </p:txBody>
      </p:sp>
      <p:sp>
        <p:nvSpPr>
          <p:cNvPr id="16391" name="Oval 7"/>
          <p:cNvSpPr>
            <a:spLocks noChangeArrowheads="1"/>
          </p:cNvSpPr>
          <p:nvPr/>
        </p:nvSpPr>
        <p:spPr bwMode="auto">
          <a:xfrm>
            <a:off x="5940152" y="3861048"/>
            <a:ext cx="1441450" cy="865188"/>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Dates</a:t>
            </a:r>
          </a:p>
        </p:txBody>
      </p:sp>
      <p:sp>
        <p:nvSpPr>
          <p:cNvPr id="16392" name="Oval 8"/>
          <p:cNvSpPr>
            <a:spLocks noChangeArrowheads="1"/>
          </p:cNvSpPr>
          <p:nvPr/>
        </p:nvSpPr>
        <p:spPr bwMode="auto">
          <a:xfrm>
            <a:off x="7315200" y="2924944"/>
            <a:ext cx="1828800" cy="16891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Voluntary </a:t>
            </a:r>
          </a:p>
          <a:p>
            <a:pPr algn="ctr"/>
            <a:r>
              <a:rPr lang="en-GB" b="1" dirty="0">
                <a:latin typeface="Verdana" pitchFamily="34" charset="0"/>
              </a:rPr>
              <a:t>work</a:t>
            </a:r>
          </a:p>
        </p:txBody>
      </p:sp>
      <p:sp>
        <p:nvSpPr>
          <p:cNvPr id="16393" name="Oval 9"/>
          <p:cNvSpPr>
            <a:spLocks noChangeArrowheads="1"/>
          </p:cNvSpPr>
          <p:nvPr/>
        </p:nvSpPr>
        <p:spPr bwMode="auto">
          <a:xfrm>
            <a:off x="0" y="4581128"/>
            <a:ext cx="2398713" cy="1052736"/>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Positions of</a:t>
            </a:r>
          </a:p>
          <a:p>
            <a:pPr algn="ctr"/>
            <a:r>
              <a:rPr lang="en-GB" b="1" dirty="0">
                <a:latin typeface="Verdana" pitchFamily="34" charset="0"/>
              </a:rPr>
              <a:t>responsibility</a:t>
            </a:r>
          </a:p>
        </p:txBody>
      </p:sp>
      <p:sp>
        <p:nvSpPr>
          <p:cNvPr id="16394" name="Oval 10"/>
          <p:cNvSpPr>
            <a:spLocks noChangeArrowheads="1"/>
          </p:cNvSpPr>
          <p:nvPr/>
        </p:nvSpPr>
        <p:spPr bwMode="auto">
          <a:xfrm>
            <a:off x="5580112" y="4797152"/>
            <a:ext cx="3071813" cy="936104"/>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a:latin typeface="Verdana" pitchFamily="34" charset="0"/>
              </a:rPr>
              <a:t>Other activities</a:t>
            </a:r>
          </a:p>
        </p:txBody>
      </p:sp>
      <p:sp>
        <p:nvSpPr>
          <p:cNvPr id="16395" name="Oval 11"/>
          <p:cNvSpPr>
            <a:spLocks noChangeArrowheads="1"/>
          </p:cNvSpPr>
          <p:nvPr/>
        </p:nvSpPr>
        <p:spPr bwMode="auto">
          <a:xfrm>
            <a:off x="251520" y="1340768"/>
            <a:ext cx="1219200" cy="955675"/>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Skills</a:t>
            </a:r>
          </a:p>
        </p:txBody>
      </p:sp>
      <p:sp>
        <p:nvSpPr>
          <p:cNvPr id="16396" name="Oval 12"/>
          <p:cNvSpPr>
            <a:spLocks noChangeArrowheads="1"/>
          </p:cNvSpPr>
          <p:nvPr/>
        </p:nvSpPr>
        <p:spPr bwMode="auto">
          <a:xfrm>
            <a:off x="179512" y="2420888"/>
            <a:ext cx="1344613" cy="183515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Career</a:t>
            </a:r>
          </a:p>
          <a:p>
            <a:pPr algn="ctr"/>
            <a:r>
              <a:rPr lang="en-GB" b="1" dirty="0">
                <a:latin typeface="Verdana" pitchFamily="34" charset="0"/>
              </a:rPr>
              <a:t>goal</a:t>
            </a:r>
          </a:p>
        </p:txBody>
      </p:sp>
      <p:sp>
        <p:nvSpPr>
          <p:cNvPr id="16397" name="Oval 13"/>
          <p:cNvSpPr>
            <a:spLocks noChangeArrowheads="1"/>
          </p:cNvSpPr>
          <p:nvPr/>
        </p:nvSpPr>
        <p:spPr bwMode="auto">
          <a:xfrm>
            <a:off x="1907704" y="2276872"/>
            <a:ext cx="1920875" cy="6858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a:latin typeface="Verdana" pitchFamily="34" charset="0"/>
              </a:rPr>
              <a:t>References</a:t>
            </a:r>
          </a:p>
        </p:txBody>
      </p:sp>
      <p:sp>
        <p:nvSpPr>
          <p:cNvPr id="16398" name="Oval 14"/>
          <p:cNvSpPr>
            <a:spLocks noChangeArrowheads="1"/>
          </p:cNvSpPr>
          <p:nvPr/>
        </p:nvSpPr>
        <p:spPr bwMode="auto">
          <a:xfrm>
            <a:off x="4355976" y="3068960"/>
            <a:ext cx="2687638" cy="6858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Achievements</a:t>
            </a:r>
          </a:p>
        </p:txBody>
      </p:sp>
      <p:sp>
        <p:nvSpPr>
          <p:cNvPr id="16399" name="Oval 15"/>
          <p:cNvSpPr>
            <a:spLocks noChangeArrowheads="1"/>
          </p:cNvSpPr>
          <p:nvPr/>
        </p:nvSpPr>
        <p:spPr bwMode="auto">
          <a:xfrm>
            <a:off x="3995936" y="3933056"/>
            <a:ext cx="1441450" cy="1241425"/>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Current</a:t>
            </a:r>
          </a:p>
          <a:p>
            <a:pPr algn="ctr"/>
            <a:r>
              <a:rPr lang="en-GB" b="1" dirty="0">
                <a:latin typeface="Verdana" pitchFamily="34" charset="0"/>
              </a:rPr>
              <a:t>studies</a:t>
            </a:r>
          </a:p>
        </p:txBody>
      </p:sp>
      <p:sp>
        <p:nvSpPr>
          <p:cNvPr id="16400" name="Oval 16"/>
          <p:cNvSpPr>
            <a:spLocks noChangeArrowheads="1"/>
          </p:cNvSpPr>
          <p:nvPr/>
        </p:nvSpPr>
        <p:spPr bwMode="auto">
          <a:xfrm>
            <a:off x="2699792" y="4509120"/>
            <a:ext cx="1143000" cy="12192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Personal</a:t>
            </a:r>
          </a:p>
          <a:p>
            <a:pPr algn="ctr"/>
            <a:r>
              <a:rPr lang="en-GB" b="1" dirty="0">
                <a:latin typeface="Verdana" pitchFamily="34" charset="0"/>
              </a:rPr>
              <a:t>profile</a:t>
            </a:r>
            <a:endParaRPr lang="en-US" b="1" dirty="0">
              <a:latin typeface="Verdana" pitchFamily="34" charset="0"/>
            </a:endParaRPr>
          </a:p>
        </p:txBody>
      </p:sp>
      <p:sp>
        <p:nvSpPr>
          <p:cNvPr id="17" name="Title 16"/>
          <p:cNvSpPr>
            <a:spLocks noGrp="1"/>
          </p:cNvSpPr>
          <p:nvPr>
            <p:ph type="title"/>
          </p:nvPr>
        </p:nvSpPr>
        <p:spPr>
          <a:xfrm>
            <a:off x="827584" y="620688"/>
            <a:ext cx="7607300" cy="1143000"/>
          </a:xfrm>
        </p:spPr>
        <p:txBody>
          <a:bodyPr>
            <a:normAutofit/>
          </a:bodyPr>
          <a:lstStyle/>
          <a:p>
            <a:r>
              <a:rPr lang="en-GB" b="1" dirty="0" smtClean="0"/>
              <a:t>Content may include the following</a:t>
            </a:r>
            <a:endParaRPr lang="en-GB"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1143000"/>
          </a:xfrm>
        </p:spPr>
        <p:txBody>
          <a:bodyPr>
            <a:normAutofit/>
          </a:bodyPr>
          <a:lstStyle/>
          <a:p>
            <a:r>
              <a:rPr lang="en-GB" sz="4000" b="1" dirty="0" smtClean="0"/>
              <a:t>Disaster CV</a:t>
            </a:r>
            <a:endParaRPr lang="en-GB" sz="4000" b="1" dirty="0"/>
          </a:p>
        </p:txBody>
      </p:sp>
      <p:sp>
        <p:nvSpPr>
          <p:cNvPr id="3" name="Content Placeholder 2"/>
          <p:cNvSpPr>
            <a:spLocks noGrp="1"/>
          </p:cNvSpPr>
          <p:nvPr>
            <p:ph idx="1"/>
          </p:nvPr>
        </p:nvSpPr>
        <p:spPr>
          <a:xfrm>
            <a:off x="428596" y="2132856"/>
            <a:ext cx="8258204" cy="3993307"/>
          </a:xfrm>
        </p:spPr>
        <p:txBody>
          <a:bodyPr/>
          <a:lstStyle/>
          <a:p>
            <a:pPr lvl="2" eaLnBrk="0" fontAlgn="base" hangingPunct="0">
              <a:spcBef>
                <a:spcPct val="0"/>
              </a:spcBef>
              <a:spcAft>
                <a:spcPct val="0"/>
              </a:spcAft>
            </a:pPr>
            <a:r>
              <a:rPr lang="en-GB" altLang="zh-CN" sz="3200" dirty="0" smtClean="0">
                <a:solidFill>
                  <a:srgbClr val="000000"/>
                </a:solidFill>
                <a:latin typeface="Arial" pitchFamily="34" charset="0"/>
                <a:ea typeface="SimSun" pitchFamily="2" charset="-122"/>
                <a:cs typeface="Arial" pitchFamily="34" charset="0"/>
              </a:rPr>
              <a:t>It may seem obvious that this is not an acceptable CV ,but the process of identifying all the classic mistakes and discussions as to how to improve this CV should help you recognise how you should go about writing your CV.</a:t>
            </a:r>
            <a:endParaRPr lang="en-GB" altLang="zh-CN" sz="3200" dirty="0" smtClean="0">
              <a:solidFill>
                <a:srgbClr val="000000"/>
              </a:solidFill>
              <a:latin typeface="Times New Roman" pitchFamily="18" charset="0"/>
              <a:ea typeface="SimSun" pitchFamily="2" charset="-122"/>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nt slide 3">
  <a:themeElements>
    <a:clrScheme name="Content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tent slide 3">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Content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reers cover slide">
  <a:themeElements>
    <a:clrScheme name="Careers cover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reers cover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Careers cover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Pages>0</Pages>
  <Words>1856</Words>
  <Characters>0</Characters>
  <Application>Microsoft Office PowerPoint</Application>
  <PresentationFormat>On-screen Show (4:3)</PresentationFormat>
  <Lines>0</Lines>
  <Paragraphs>433</Paragraphs>
  <Slides>38</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38</vt:i4>
      </vt:variant>
    </vt:vector>
  </HeadingPairs>
  <TitlesOfParts>
    <vt:vector size="51" baseType="lpstr">
      <vt:lpstr>SimSun</vt:lpstr>
      <vt:lpstr>Arial</vt:lpstr>
      <vt:lpstr>Calibri</vt:lpstr>
      <vt:lpstr>Comic Sans MS</vt:lpstr>
      <vt:lpstr>Lucida Grande</vt:lpstr>
      <vt:lpstr>Palatino Linotype</vt:lpstr>
      <vt:lpstr>Times New Roman</vt:lpstr>
      <vt:lpstr>Verdana</vt:lpstr>
      <vt:lpstr>Wingdings</vt:lpstr>
      <vt:lpstr>ヒラギノ角ゴ ProN W3</vt:lpstr>
      <vt:lpstr>ヒラギノ角ゴ ProN W6</vt:lpstr>
      <vt:lpstr>Content slide 3</vt:lpstr>
      <vt:lpstr>Careers cover slide</vt:lpstr>
      <vt:lpstr>PowerPoint Presentation</vt:lpstr>
      <vt:lpstr>Write effective CVs &amp; Covering letters</vt:lpstr>
      <vt:lpstr>Learning outcomes</vt:lpstr>
      <vt:lpstr>What is a CV?</vt:lpstr>
      <vt:lpstr>When to use/Why have a CV?</vt:lpstr>
      <vt:lpstr>Why do Employers Use CVs?</vt:lpstr>
      <vt:lpstr>Selecting information</vt:lpstr>
      <vt:lpstr>Content may include the following</vt:lpstr>
      <vt:lpstr>Disaster CV</vt:lpstr>
      <vt:lpstr>PowerPoint Presentation</vt:lpstr>
      <vt:lpstr> Targeting your application</vt:lpstr>
      <vt:lpstr>Targeting Your CV: Skills and Qualities most Requested by Employers</vt:lpstr>
      <vt:lpstr>Think employability skills</vt:lpstr>
      <vt:lpstr>Identifying skills from your experiences–think CAR</vt:lpstr>
      <vt:lpstr>PowerPoint Presentation</vt:lpstr>
      <vt:lpstr>HE Academy – skills from Economics http://studyingeconomics.ac.uk/employability-profile/ </vt:lpstr>
      <vt:lpstr>Compiling a CV: Personal Details</vt:lpstr>
      <vt:lpstr>PowerPoint Presentation</vt:lpstr>
      <vt:lpstr>Example personal profiles</vt:lpstr>
      <vt:lpstr>Education/qualifications</vt:lpstr>
      <vt:lpstr>Work Experience – paid/voluntary</vt:lpstr>
      <vt:lpstr>Skills from your experiences</vt:lpstr>
      <vt:lpstr>Additional Sections</vt:lpstr>
      <vt:lpstr>CV formats: chronological</vt:lpstr>
      <vt:lpstr>PowerPoint Presentation</vt:lpstr>
      <vt:lpstr>PowerPoint Presentation</vt:lpstr>
      <vt:lpstr>CV formats: Skills based</vt:lpstr>
      <vt:lpstr>PowerPoint Presentation</vt:lpstr>
      <vt:lpstr>PowerPoint Presentation</vt:lpstr>
      <vt:lpstr>CV Formats: ‘Creative’ CVs</vt:lpstr>
      <vt:lpstr>CV Formats: ‘Creative’ CVs</vt:lpstr>
      <vt:lpstr>CV Formats: ‘Creative’ CVs</vt:lpstr>
      <vt:lpstr>Tips for content</vt:lpstr>
      <vt:lpstr>Tips for layout</vt:lpstr>
      <vt:lpstr>Remember!</vt:lpstr>
      <vt:lpstr>Covering Letters: The Basics</vt:lpstr>
      <vt:lpstr>Covering Letters: Content</vt:lpstr>
      <vt:lpstr>Tell us what you want…</vt:lpstr>
    </vt:vector>
  </TitlesOfParts>
  <Company>The University of York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as529</dc:creator>
  <cp:keywords/>
  <dc:description/>
  <cp:lastModifiedBy>Admin</cp:lastModifiedBy>
  <cp:revision>29</cp:revision>
  <dcterms:created xsi:type="dcterms:W3CDTF">2012-10-03T12:25:45Z</dcterms:created>
  <dcterms:modified xsi:type="dcterms:W3CDTF">2018-08-20T02:39:33Z</dcterms:modified>
</cp:coreProperties>
</file>