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  <p:sldMasterId id="2147483825" r:id="rId2"/>
  </p:sldMasterIdLst>
  <p:notesMasterIdLst>
    <p:notesMasterId r:id="rId23"/>
  </p:notesMasterIdLst>
  <p:handoutMasterIdLst>
    <p:handoutMasterId r:id="rId24"/>
  </p:handoutMasterIdLst>
  <p:sldIdLst>
    <p:sldId id="441" r:id="rId3"/>
    <p:sldId id="571" r:id="rId4"/>
    <p:sldId id="572" r:id="rId5"/>
    <p:sldId id="576" r:id="rId6"/>
    <p:sldId id="579" r:id="rId7"/>
    <p:sldId id="590" r:id="rId8"/>
    <p:sldId id="584" r:id="rId9"/>
    <p:sldId id="583" r:id="rId10"/>
    <p:sldId id="591" r:id="rId11"/>
    <p:sldId id="592" r:id="rId12"/>
    <p:sldId id="593" r:id="rId13"/>
    <p:sldId id="594" r:id="rId14"/>
    <p:sldId id="595" r:id="rId15"/>
    <p:sldId id="585" r:id="rId16"/>
    <p:sldId id="586" r:id="rId17"/>
    <p:sldId id="577" r:id="rId18"/>
    <p:sldId id="578" r:id="rId19"/>
    <p:sldId id="587" r:id="rId20"/>
    <p:sldId id="588" r:id="rId21"/>
    <p:sldId id="589" r:id="rId22"/>
  </p:sldIdLst>
  <p:sldSz cx="9906000" cy="6858000" type="A4"/>
  <p:notesSz cx="9926638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CC"/>
    <a:srgbClr val="C4CEE2"/>
    <a:srgbClr val="CCECFF"/>
    <a:srgbClr val="927969"/>
    <a:srgbClr val="CCCCFF"/>
    <a:srgbClr val="FFD9D9"/>
    <a:srgbClr val="FFCCCC"/>
    <a:srgbClr val="FFFFFF"/>
    <a:srgbClr val="2DA2BF"/>
    <a:srgbClr val="C0C0C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6605" autoAdjust="0"/>
    <p:restoredTop sz="84677" autoAdjust="0"/>
  </p:normalViewPr>
  <p:slideViewPr>
    <p:cSldViewPr showGuides="1">
      <p:cViewPr varScale="1">
        <p:scale>
          <a:sx n="80" d="100"/>
          <a:sy n="80" d="100"/>
        </p:scale>
        <p:origin x="-1257" y="-48"/>
      </p:cViewPr>
      <p:guideLst>
        <p:guide orient="horz" pos="1842"/>
        <p:guide orient="horz" pos="73"/>
        <p:guide orient="horz" pos="3974"/>
        <p:guide orient="horz" pos="1207"/>
        <p:guide orient="horz" pos="346"/>
        <p:guide orient="horz" pos="1162"/>
        <p:guide orient="horz" pos="935"/>
        <p:guide pos="3120"/>
        <p:guide pos="172"/>
        <p:guide pos="54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33" d="100"/>
          <a:sy n="133" d="100"/>
        </p:scale>
        <p:origin x="-1512" y="-84"/>
      </p:cViewPr>
      <p:guideLst>
        <p:guide orient="horz" pos="2141"/>
        <p:guide pos="312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2027DDD-4B85-49AE-9189-BA37F2EFF31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819065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2613" y="509588"/>
            <a:ext cx="36798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2262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0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C089FE8-A1A6-49F2-B317-3775AAE8295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321611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22613" y="509588"/>
            <a:ext cx="3679825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89FE8-A1A6-49F2-B317-3775AAE8295A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89FE8-A1A6-49F2-B317-3775AAE8295A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401CA-7D30-4627-A6DF-43C13E08AA2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78067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401CA-7D30-4627-A6DF-43C13E08AA2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2151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401CA-7D30-4627-A6DF-43C13E08AA2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47431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401CA-7D30-4627-A6DF-43C13E08AA2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53345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401CA-7D30-4627-A6DF-43C13E08AA2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0775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14140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75185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03_1_컨텐츠(번호정렬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36613"/>
            <a:ext cx="9632950" cy="7921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0925" y="6588125"/>
            <a:ext cx="2311400" cy="2619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6D8CE-DAFF-415D-8D34-D87C211B3B69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2627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50797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1_컨텐츠(번호정렬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36613"/>
            <a:ext cx="9632950" cy="7921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0925" y="6588125"/>
            <a:ext cx="2311400" cy="2619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6D8CE-DAFF-415D-8D34-D87C211B3B69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3740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03_2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0925" y="6588125"/>
            <a:ext cx="2311400" cy="2619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4BB35-5A6A-4231-803D-6CBEE9FF153A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3094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9512" y="399140"/>
            <a:ext cx="8874125" cy="689430"/>
          </a:xfrm>
        </p:spPr>
        <p:txBody>
          <a:bodyPr/>
          <a:lstStyle>
            <a:lvl1pPr>
              <a:defRPr sz="2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9332454" y="6410036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8E65BC3-30DD-4B48-8554-AE8011D7F377}" type="slidenum">
              <a:rPr lang="ko-KR" altLang="en-US" sz="1400" smtClean="0"/>
              <a:pPr/>
              <a:t>‹#›</a:t>
            </a:fld>
            <a:endParaRPr lang="ko-KR" altLang="en-US" sz="14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787589" y="131803"/>
            <a:ext cx="1035861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  <a:spcBef>
                <a:spcPts val="0"/>
              </a:spcBef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Essence 1.1</a:t>
            </a:r>
          </a:p>
        </p:txBody>
      </p:sp>
    </p:spTree>
    <p:extLst>
      <p:ext uri="{BB962C8B-B14F-4D97-AF65-F5344CB8AC3E}">
        <p14:creationId xmlns:p14="http://schemas.microsoft.com/office/powerpoint/2010/main" xmlns="" val="389413448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304\Downloads\00-컨텐츠\00-탬플\15\내지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864" y="0"/>
            <a:ext cx="9906000" cy="6858000"/>
          </a:xfrm>
          <a:prstGeom prst="rect">
            <a:avLst/>
          </a:prstGeom>
          <a:noFill/>
        </p:spPr>
      </p:pic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94436" y="646099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altLang="ko-KR" smtClean="0"/>
              <a:t>- </a:t>
            </a:r>
            <a:fld id="{FDAEF249-1AD3-4AC5-B98A-A012D65B5859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0552" y="5661248"/>
            <a:ext cx="15113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4785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-2002" pitchFamily="18" charset="-127"/>
          <a:ea typeface="-2002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-2002" pitchFamily="18" charset="-127"/>
          <a:ea typeface="-2002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-2002" pitchFamily="18" charset="-127"/>
          <a:ea typeface="-2002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-2002" pitchFamily="18" charset="-127"/>
          <a:ea typeface="-2002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9400" y="377825"/>
            <a:ext cx="6102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I. </a:t>
            </a:r>
            <a:r>
              <a:rPr lang="ko-KR" altLang="en-US" dirty="0" err="1" smtClean="0"/>
              <a:t>컨텐츠</a:t>
            </a:r>
            <a:r>
              <a:rPr lang="ko-KR" altLang="en-US" dirty="0" smtClean="0"/>
              <a:t> 페이지입니다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100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6615"/>
            <a:ext cx="9632950" cy="7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err="1" smtClean="0"/>
              <a:t>맑은고딕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14pt Bold… 1995</a:t>
            </a:r>
            <a:r>
              <a:rPr lang="ko-KR" altLang="en-US" dirty="0" smtClean="0"/>
              <a:t>년 예금자보호법이 제정됨에 따라 이듬해 </a:t>
            </a:r>
            <a:r>
              <a:rPr lang="en-US" altLang="ko-KR" dirty="0" smtClean="0"/>
              <a:t>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설립되어 </a:t>
            </a:r>
            <a:r>
              <a:rPr lang="en-US" altLang="ko-KR" dirty="0" smtClean="0"/>
              <a:t>1997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일부터 예금보험업무를 시작한 뒤 </a:t>
            </a:r>
            <a:r>
              <a:rPr lang="en-US" altLang="ko-KR" dirty="0" smtClean="0"/>
              <a:t>1998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금융권의 예금보험기금을 통합해 통합예금보험공사로</a:t>
            </a:r>
            <a:endParaRPr lang="en-US" altLang="ko-KR" dirty="0" smtClean="0"/>
          </a:p>
        </p:txBody>
      </p:sp>
      <p:sp>
        <p:nvSpPr>
          <p:cNvPr id="4124" name="Line 28"/>
          <p:cNvSpPr>
            <a:spLocks noChangeShapeType="1"/>
          </p:cNvSpPr>
          <p:nvPr userDrawn="1"/>
        </p:nvSpPr>
        <p:spPr bwMode="auto">
          <a:xfrm>
            <a:off x="273050" y="6524625"/>
            <a:ext cx="9359900" cy="0"/>
          </a:xfrm>
          <a:prstGeom prst="line">
            <a:avLst/>
          </a:prstGeom>
          <a:noFill/>
          <a:ln w="6350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9352546" y="6573292"/>
            <a:ext cx="3529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 latinLnBrk="0">
              <a:spcBef>
                <a:spcPts val="0"/>
              </a:spcBef>
              <a:spcAft>
                <a:spcPts val="0"/>
              </a:spcAft>
              <a:defRPr/>
            </a:pPr>
            <a:fld id="{C8BF89A3-ED97-41A3-929F-288694448ED9}" type="slidenum">
              <a:rPr lang="en-US" altLang="ko-KR" sz="1000" b="1" smtClean="0">
                <a:solidFill>
                  <a:srgbClr val="000000"/>
                </a:solidFill>
                <a:latin typeface="맑은 고딕"/>
                <a:ea typeface="맑은 고딕"/>
              </a:rPr>
              <a:pPr algn="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ko-KR" sz="1000" b="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1" name="Line 28"/>
          <p:cNvSpPr>
            <a:spLocks noChangeShapeType="1"/>
          </p:cNvSpPr>
          <p:nvPr userDrawn="1"/>
        </p:nvSpPr>
        <p:spPr bwMode="auto">
          <a:xfrm>
            <a:off x="273050" y="712788"/>
            <a:ext cx="9359900" cy="0"/>
          </a:xfrm>
          <a:prstGeom prst="line">
            <a:avLst/>
          </a:prstGeom>
          <a:noFill/>
          <a:ln w="6350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srgbClr val="00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25408" y="332656"/>
            <a:ext cx="1007542" cy="29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9798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33" r:id="rId2"/>
    <p:sldLayoutId id="2147483831" r:id="rId3"/>
    <p:sldLayoutId id="2147483828" r:id="rId4"/>
    <p:sldLayoutId id="2147483834" r:id="rId5"/>
    <p:sldLayoutId id="214748383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9pPr>
    </p:titleStyle>
    <p:bodyStyle>
      <a:lvl1pPr marL="265113" indent="-254000" algn="l" rtl="0" eaLnBrk="0" fontAlgn="base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1"/>
        </a:buClr>
        <a:buFont typeface="Tahoma" pitchFamily="34" charset="0"/>
        <a:buChar char=" "/>
        <a:defRPr kumimoji="1" sz="1400" b="1">
          <a:solidFill>
            <a:srgbClr val="333333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31813" indent="-263525" algn="l" rtl="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-2002" pitchFamily="18" charset="-127"/>
        <a:buAutoNum type="arabicParenR"/>
        <a:defRPr kumimoji="1" sz="1400">
          <a:solidFill>
            <a:schemeClr val="tx1"/>
          </a:solidFill>
          <a:latin typeface="Times New Roman" pitchFamily="18" charset="0"/>
          <a:ea typeface="HY견명조" pitchFamily="18" charset="-127"/>
        </a:defRPr>
      </a:lvl2pPr>
      <a:lvl3pPr marL="803275" indent="-228600" algn="l" defTabSz="803275" rtl="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-2002" pitchFamily="18" charset="-127"/>
        <a:buAutoNum type="circleNumDbPlain"/>
        <a:tabLst>
          <a:tab pos="1160463" algn="l"/>
        </a:tabLst>
        <a:defRPr kumimoji="1" sz="1400" b="1">
          <a:solidFill>
            <a:srgbClr val="333333"/>
          </a:solidFill>
          <a:latin typeface="맑은 고딕" pitchFamily="50" charset="-127"/>
          <a:ea typeface="맑은 고딕" pitchFamily="50" charset="-127"/>
        </a:defRPr>
      </a:lvl3pPr>
      <a:lvl4pPr marL="1008063" indent="-182563" algn="l" rtl="0" eaLnBrk="0" fontAlgn="base" latinLnBrk="0" hangingPunct="0">
        <a:spcBef>
          <a:spcPct val="20000"/>
        </a:spcBef>
        <a:spcAft>
          <a:spcPct val="0"/>
        </a:spcAft>
        <a:buChar char="–"/>
        <a:defRPr kumimoji="1" sz="1400">
          <a:solidFill>
            <a:srgbClr val="7F7F7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9"/>
          <p:cNvSpPr txBox="1">
            <a:spLocks/>
          </p:cNvSpPr>
          <p:nvPr/>
        </p:nvSpPr>
        <p:spPr>
          <a:xfrm>
            <a:off x="8029184" y="4273351"/>
            <a:ext cx="1820360" cy="3077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/>
            <a:r>
              <a:rPr lang="en-US" altLang="ko-KR" sz="1600" b="1" kern="0" dirty="0" smtClean="0">
                <a:solidFill>
                  <a:schemeClr val="bg1"/>
                </a:solidFill>
              </a:rPr>
              <a:t>Ver</a:t>
            </a:r>
            <a:r>
              <a:rPr lang="en-US" altLang="ko-KR" sz="1600" b="1" kern="0" smtClean="0">
                <a:solidFill>
                  <a:schemeClr val="bg1"/>
                </a:solidFill>
              </a:rPr>
              <a:t>. 0.9</a:t>
            </a:r>
            <a:endParaRPr lang="ko-KR" altLang="en-US" sz="1600" b="1" kern="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48944" y="3419708"/>
            <a:ext cx="427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2016. 05. 09</a:t>
            </a:r>
            <a:endParaRPr lang="ko-KR" altLang="en-US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16896" y="2060848"/>
            <a:ext cx="47070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재직자 과정 </a:t>
            </a:r>
            <a:r>
              <a:rPr lang="en-US" altLang="ko-KR" sz="3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OO</a:t>
            </a:r>
            <a:r>
              <a:rPr lang="ko-KR" altLang="en-US" sz="3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반</a:t>
            </a:r>
            <a:endParaRPr lang="en-US" altLang="ko-KR" sz="32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en-US" altLang="ko-KR" sz="3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OO </a:t>
            </a:r>
            <a:r>
              <a:rPr lang="ko-KR" altLang="en-US" sz="3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</a:t>
            </a:r>
            <a:endParaRPr lang="ko-KR" altLang="en-US" sz="3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15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72480" y="260648"/>
            <a:ext cx="9361040" cy="720080"/>
            <a:chOff x="251520" y="260648"/>
            <a:chExt cx="8640960" cy="720080"/>
          </a:xfrm>
        </p:grpSpPr>
        <p:sp>
          <p:nvSpPr>
            <p:cNvPr id="3" name="TextBox 2"/>
            <p:cNvSpPr txBox="1"/>
            <p:nvPr/>
          </p:nvSpPr>
          <p:spPr>
            <a:xfrm>
              <a:off x="323528" y="359078"/>
              <a:ext cx="3208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Ⅱ. </a:t>
              </a:r>
              <a:r>
                <a:rPr lang="ko-KR" altLang="en-US" sz="2800" b="1" dirty="0" smtClean="0"/>
                <a:t>실습 주제별 작성</a:t>
              </a:r>
              <a:endParaRPr lang="ko-KR" altLang="en-US" sz="2800" b="1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67544" y="980728"/>
              <a:ext cx="8424936" cy="0"/>
            </a:xfrm>
            <a:prstGeom prst="line">
              <a:avLst/>
            </a:prstGeom>
            <a:ln w="444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289622" y="260648"/>
              <a:ext cx="72008" cy="720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51520" y="260648"/>
              <a:ext cx="72008" cy="72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6506" y="1052737"/>
            <a:ext cx="2829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마일스톤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분석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수행계획 수립 </a:t>
            </a:r>
            <a:endParaRPr lang="ko-KR" altLang="en-US" sz="14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19057909"/>
              </p:ext>
            </p:extLst>
          </p:nvPr>
        </p:nvGraphicFramePr>
        <p:xfrm>
          <a:off x="313757" y="1401129"/>
          <a:ext cx="9319763" cy="5188931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213171"/>
                <a:gridCol w="1298684"/>
                <a:gridCol w="1306105"/>
                <a:gridCol w="2312352"/>
                <a:gridCol w="3189451"/>
              </a:tblGrid>
              <a:tr h="64211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spc="-150" dirty="0" err="1">
                          <a:effectLst/>
                        </a:rPr>
                        <a:t>마일스톤</a:t>
                      </a:r>
                      <a:r>
                        <a:rPr lang="en-US" sz="1100" kern="100" spc="-150" dirty="0">
                          <a:effectLst/>
                        </a:rPr>
                        <a:t>(</a:t>
                      </a:r>
                      <a:r>
                        <a:rPr lang="ko-KR" sz="1100" kern="100" spc="-150" dirty="0">
                          <a:effectLst/>
                        </a:rPr>
                        <a:t>단계</a:t>
                      </a:r>
                      <a:r>
                        <a:rPr lang="en-US" sz="1100" kern="100" spc="-15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알파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처음 알파상태</a:t>
                      </a:r>
                      <a:endParaRPr lang="ko-KR" altLang="en-US" sz="105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목표 알파상태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세부 </a:t>
                      </a:r>
                      <a:r>
                        <a:rPr lang="ko-KR" altLang="en-US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설명 활동 기법</a:t>
                      </a:r>
                      <a:r>
                        <a:rPr lang="en-US" altLang="ko-KR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산출물</a:t>
                      </a:r>
                      <a:r>
                        <a:rPr lang="en-US" altLang="ko-KR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96744">
                <a:tc rowSpan="7">
                  <a:txBody>
                    <a:bodyPr/>
                    <a:lstStyle/>
                    <a:p>
                      <a:pPr marL="0" marR="0" lvl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분석</a:t>
                      </a:r>
                      <a:r>
                        <a:rPr lang="en-US" sz="16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  <a:endParaRPr lang="ko-KR" sz="16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이해관계자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작업참여 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배포기준 합의</a:t>
                      </a:r>
                      <a:endParaRPr lang="en-US" altLang="ko-KR" sz="120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439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기회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솔루션 타당성 검증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시나리오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187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요구사항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요건정의 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요건합의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요구사항 정의서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목차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 ,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요구사항 명세서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상세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 ,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시스템 요구사항 명세서 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ko-KR" sz="12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데이터베이스 요구 정의서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526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소프트웨어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시스템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아키텍처 검증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7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팀구성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0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작업방식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514331" rtl="0" eaLnBrk="1" latinLnBrk="1" hangingPunct="1">
                        <a:spcAft>
                          <a:spcPts val="0"/>
                        </a:spcAft>
                      </a:pP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00" dirty="0" smtClean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514331" rtl="0" eaLnBrk="1" latinLnBrk="1" hangingPunct="1">
                        <a:spcAft>
                          <a:spcPts val="0"/>
                        </a:spcAft>
                      </a:pP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2277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72480" y="260648"/>
            <a:ext cx="9361040" cy="720080"/>
            <a:chOff x="251520" y="260648"/>
            <a:chExt cx="8640960" cy="720080"/>
          </a:xfrm>
        </p:grpSpPr>
        <p:sp>
          <p:nvSpPr>
            <p:cNvPr id="3" name="TextBox 2"/>
            <p:cNvSpPr txBox="1"/>
            <p:nvPr/>
          </p:nvSpPr>
          <p:spPr>
            <a:xfrm>
              <a:off x="323528" y="359078"/>
              <a:ext cx="3208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Ⅱ. </a:t>
              </a:r>
              <a:r>
                <a:rPr lang="ko-KR" altLang="en-US" sz="2800" b="1" dirty="0" smtClean="0"/>
                <a:t>실습 주제별 작성</a:t>
              </a:r>
              <a:endParaRPr lang="ko-KR" altLang="en-US" sz="2800" b="1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67544" y="980728"/>
              <a:ext cx="8424936" cy="0"/>
            </a:xfrm>
            <a:prstGeom prst="line">
              <a:avLst/>
            </a:prstGeom>
            <a:ln w="444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289622" y="260648"/>
              <a:ext cx="72008" cy="720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51520" y="260648"/>
              <a:ext cx="72008" cy="72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6507" y="1052737"/>
            <a:ext cx="2829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마일스톤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설계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수행계획 수립 </a:t>
            </a:r>
            <a:endParaRPr lang="ko-KR" altLang="en-US" sz="14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4401853"/>
              </p:ext>
            </p:extLst>
          </p:nvPr>
        </p:nvGraphicFramePr>
        <p:xfrm>
          <a:off x="313757" y="1401128"/>
          <a:ext cx="9319763" cy="5349610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213171"/>
                <a:gridCol w="1298684"/>
                <a:gridCol w="1306105"/>
                <a:gridCol w="2312352"/>
                <a:gridCol w="3189451"/>
              </a:tblGrid>
              <a:tr h="73172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spc="-150" dirty="0" err="1">
                          <a:effectLst/>
                        </a:rPr>
                        <a:t>마일스톤</a:t>
                      </a:r>
                      <a:r>
                        <a:rPr lang="en-US" sz="1100" kern="100" spc="-150" dirty="0">
                          <a:effectLst/>
                        </a:rPr>
                        <a:t>(</a:t>
                      </a:r>
                      <a:r>
                        <a:rPr lang="ko-KR" sz="1100" kern="100" spc="-150" dirty="0">
                          <a:effectLst/>
                        </a:rPr>
                        <a:t>단계</a:t>
                      </a:r>
                      <a:r>
                        <a:rPr lang="en-US" sz="1100" kern="100" spc="-15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알파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처음 알파상태</a:t>
                      </a:r>
                      <a:endParaRPr lang="ko-KR" altLang="en-US" sz="105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목표 알파상태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세부 </a:t>
                      </a:r>
                      <a:r>
                        <a:rPr lang="ko-KR" altLang="en-US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설명 활동 기법</a:t>
                      </a:r>
                      <a:r>
                        <a:rPr lang="en-US" altLang="ko-KR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산출물</a:t>
                      </a:r>
                      <a:r>
                        <a:rPr lang="en-US" altLang="ko-KR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72254">
                <a:tc rowSpan="7">
                  <a:txBody>
                    <a:bodyPr/>
                    <a:lstStyle/>
                    <a:p>
                      <a:pPr marL="0" marR="0" lvl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 smtClea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ko-KR" altLang="en-US" sz="1600" kern="100" dirty="0" smtClean="0">
                          <a:effectLst/>
                          <a:latin typeface="+mn-ea"/>
                          <a:ea typeface="+mn-ea"/>
                        </a:rPr>
                        <a:t>설계</a:t>
                      </a: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이해관계자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작업참여</a:t>
                      </a:r>
                      <a:endParaRPr lang="en-US" altLang="ko-KR" sz="120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프로젝트 기능 정의서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210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기회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766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요구사항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2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486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소프트웨어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시스템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사용가능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아키텍처 체크리스트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 빌딩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작업방식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시범적용 </a:t>
                      </a:r>
                      <a:r>
                        <a:rPr lang="en-US" altLang="ko-KR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전체적용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00" dirty="0" smtClean="0">
                          <a:effectLst/>
                        </a:rPr>
                        <a:t>코딩스타일 </a:t>
                      </a:r>
                      <a:r>
                        <a:rPr lang="en-US" altLang="ko-KR" sz="1050" kern="100" dirty="0" smtClean="0">
                          <a:effectLst/>
                        </a:rPr>
                        <a:t>(</a:t>
                      </a:r>
                      <a:r>
                        <a:rPr lang="ko-KR" altLang="en-US" sz="1050" kern="100" dirty="0" smtClean="0">
                          <a:effectLst/>
                        </a:rPr>
                        <a:t>주석</a:t>
                      </a:r>
                      <a:r>
                        <a:rPr lang="en-US" altLang="ko-KR" sz="1050" kern="100" smtClean="0">
                          <a:effectLst/>
                        </a:rPr>
                        <a:t>)</a:t>
                      </a: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4913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72480" y="260648"/>
            <a:ext cx="9361040" cy="720080"/>
            <a:chOff x="251520" y="260648"/>
            <a:chExt cx="8640960" cy="720080"/>
          </a:xfrm>
        </p:grpSpPr>
        <p:sp>
          <p:nvSpPr>
            <p:cNvPr id="3" name="TextBox 2"/>
            <p:cNvSpPr txBox="1"/>
            <p:nvPr/>
          </p:nvSpPr>
          <p:spPr>
            <a:xfrm>
              <a:off x="323528" y="359078"/>
              <a:ext cx="3208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Ⅱ. </a:t>
              </a:r>
              <a:r>
                <a:rPr lang="ko-KR" altLang="en-US" sz="2800" b="1" dirty="0" smtClean="0"/>
                <a:t>실습 주제별 작성</a:t>
              </a:r>
              <a:endParaRPr lang="ko-KR" altLang="en-US" sz="2800" b="1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67544" y="980728"/>
              <a:ext cx="8424936" cy="0"/>
            </a:xfrm>
            <a:prstGeom prst="line">
              <a:avLst/>
            </a:prstGeom>
            <a:ln w="444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289622" y="260648"/>
              <a:ext cx="72008" cy="720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51520" y="260648"/>
              <a:ext cx="72008" cy="72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6506" y="1052737"/>
            <a:ext cx="2770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마일스톤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개발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수행계획 수립</a:t>
            </a:r>
            <a:endParaRPr lang="ko-KR" altLang="en-US" sz="14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07903920"/>
              </p:ext>
            </p:extLst>
          </p:nvPr>
        </p:nvGraphicFramePr>
        <p:xfrm>
          <a:off x="313757" y="1401127"/>
          <a:ext cx="9319763" cy="5169764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213171"/>
                <a:gridCol w="1298684"/>
                <a:gridCol w="1306105"/>
                <a:gridCol w="2312352"/>
                <a:gridCol w="3189451"/>
              </a:tblGrid>
              <a:tr h="6744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spc="-150" dirty="0" err="1">
                          <a:effectLst/>
                        </a:rPr>
                        <a:t>마일스톤</a:t>
                      </a:r>
                      <a:r>
                        <a:rPr lang="en-US" sz="1100" kern="100" spc="-150" dirty="0">
                          <a:effectLst/>
                        </a:rPr>
                        <a:t>(</a:t>
                      </a:r>
                      <a:r>
                        <a:rPr lang="ko-KR" sz="1100" kern="100" spc="-150" dirty="0">
                          <a:effectLst/>
                        </a:rPr>
                        <a:t>단계</a:t>
                      </a:r>
                      <a:r>
                        <a:rPr lang="en-US" sz="1100" kern="100" spc="-15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알파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처음 알파상태</a:t>
                      </a:r>
                      <a:endParaRPr lang="ko-KR" altLang="en-US" sz="105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목표 알파상태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세부 </a:t>
                      </a:r>
                      <a:r>
                        <a:rPr lang="ko-KR" altLang="en-US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설명 활동 기법</a:t>
                      </a:r>
                      <a:r>
                        <a:rPr lang="en-US" altLang="ko-KR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산출물</a:t>
                      </a:r>
                      <a:r>
                        <a:rPr lang="en-US" altLang="ko-KR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33349">
                <a:tc rowSpan="7">
                  <a:txBody>
                    <a:bodyPr/>
                    <a:lstStyle/>
                    <a:p>
                      <a:pPr marL="0" marR="0" lvl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개발</a:t>
                      </a:r>
                      <a:endParaRPr lang="ko-KR" altLang="ko-KR" sz="1600" b="1" kern="1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이해관계자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작업참여</a:t>
                      </a:r>
                      <a:endParaRPr lang="en-US" altLang="ko-KR" sz="120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7886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기회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솔루션개발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615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요구사항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요건구현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니즈충족</a:t>
                      </a:r>
                      <a:endParaRPr lang="ko-KR" altLang="ko-KR" sz="12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객체모델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(Class Diagram, Sequence Diagram)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ERD(</a:t>
                      </a: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물리모델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 , ERD(</a:t>
                      </a: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논리모델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 ,</a:t>
                      </a: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인터페이스 설계도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(DAO)</a:t>
                      </a:r>
                      <a:endParaRPr lang="ko-KR" altLang="ko-KR" sz="12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442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소프트웨어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시스템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배포준비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작업수행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프로그램 코드</a:t>
                      </a:r>
                      <a:endParaRPr lang="en-US" altLang="ko-KR" sz="120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작업방식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514331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작업방식내재화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514331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작업시작 </a:t>
                      </a:r>
                      <a:r>
                        <a:rPr lang="en-US" altLang="ko-KR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작업진행 </a:t>
                      </a:r>
                      <a:r>
                        <a:rPr lang="en-US" altLang="ko-KR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목표달성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데이터베이스 테이블</a:t>
                      </a:r>
                      <a:endParaRPr lang="ko-KR" altLang="en-US" sz="1100" dirty="0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8733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72480" y="260648"/>
            <a:ext cx="9361040" cy="720080"/>
            <a:chOff x="251520" y="260648"/>
            <a:chExt cx="8640960" cy="720080"/>
          </a:xfrm>
        </p:grpSpPr>
        <p:sp>
          <p:nvSpPr>
            <p:cNvPr id="3" name="TextBox 2"/>
            <p:cNvSpPr txBox="1"/>
            <p:nvPr/>
          </p:nvSpPr>
          <p:spPr>
            <a:xfrm>
              <a:off x="323528" y="359078"/>
              <a:ext cx="3208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Ⅱ. </a:t>
              </a:r>
              <a:r>
                <a:rPr lang="ko-KR" altLang="en-US" sz="2800" b="1" dirty="0" smtClean="0"/>
                <a:t>실습 주제별 작성</a:t>
              </a:r>
              <a:endParaRPr lang="ko-KR" altLang="en-US" sz="2800" b="1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67544" y="980728"/>
              <a:ext cx="8424936" cy="0"/>
            </a:xfrm>
            <a:prstGeom prst="line">
              <a:avLst/>
            </a:prstGeom>
            <a:ln w="444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289622" y="260648"/>
              <a:ext cx="72008" cy="720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51520" y="260648"/>
              <a:ext cx="72008" cy="72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6506" y="1052737"/>
            <a:ext cx="2770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마일스톤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이행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수행계획 수립</a:t>
            </a:r>
            <a:endParaRPr lang="ko-KR" altLang="en-US" sz="14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75246276"/>
              </p:ext>
            </p:extLst>
          </p:nvPr>
        </p:nvGraphicFramePr>
        <p:xfrm>
          <a:off x="313757" y="1401130"/>
          <a:ext cx="9319763" cy="4899148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213171"/>
                <a:gridCol w="1298684"/>
                <a:gridCol w="1306105"/>
                <a:gridCol w="2312352"/>
                <a:gridCol w="3189451"/>
              </a:tblGrid>
              <a:tr h="7063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spc="-150" dirty="0" err="1">
                          <a:effectLst/>
                        </a:rPr>
                        <a:t>마일스톤</a:t>
                      </a:r>
                      <a:r>
                        <a:rPr lang="en-US" sz="1100" kern="100" spc="-150" dirty="0">
                          <a:effectLst/>
                        </a:rPr>
                        <a:t>(</a:t>
                      </a:r>
                      <a:r>
                        <a:rPr lang="ko-KR" sz="1100" kern="100" spc="-150" dirty="0">
                          <a:effectLst/>
                        </a:rPr>
                        <a:t>단계</a:t>
                      </a:r>
                      <a:r>
                        <a:rPr lang="en-US" sz="1100" kern="100" spc="-15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알파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처음 알파상태</a:t>
                      </a:r>
                      <a:endParaRPr lang="ko-KR" altLang="en-US" sz="105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목표 알파상태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세부 </a:t>
                      </a:r>
                      <a:r>
                        <a:rPr lang="ko-KR" altLang="en-US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설명 활동 기법</a:t>
                      </a:r>
                      <a:r>
                        <a:rPr lang="en-US" altLang="ko-KR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산출물</a:t>
                      </a:r>
                      <a:r>
                        <a:rPr lang="en-US" altLang="ko-KR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16797">
                <a:tc rowSpan="7">
                  <a:txBody>
                    <a:bodyPr/>
                    <a:lstStyle/>
                    <a:p>
                      <a:pPr marL="0" marR="0" lvl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이행</a:t>
                      </a:r>
                      <a:endParaRPr lang="ko-KR" altLang="ko-KR" sz="1600" b="1" kern="1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이해관계자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배포합의 </a:t>
                      </a:r>
                      <a:r>
                        <a:rPr lang="en-US" altLang="ko-KR" sz="1200" kern="100" dirty="0" smtClean="0">
                          <a:effectLst/>
                        </a:rPr>
                        <a:t>,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사용만족</a:t>
                      </a:r>
                      <a:endParaRPr lang="en-US" altLang="ko-KR" sz="120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797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기회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이익 발생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1965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요구사항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소프트웨어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시스템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운영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4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팀해산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1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작업방식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514331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사용종료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7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작업종료</a:t>
                      </a:r>
                      <a:endParaRPr lang="ko-KR" altLang="en-US" sz="1200" dirty="0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프로젝트 완료 보고서</a:t>
                      </a:r>
                      <a:endParaRPr lang="ko-KR" altLang="en-US" sz="1200" dirty="0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6318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마일스톤별</a:t>
            </a:r>
            <a:r>
              <a:rPr lang="ko-KR" altLang="en-US" dirty="0" smtClean="0"/>
              <a:t> 세부 </a:t>
            </a:r>
            <a:r>
              <a:rPr lang="ko-KR" altLang="en-US" dirty="0" err="1" smtClean="0"/>
              <a:t>타스크</a:t>
            </a:r>
            <a:r>
              <a:rPr lang="ko-KR" altLang="en-US" dirty="0" smtClean="0"/>
              <a:t> 및 산출물 정의</a:t>
            </a:r>
            <a:endParaRPr lang="ko-KR" altLang="en-US" dirty="0"/>
          </a:p>
        </p:txBody>
      </p:sp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209550" y="-12700"/>
            <a:ext cx="72072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228476263"/>
              </p:ext>
            </p:extLst>
          </p:nvPr>
        </p:nvGraphicFramePr>
        <p:xfrm>
          <a:off x="560511" y="980085"/>
          <a:ext cx="8856984" cy="5329235"/>
        </p:xfrm>
        <a:graphic>
          <a:graphicData uri="http://schemas.openxmlformats.org/drawingml/2006/table">
            <a:tbl>
              <a:tblPr/>
              <a:tblGrid>
                <a:gridCol w="1512169"/>
                <a:gridCol w="3312368"/>
                <a:gridCol w="2520280"/>
                <a:gridCol w="1512167"/>
              </a:tblGrid>
              <a:tr h="36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 err="1" smtClean="0">
                          <a:latin typeface="맑은 고딕"/>
                          <a:ea typeface="맑은 고딕"/>
                          <a:cs typeface="Times New Roman"/>
                        </a:rPr>
                        <a:t>마일스톤</a:t>
                      </a: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명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err="1" smtClean="0">
                          <a:latin typeface="맑은 고딕"/>
                          <a:ea typeface="맑은 고딕"/>
                          <a:cs typeface="Times New Roman"/>
                        </a:rPr>
                        <a:t>수행타스크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수행 산출물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lt"/>
                          <a:ea typeface="+mn-ea"/>
                          <a:cs typeface="Times New Roman"/>
                        </a:rPr>
                        <a:t>비고</a:t>
                      </a:r>
                      <a:endParaRPr lang="ko-KR" altLang="ko-KR" sz="1200" b="1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5991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9400" y="377825"/>
            <a:ext cx="6761832" cy="274638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] </a:t>
            </a:r>
            <a:r>
              <a:rPr lang="ko-KR" altLang="en-US" dirty="0" err="1" smtClean="0"/>
              <a:t>마일스톤별</a:t>
            </a:r>
            <a:r>
              <a:rPr lang="ko-KR" altLang="en-US" dirty="0" smtClean="0"/>
              <a:t> 세부 </a:t>
            </a:r>
            <a:r>
              <a:rPr lang="ko-KR" altLang="en-US" dirty="0" err="1" smtClean="0"/>
              <a:t>타스크</a:t>
            </a:r>
            <a:r>
              <a:rPr lang="ko-KR" altLang="en-US" dirty="0" smtClean="0"/>
              <a:t> 및 산출물 정의 작성 방안</a:t>
            </a:r>
            <a:endParaRPr lang="ko-KR" altLang="en-US" dirty="0"/>
          </a:p>
        </p:txBody>
      </p:sp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209550" y="-12700"/>
            <a:ext cx="72072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326475523"/>
              </p:ext>
            </p:extLst>
          </p:nvPr>
        </p:nvGraphicFramePr>
        <p:xfrm>
          <a:off x="560511" y="980085"/>
          <a:ext cx="8856984" cy="5329235"/>
        </p:xfrm>
        <a:graphic>
          <a:graphicData uri="http://schemas.openxmlformats.org/drawingml/2006/table">
            <a:tbl>
              <a:tblPr/>
              <a:tblGrid>
                <a:gridCol w="1512169"/>
                <a:gridCol w="3312368"/>
                <a:gridCol w="2520280"/>
                <a:gridCol w="1512167"/>
              </a:tblGrid>
              <a:tr h="36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 err="1" smtClean="0">
                          <a:latin typeface="맑은 고딕"/>
                          <a:ea typeface="맑은 고딕"/>
                          <a:cs typeface="Times New Roman"/>
                        </a:rPr>
                        <a:t>마일스톤</a:t>
                      </a: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명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err="1" smtClean="0">
                          <a:latin typeface="맑은 고딕"/>
                          <a:ea typeface="맑은 고딕"/>
                          <a:cs typeface="Times New Roman"/>
                        </a:rPr>
                        <a:t>수행타스크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수행 산출물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lt"/>
                          <a:ea typeface="+mn-ea"/>
                          <a:cs typeface="Times New Roman"/>
                        </a:rPr>
                        <a:t>비고</a:t>
                      </a:r>
                      <a:endParaRPr lang="ko-KR" altLang="ko-KR" sz="1200" b="1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요구사항 정의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이해관계자 식별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요구사항 정의</a:t>
                      </a: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요구사항 정의서</a:t>
                      </a: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분석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설계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개발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이행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사각형 설명선 2"/>
          <p:cNvSpPr/>
          <p:nvPr/>
        </p:nvSpPr>
        <p:spPr>
          <a:xfrm>
            <a:off x="6897216" y="2708920"/>
            <a:ext cx="2232248" cy="1224136"/>
          </a:xfrm>
          <a:prstGeom prst="wedgeRectCallout">
            <a:avLst>
              <a:gd name="adj1" fmla="val -85691"/>
              <a:gd name="adj2" fmla="val -98703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각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마일스톤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진입 시 해당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마일스톤에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대한 수행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타스크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및 수행 산출물만 정의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267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Project Health Check – OO</a:t>
            </a:r>
            <a:r>
              <a:rPr lang="ko-KR" altLang="en-US" dirty="0" smtClean="0"/>
              <a:t> 단계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488504" y="5157192"/>
            <a:ext cx="8928992" cy="1224136"/>
            <a:chOff x="416496" y="5157192"/>
            <a:chExt cx="8928992" cy="1224136"/>
          </a:xfrm>
        </p:grpSpPr>
        <p:sp>
          <p:nvSpPr>
            <p:cNvPr id="8" name="모서리가 둥근 직사각형 7"/>
            <p:cNvSpPr/>
            <p:nvPr/>
          </p:nvSpPr>
          <p:spPr bwMode="gray">
            <a:xfrm>
              <a:off x="416496" y="5157192"/>
              <a:ext cx="576064" cy="1224136"/>
            </a:xfrm>
            <a:prstGeom prst="roundRect">
              <a:avLst>
                <a:gd name="adj" fmla="val 0"/>
              </a:avLst>
            </a:prstGeom>
            <a:solidFill>
              <a:sysClr val="window" lastClr="FFFFFF">
                <a:lumMod val="85000"/>
              </a:sysClr>
            </a:solidFill>
            <a:ln w="9525" algn="ctr">
              <a:solidFill>
                <a:sysClr val="windowText" lastClr="000000">
                  <a:lumMod val="50000"/>
                  <a:lumOff val="50000"/>
                </a:sys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2000" rIns="72000" anchor="ctr"/>
            <a:lstStyle/>
            <a:p>
              <a:pPr marL="0" marR="0" lvl="0" indent="0" algn="ctr" defTabSz="196850" eaLnBrk="0" fontAlgn="auto" latinLnBrk="0" hangingPunct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진단결과 및 해결방안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992560" y="5157192"/>
              <a:ext cx="8352928" cy="1224136"/>
              <a:chOff x="992560" y="5157192"/>
              <a:chExt cx="7056784" cy="1224136"/>
            </a:xfrm>
          </p:grpSpPr>
          <p:sp>
            <p:nvSpPr>
              <p:cNvPr id="6" name="Text Box 110"/>
              <p:cNvSpPr txBox="1">
                <a:spLocks noChangeArrowheads="1"/>
              </p:cNvSpPr>
              <p:nvPr/>
            </p:nvSpPr>
            <p:spPr bwMode="auto">
              <a:xfrm>
                <a:off x="992560" y="5157192"/>
                <a:ext cx="3528392" cy="1224136"/>
              </a:xfrm>
              <a:prstGeom prst="roundRect">
                <a:avLst>
                  <a:gd name="adj" fmla="val 0"/>
                </a:avLst>
              </a:prstGeom>
              <a:solidFill>
                <a:srgbClr val="FFFFFF">
                  <a:lumMod val="95000"/>
                </a:srgbClr>
              </a:solidFill>
              <a:ln w="9525" algn="ctr">
                <a:solidFill>
                  <a:srgbClr val="FFFFFF">
                    <a:lumMod val="50000"/>
                  </a:srgb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tIns="108000" bIns="108000" anchor="t">
                <a:noAutofit/>
              </a:bodyPr>
              <a:lstStyle/>
              <a:p>
                <a:pPr marL="174625" marR="0" lvl="0" indent="-174625" defTabSz="91440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§"/>
                  <a:tabLst/>
                  <a:defRPr/>
                </a:pPr>
                <a:r>
                  <a:rPr kumimoji="0" lang="ko-KR" altLang="en-US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이해관계자</a:t>
                </a:r>
                <a:r>
                  <a:rPr kumimoji="0" lang="en-US" altLang="ko-KR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: </a:t>
                </a:r>
                <a:r>
                  <a:rPr kumimoji="0" lang="ko-KR" altLang="en-US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이해 관계자 식별이 되지 않아 의사결정 필요 시 빠른 의사결정이 어려움</a:t>
                </a:r>
                <a:endParaRPr kumimoji="0" lang="en-US" altLang="ko-KR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174625" marR="0" lvl="0" indent="-174625" defTabSz="91440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§"/>
                  <a:tabLst/>
                  <a:defRPr/>
                </a:pPr>
                <a:r>
                  <a:rPr kumimoji="0" lang="ko-KR" altLang="en-US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요구사항</a:t>
                </a:r>
                <a:r>
                  <a:rPr kumimoji="0" lang="en-US" altLang="ko-KR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: </a:t>
                </a:r>
                <a:r>
                  <a:rPr kumimoji="0" lang="ko-KR" altLang="en-US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이해관계자 식별이 어려워 요구사항에 대한 정의 작업이 지연되고 있음</a:t>
                </a:r>
                <a:endParaRPr kumimoji="0" lang="en-US" altLang="ko-KR" sz="10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174625" marR="0" lvl="0" indent="-174625" defTabSz="91440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§"/>
                  <a:tabLst/>
                  <a:defRPr/>
                </a:pPr>
                <a:endPara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  <a:p>
                <a:pPr marL="174625" marR="0" lvl="0" indent="-174625" defTabSz="91440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§"/>
                  <a:tabLst/>
                  <a:defRPr/>
                </a:pPr>
                <a:endPara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" name="Text Box 110"/>
              <p:cNvSpPr txBox="1">
                <a:spLocks noChangeArrowheads="1"/>
              </p:cNvSpPr>
              <p:nvPr/>
            </p:nvSpPr>
            <p:spPr bwMode="auto">
              <a:xfrm>
                <a:off x="4520952" y="5157192"/>
                <a:ext cx="3528392" cy="1224136"/>
              </a:xfrm>
              <a:prstGeom prst="roundRect">
                <a:avLst>
                  <a:gd name="adj" fmla="val 0"/>
                </a:avLst>
              </a:prstGeom>
              <a:solidFill>
                <a:srgbClr val="FFFFFF">
                  <a:lumMod val="95000"/>
                </a:srgbClr>
              </a:solidFill>
              <a:ln w="9525" algn="ctr">
                <a:solidFill>
                  <a:srgbClr val="FFFFFF">
                    <a:lumMod val="50000"/>
                  </a:srgb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tIns="108000" bIns="108000" anchor="t">
                <a:noAutofit/>
              </a:bodyPr>
              <a:lstStyle/>
              <a:p>
                <a:pPr marL="174625" marR="0" lvl="0" indent="-174625" defTabSz="91440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§"/>
                  <a:tabLst/>
                  <a:defRPr/>
                </a:pPr>
                <a:r>
                  <a:rPr kumimoji="0" lang="ko-KR" altLang="en-US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이해관계자의 종류 식별 후 해당 </a:t>
                </a:r>
                <a:r>
                  <a:rPr kumimoji="0" lang="ko-KR" altLang="en-US" sz="1000" kern="0" dirty="0" err="1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롤을</a:t>
                </a:r>
                <a:r>
                  <a:rPr kumimoji="0" lang="ko-KR" altLang="en-US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 수행할 팀원 선정</a:t>
                </a:r>
                <a:r>
                  <a:rPr kumimoji="0" lang="en-US" altLang="ko-KR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. </a:t>
                </a:r>
                <a:r>
                  <a:rPr kumimoji="0" lang="ko-KR" altLang="en-US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팀원이 어려운 경우 강사나 매니저에게 해당 </a:t>
                </a:r>
                <a:r>
                  <a:rPr kumimoji="0" lang="ko-KR" altLang="en-US" sz="1000" kern="0" dirty="0" err="1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롤을</a:t>
                </a:r>
                <a:r>
                  <a:rPr kumimoji="0" lang="ko-KR" altLang="en-US" sz="100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 위임하기로 함 </a:t>
                </a:r>
                <a:endParaRPr kumimoji="0" lang="en-US" altLang="ko-KR" sz="10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174625" marR="0" lvl="0" indent="-174625" defTabSz="91440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§"/>
                  <a:tabLst/>
                  <a:defRPr/>
                </a:pPr>
                <a:endPara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  <a:p>
                <a:pPr marL="174625" marR="0" lvl="0" indent="-174625" defTabSz="91440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§"/>
                  <a:tabLst/>
                  <a:defRPr/>
                </a:pPr>
                <a:endPara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536" y="877127"/>
            <a:ext cx="8927960" cy="4046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75633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Project Health Check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작성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별첨된 엑셀 파일 </a:t>
            </a:r>
            <a:r>
              <a:rPr lang="en-US" altLang="ko-KR" dirty="0" smtClean="0"/>
              <a:t>[</a:t>
            </a:r>
            <a:r>
              <a:rPr lang="ko-KR" altLang="en-US" dirty="0"/>
              <a:t>에센스</a:t>
            </a:r>
            <a:r>
              <a:rPr lang="en-US" altLang="ko-KR" dirty="0"/>
              <a:t>1.0_</a:t>
            </a:r>
            <a:r>
              <a:rPr lang="ko-KR" altLang="en-US" dirty="0"/>
              <a:t>알파상태</a:t>
            </a:r>
            <a:r>
              <a:rPr lang="en-US" altLang="ko-KR" dirty="0"/>
              <a:t>_</a:t>
            </a:r>
            <a:r>
              <a:rPr lang="ko-KR" altLang="en-US" dirty="0"/>
              <a:t>체크리스트</a:t>
            </a:r>
            <a:r>
              <a:rPr lang="en-US" altLang="ko-KR" dirty="0"/>
              <a:t>_</a:t>
            </a:r>
            <a:r>
              <a:rPr lang="en-US" altLang="ko-KR" dirty="0" smtClean="0"/>
              <a:t>HealthCheck_v1.6] </a:t>
            </a:r>
            <a:r>
              <a:rPr lang="ko-KR" altLang="en-US" dirty="0" smtClean="0"/>
              <a:t>파일을 열어서 다음의 순서대로 작성 한 후 최종 결과 값을 복사하여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에 첨부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96D8CE-DAFF-415D-8D34-D87C211B3B69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496" y="1628800"/>
            <a:ext cx="5885383" cy="4870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753201" y="1772816"/>
            <a:ext cx="273630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+mj-lt"/>
              <a:buAutoNum type="arabicPeriod"/>
            </a:pPr>
            <a:r>
              <a:rPr lang="ko-KR" altLang="en-US" sz="1400" b="1" dirty="0" smtClean="0">
                <a:latin typeface="+mn-ea"/>
                <a:ea typeface="+mn-ea"/>
              </a:rPr>
              <a:t>알파의 상태 탭을 선택하고 각 알파의 상태 중 해당 </a:t>
            </a:r>
            <a:r>
              <a:rPr lang="ko-KR" altLang="en-US" sz="1400" b="1" dirty="0" err="1" smtClean="0">
                <a:latin typeface="+mn-ea"/>
                <a:ea typeface="+mn-ea"/>
              </a:rPr>
              <a:t>마일스톤에</a:t>
            </a:r>
            <a:r>
              <a:rPr lang="ko-KR" altLang="en-US" sz="1400" b="1" dirty="0" smtClean="0">
                <a:latin typeface="+mn-ea"/>
                <a:ea typeface="+mn-ea"/>
              </a:rPr>
              <a:t> 해당 되는 내용에 </a:t>
            </a:r>
            <a:r>
              <a:rPr lang="en-US" altLang="ko-KR" sz="1400" b="1" dirty="0" smtClean="0">
                <a:latin typeface="+mn-ea"/>
                <a:ea typeface="+mn-ea"/>
              </a:rPr>
              <a:t>“</a:t>
            </a:r>
            <a:r>
              <a:rPr lang="ko-KR" altLang="en-US" sz="1400" b="1" dirty="0" err="1" smtClean="0">
                <a:latin typeface="+mn-ea"/>
                <a:ea typeface="+mn-ea"/>
              </a:rPr>
              <a:t>ㅇ</a:t>
            </a:r>
            <a:r>
              <a:rPr lang="en-US" altLang="ko-KR" sz="1400" b="1" dirty="0" smtClean="0">
                <a:latin typeface="+mn-ea"/>
                <a:ea typeface="+mn-ea"/>
              </a:rPr>
              <a:t>” </a:t>
            </a:r>
            <a:r>
              <a:rPr lang="ko-KR" altLang="en-US" sz="1400" b="1" dirty="0" smtClean="0">
                <a:latin typeface="+mn-ea"/>
                <a:ea typeface="+mn-ea"/>
              </a:rPr>
              <a:t>표시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하면</a:t>
            </a:r>
            <a:r>
              <a:rPr lang="en-US" altLang="ko-KR" sz="1400" b="1" dirty="0" smtClean="0"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latin typeface="+mn-ea"/>
                <a:ea typeface="+mn-ea"/>
              </a:rPr>
              <a:t>해당 내용은 결과 탭에 자동 반영된다</a:t>
            </a:r>
            <a:r>
              <a:rPr lang="en-US" altLang="ko-KR" sz="1400" b="1" dirty="0" smtClean="0">
                <a:latin typeface="+mn-ea"/>
                <a:ea typeface="+mn-ea"/>
              </a:rPr>
              <a:t>.</a:t>
            </a:r>
          </a:p>
          <a:p>
            <a:pPr marL="174625" indent="-174625">
              <a:buFont typeface="+mj-lt"/>
              <a:buAutoNum type="arabicPeriod"/>
            </a:pPr>
            <a:endParaRPr lang="en-US" altLang="ko-KR" sz="1400" b="1" dirty="0">
              <a:latin typeface="+mn-ea"/>
              <a:ea typeface="+mn-ea"/>
            </a:endParaRPr>
          </a:p>
          <a:p>
            <a:pPr marL="174625" indent="-174625">
              <a:buFont typeface="+mj-lt"/>
              <a:buAutoNum type="arabicPeriod"/>
            </a:pPr>
            <a:r>
              <a:rPr lang="ko-KR" altLang="en-US" sz="1400" b="1" dirty="0" smtClean="0">
                <a:latin typeface="+mn-ea"/>
                <a:ea typeface="+mn-ea"/>
              </a:rPr>
              <a:t>체크리스트 탭을 선택하고 각 알파의 체크리스트를 </a:t>
            </a:r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점 척도로 평가 한다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해당 내용은 결과 탭에 자동 반영된다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</a:p>
          <a:p>
            <a:pPr marL="174625" indent="-174625">
              <a:buFont typeface="+mj-lt"/>
              <a:buAutoNum type="arabicPeriod"/>
            </a:pPr>
            <a:endParaRPr lang="en-US" altLang="ko-KR" sz="1400" b="1" dirty="0">
              <a:latin typeface="+mn-ea"/>
              <a:ea typeface="+mn-ea"/>
            </a:endParaRPr>
          </a:p>
          <a:p>
            <a:pPr marL="174625" indent="-174625">
              <a:buFont typeface="+mj-lt"/>
              <a:buAutoNum type="arabicPeriod"/>
            </a:pPr>
            <a:r>
              <a:rPr lang="en-US" altLang="ko-KR" sz="1400" b="1" dirty="0" smtClean="0">
                <a:latin typeface="+mn-ea"/>
                <a:ea typeface="+mn-ea"/>
              </a:rPr>
              <a:t>[3.1 </a:t>
            </a:r>
            <a:r>
              <a:rPr lang="ko-KR" altLang="en-US" sz="1400" b="1" dirty="0" smtClean="0">
                <a:latin typeface="+mn-ea"/>
                <a:ea typeface="+mn-ea"/>
              </a:rPr>
              <a:t>결과</a:t>
            </a:r>
            <a:r>
              <a:rPr lang="en-US" altLang="ko-KR" sz="1400" b="1" dirty="0" smtClean="0">
                <a:latin typeface="+mn-ea"/>
                <a:ea typeface="+mn-ea"/>
              </a:rPr>
              <a:t>] – </a:t>
            </a:r>
            <a:r>
              <a:rPr lang="ko-KR" altLang="en-US" sz="1400" b="1" dirty="0" smtClean="0">
                <a:latin typeface="+mn-ea"/>
                <a:ea typeface="+mn-ea"/>
              </a:rPr>
              <a:t>한글 결과</a:t>
            </a:r>
            <a:r>
              <a:rPr lang="en-US" altLang="ko-KR" sz="1400" b="1" dirty="0">
                <a:latin typeface="+mn-ea"/>
                <a:ea typeface="+mn-ea"/>
              </a:rPr>
              <a:t/>
            </a:r>
            <a:br>
              <a:rPr lang="en-US" altLang="ko-KR" sz="1400" b="1" dirty="0">
                <a:latin typeface="+mn-ea"/>
                <a:ea typeface="+mn-ea"/>
              </a:rPr>
            </a:br>
            <a:r>
              <a:rPr lang="en-US" altLang="ko-KR" sz="1400" b="1" dirty="0" smtClean="0">
                <a:latin typeface="+mn-ea"/>
                <a:ea typeface="+mn-ea"/>
              </a:rPr>
              <a:t>[3.2 </a:t>
            </a:r>
            <a:r>
              <a:rPr lang="ko-KR" altLang="en-US" sz="1400" b="1" dirty="0" smtClean="0">
                <a:latin typeface="+mn-ea"/>
                <a:ea typeface="+mn-ea"/>
              </a:rPr>
              <a:t>결과</a:t>
            </a:r>
            <a:r>
              <a:rPr lang="en-US" altLang="ko-KR" sz="1400" b="1" dirty="0" smtClean="0">
                <a:latin typeface="+mn-ea"/>
                <a:ea typeface="+mn-ea"/>
              </a:rPr>
              <a:t>_</a:t>
            </a:r>
            <a:r>
              <a:rPr lang="en-US" altLang="ko-KR" sz="1400" b="1" dirty="0" err="1" smtClean="0">
                <a:latin typeface="+mn-ea"/>
                <a:ea typeface="+mn-ea"/>
              </a:rPr>
              <a:t>en</a:t>
            </a:r>
            <a:r>
              <a:rPr lang="en-US" altLang="ko-KR" sz="1400" b="1" dirty="0" smtClean="0">
                <a:latin typeface="+mn-ea"/>
                <a:ea typeface="+mn-ea"/>
              </a:rPr>
              <a:t>]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latin typeface="+mn-ea"/>
                <a:ea typeface="+mn-ea"/>
              </a:rPr>
              <a:t>– </a:t>
            </a:r>
            <a:r>
              <a:rPr lang="ko-KR" altLang="en-US" sz="1400" b="1" dirty="0" smtClean="0">
                <a:latin typeface="+mn-ea"/>
                <a:ea typeface="+mn-ea"/>
              </a:rPr>
              <a:t>영어 결과</a:t>
            </a:r>
            <a:endParaRPr lang="en-US" altLang="ko-KR" sz="1400" b="1" dirty="0" smtClean="0">
              <a:latin typeface="+mn-ea"/>
              <a:ea typeface="+mn-ea"/>
            </a:endParaRPr>
          </a:p>
          <a:p>
            <a:pPr marL="174625" indent="-174625">
              <a:buFont typeface="+mj-lt"/>
              <a:buAutoNum type="arabicPeriod"/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 marL="174625" indent="-174625">
              <a:buFont typeface="+mj-lt"/>
              <a:buAutoNum type="arabicPeriod"/>
            </a:pPr>
            <a:r>
              <a:rPr lang="ko-KR" altLang="en-US" sz="1400" b="1" dirty="0" smtClean="0">
                <a:latin typeface="+mn-ea"/>
                <a:ea typeface="+mn-ea"/>
              </a:rPr>
              <a:t>결과 탭의 결과 내용을 복사한 후 </a:t>
            </a:r>
            <a:r>
              <a:rPr lang="en-US" altLang="ko-KR" sz="1400" b="1" dirty="0" err="1" smtClean="0">
                <a:latin typeface="+mn-ea"/>
                <a:ea typeface="+mn-ea"/>
              </a:rPr>
              <a:t>ppt</a:t>
            </a:r>
            <a:r>
              <a:rPr lang="ko-KR" altLang="en-US" sz="1400" b="1" dirty="0" smtClean="0">
                <a:latin typeface="+mn-ea"/>
                <a:ea typeface="+mn-ea"/>
              </a:rPr>
              <a:t>에 첨부한다</a:t>
            </a:r>
            <a:r>
              <a:rPr lang="en-US" altLang="ko-KR" sz="1400" b="1" dirty="0" smtClean="0">
                <a:latin typeface="+mn-ea"/>
                <a:ea typeface="+mn-ea"/>
              </a:rPr>
              <a:t>.</a:t>
            </a:r>
            <a:endParaRPr lang="en-US" altLang="ko-KR" sz="1400" b="1" dirty="0">
              <a:latin typeface="+mn-ea"/>
              <a:ea typeface="+mn-ea"/>
            </a:endParaRPr>
          </a:p>
          <a:p>
            <a:pPr marL="174625" indent="-174625">
              <a:buFont typeface="+mj-lt"/>
              <a:buAutoNum type="arabicPeriod"/>
            </a:pPr>
            <a:endParaRPr lang="en-US" altLang="ko-KR" sz="14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744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최종 </a:t>
            </a:r>
            <a:r>
              <a:rPr lang="ko-KR" altLang="en-US" dirty="0" err="1" smtClean="0"/>
              <a:t>마일스톤</a:t>
            </a:r>
            <a:r>
              <a:rPr lang="ko-KR" altLang="en-US" dirty="0" smtClean="0"/>
              <a:t> 재정의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209550" y="-12700"/>
            <a:ext cx="72072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926834885"/>
              </p:ext>
            </p:extLst>
          </p:nvPr>
        </p:nvGraphicFramePr>
        <p:xfrm>
          <a:off x="560511" y="980085"/>
          <a:ext cx="8856984" cy="5329235"/>
        </p:xfrm>
        <a:graphic>
          <a:graphicData uri="http://schemas.openxmlformats.org/drawingml/2006/table">
            <a:tbl>
              <a:tblPr/>
              <a:tblGrid>
                <a:gridCol w="1512169"/>
                <a:gridCol w="1440160"/>
                <a:gridCol w="1872208"/>
                <a:gridCol w="2520280"/>
                <a:gridCol w="1512167"/>
              </a:tblGrid>
              <a:tr h="36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 err="1" smtClean="0">
                          <a:latin typeface="맑은 고딕"/>
                          <a:ea typeface="맑은 고딕"/>
                          <a:cs typeface="Times New Roman"/>
                        </a:rPr>
                        <a:t>마일스톤</a:t>
                      </a: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명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기간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err="1" smtClean="0">
                          <a:latin typeface="맑은 고딕"/>
                          <a:ea typeface="맑은 고딕"/>
                          <a:cs typeface="Times New Roman"/>
                        </a:rPr>
                        <a:t>마일스톤</a:t>
                      </a: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정의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세부 </a:t>
                      </a:r>
                      <a:r>
                        <a:rPr lang="ko-KR" altLang="en-US" sz="1200" b="1" kern="100" dirty="0" err="1" smtClean="0">
                          <a:latin typeface="맑은 고딕"/>
                          <a:ea typeface="맑은 고딕"/>
                          <a:cs typeface="Times New Roman"/>
                        </a:rPr>
                        <a:t>타스크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lt"/>
                          <a:ea typeface="+mn-ea"/>
                          <a:cs typeface="Times New Roman"/>
                        </a:rPr>
                        <a:t>산출물</a:t>
                      </a:r>
                      <a:endParaRPr lang="ko-KR" altLang="ko-KR" sz="1200" b="1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862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9400" y="365125"/>
            <a:ext cx="7409904" cy="287338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마일스톤</a:t>
            </a:r>
            <a:r>
              <a:rPr lang="ko-KR" altLang="en-US" dirty="0" smtClean="0"/>
              <a:t> 재정의 </a:t>
            </a:r>
            <a:r>
              <a:rPr lang="en-US" altLang="ko-KR" dirty="0" smtClean="0"/>
              <a:t>(2/2)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마일스톤별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알파 상태 설정</a:t>
            </a:r>
            <a:endParaRPr lang="ko-KR" altLang="en-US" dirty="0"/>
          </a:p>
        </p:txBody>
      </p:sp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209550" y="-12700"/>
            <a:ext cx="72072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976437771"/>
              </p:ext>
            </p:extLst>
          </p:nvPr>
        </p:nvGraphicFramePr>
        <p:xfrm>
          <a:off x="560511" y="980085"/>
          <a:ext cx="8856982" cy="5329235"/>
        </p:xfrm>
        <a:graphic>
          <a:graphicData uri="http://schemas.openxmlformats.org/drawingml/2006/table">
            <a:tbl>
              <a:tblPr/>
              <a:tblGrid>
                <a:gridCol w="1512169"/>
                <a:gridCol w="1049259"/>
                <a:gridCol w="1049259"/>
                <a:gridCol w="1049259"/>
                <a:gridCol w="1049259"/>
                <a:gridCol w="1049259"/>
                <a:gridCol w="1049259"/>
                <a:gridCol w="1049259"/>
              </a:tblGrid>
              <a:tr h="36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 err="1" smtClean="0">
                          <a:latin typeface="맑은 고딕"/>
                          <a:ea typeface="맑은 고딕"/>
                          <a:cs typeface="Times New Roman"/>
                        </a:rPr>
                        <a:t>마일스톤</a:t>
                      </a: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명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이해관계자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기회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요구사항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S/W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팀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lt"/>
                          <a:ea typeface="+mn-ea"/>
                          <a:cs typeface="Times New Roman"/>
                        </a:rPr>
                        <a:t>작업방식</a:t>
                      </a:r>
                      <a:endParaRPr lang="ko-KR" altLang="ko-KR" sz="1200" b="1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lt"/>
                          <a:ea typeface="+mn-ea"/>
                          <a:cs typeface="Times New Roman"/>
                        </a:rPr>
                        <a:t>작업</a:t>
                      </a:r>
                      <a:endParaRPr lang="ko-KR" altLang="ko-KR" sz="1200" b="1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요구사항 정의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분석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설계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개발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이행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531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관리 </a:t>
            </a:r>
            <a:r>
              <a:rPr lang="ko-KR" altLang="en-US" dirty="0" err="1" smtClean="0"/>
              <a:t>일정별</a:t>
            </a:r>
            <a:r>
              <a:rPr lang="ko-KR" altLang="en-US" dirty="0" smtClean="0"/>
              <a:t> 작업 내용 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566206"/>
              </p:ext>
            </p:extLst>
          </p:nvPr>
        </p:nvGraphicFramePr>
        <p:xfrm>
          <a:off x="272480" y="836715"/>
          <a:ext cx="9361040" cy="5544615"/>
        </p:xfrm>
        <a:graphic>
          <a:graphicData uri="http://schemas.openxmlformats.org/drawingml/2006/table">
            <a:tbl>
              <a:tblPr/>
              <a:tblGrid>
                <a:gridCol w="792088"/>
                <a:gridCol w="1080120"/>
                <a:gridCol w="720080"/>
                <a:gridCol w="4176464"/>
                <a:gridCol w="1512168"/>
                <a:gridCol w="1080120"/>
              </a:tblGrid>
              <a:tr h="432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작업시기</a:t>
                      </a:r>
                    </a:p>
                  </a:txBody>
                  <a:tcPr marL="72000" marR="72000" marT="7211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작업 내용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소요 시간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상세 내용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산출물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225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프로젝트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시작 시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7211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비즈니스 모델 선정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별도진행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프로젝트의 주제 선정 및 해당 주제에 대한 전략 등 도출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기존에 프로젝트 수행하던 방식대로 진행하되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산출물은 비즈니스 모델 캔버스로 작성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비즈니스 모델 캔버스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　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25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마일스톤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정의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일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선정한 프로젝트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개발에 적합한 프로젝트 일정 및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마일스톤을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정의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마일스톤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명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마일스톡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목표 이미지 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향후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진행할 프로젝트에 대해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마일스톤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정의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마일스톤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목표 정하기 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마일스톤에서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수행할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액티비티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정의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 알파의 상태를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매핑해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보기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마일스톤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정의서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　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25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각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마일스톤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진입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7211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수행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액티비티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재정의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 수행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시간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해당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마일스톤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진행할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액티비티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산출물 리뷰 및 변경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필요 시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재정의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마일스톤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정의서 수정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　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25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각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마일스톤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종료</a:t>
                      </a:r>
                    </a:p>
                  </a:txBody>
                  <a:tcPr marL="72000" marR="72000" marT="7211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프로젝트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Health Check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시간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Project Health Check 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마일스톤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회고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Health Check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시 부족한 영역에 대한 복구 방안 수립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Health Check Report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제공하는 엑셀 파일 이용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매번 동일인 체크 필요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25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프로젝트 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종료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시</a:t>
                      </a:r>
                    </a:p>
                  </a:txBody>
                  <a:tcPr marL="72000" marR="72000" marT="7211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프로젝트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회고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시간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전체 프로젝트 진행 관련한 잘된 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부족한 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Lessons Learned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프로젝트 수행 시행착오를 반영한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마일스톤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재정의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Lessons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Learned</a:t>
                      </a:r>
                    </a:p>
                    <a:p>
                      <a:pPr marL="171450" indent="-171450" algn="l" defTabSz="914400" rtl="0" eaLnBrk="1" fontAlgn="ctr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마일스톤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정의서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　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타원 3"/>
          <p:cNvSpPr/>
          <p:nvPr/>
        </p:nvSpPr>
        <p:spPr>
          <a:xfrm>
            <a:off x="1114896" y="1412792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sp>
        <p:nvSpPr>
          <p:cNvPr id="6" name="타원 5"/>
          <p:cNvSpPr/>
          <p:nvPr/>
        </p:nvSpPr>
        <p:spPr>
          <a:xfrm>
            <a:off x="1114896" y="2492896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sp>
        <p:nvSpPr>
          <p:cNvPr id="7" name="타원 6"/>
          <p:cNvSpPr/>
          <p:nvPr/>
        </p:nvSpPr>
        <p:spPr>
          <a:xfrm>
            <a:off x="1114896" y="3429000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  <p:sp>
        <p:nvSpPr>
          <p:cNvPr id="8" name="타원 7"/>
          <p:cNvSpPr/>
          <p:nvPr/>
        </p:nvSpPr>
        <p:spPr>
          <a:xfrm>
            <a:off x="1114896" y="4509120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/>
              <a:t>4</a:t>
            </a:r>
            <a:endParaRPr lang="ko-KR" altLang="en-US" sz="1200" b="1" dirty="0"/>
          </a:p>
        </p:txBody>
      </p:sp>
      <p:sp>
        <p:nvSpPr>
          <p:cNvPr id="9" name="타원 8"/>
          <p:cNvSpPr/>
          <p:nvPr/>
        </p:nvSpPr>
        <p:spPr>
          <a:xfrm>
            <a:off x="1114896" y="5589240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/>
              <a:t>5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xmlns="" val="153349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] </a:t>
            </a:r>
            <a:r>
              <a:rPr lang="ko-KR" altLang="en-US" dirty="0" smtClean="0"/>
              <a:t>최종 </a:t>
            </a:r>
            <a:r>
              <a:rPr lang="ko-KR" altLang="en-US" dirty="0" err="1" smtClean="0"/>
              <a:t>마일스톤</a:t>
            </a:r>
            <a:r>
              <a:rPr lang="ko-KR" altLang="en-US" dirty="0" smtClean="0"/>
              <a:t> 정의 작성 요령</a:t>
            </a:r>
            <a:endParaRPr lang="ko-KR" altLang="en-US" dirty="0"/>
          </a:p>
        </p:txBody>
      </p:sp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209550" y="-12700"/>
            <a:ext cx="72072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409902" y="836613"/>
            <a:ext cx="9144001" cy="1368425"/>
          </a:xfrm>
          <a:prstGeom prst="rect">
            <a:avLst/>
          </a:prstGeom>
        </p:spPr>
        <p:txBody>
          <a:bodyPr/>
          <a:lstStyle>
            <a:lvl1pPr marL="265113" indent="-254000" algn="l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ahoma" pitchFamily="34" charset="0"/>
              <a:buChar char=" "/>
              <a:defRPr kumimoji="1" sz="14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31813" indent="-263525" algn="l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-2002" pitchFamily="18" charset="-127"/>
              <a:buAutoNum type="arabicParenR"/>
              <a:defRPr kumimoji="1" sz="1400">
                <a:solidFill>
                  <a:schemeClr val="tx1"/>
                </a:solidFill>
                <a:latin typeface="Times New Roman" pitchFamily="18" charset="0"/>
                <a:ea typeface="HY견명조" pitchFamily="18" charset="-127"/>
              </a:defRPr>
            </a:lvl2pPr>
            <a:lvl3pPr marL="803275" indent="-228600" algn="l" defTabSz="803275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-2002" pitchFamily="18" charset="-127"/>
              <a:buAutoNum type="circleNumDbPlain"/>
              <a:tabLst>
                <a:tab pos="1160463" algn="l"/>
              </a:tabLst>
              <a:defRPr kumimoji="1" sz="14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008063" indent="-182563" algn="l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273050" lvl="0" indent="-273050" latinLnBrk="1">
              <a:lnSpc>
                <a:spcPct val="150000"/>
              </a:lnSpc>
              <a:spcBef>
                <a:spcPct val="0"/>
              </a:spcBef>
              <a:buClrTx/>
              <a:buFont typeface="Wingdings" pitchFamily="2" charset="2"/>
              <a:buChar char="v"/>
            </a:pPr>
            <a:r>
              <a:rPr lang="ko-KR" altLang="en-US" sz="1600" u="sng" kern="0" dirty="0" err="1" smtClean="0"/>
              <a:t>마일스톤</a:t>
            </a:r>
            <a:r>
              <a:rPr lang="ko-KR" altLang="en-US" sz="1600" u="sng" kern="0" dirty="0" smtClean="0"/>
              <a:t> 재정의를 통한 방법론 재정의 </a:t>
            </a:r>
            <a:endParaRPr lang="en-US" altLang="ko-KR" sz="1600" u="sng" kern="0" dirty="0"/>
          </a:p>
          <a:p>
            <a:pPr marL="447675" lvl="1" indent="-112713" latinLnBrk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kern="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프로젝트 종료 후 회고를 하며 좋았던 </a:t>
            </a:r>
            <a:r>
              <a:rPr lang="ko-KR" altLang="en-US" b="1" kern="0" dirty="0" smtClean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점과 </a:t>
            </a:r>
            <a:r>
              <a:rPr lang="ko-KR" altLang="en-US" b="1" kern="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시행 착오를 했던 항목을 정리한 </a:t>
            </a:r>
            <a:r>
              <a:rPr lang="ko-KR" altLang="en-US" b="1" kern="0" dirty="0" smtClean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후 해당 내용 반영하여 </a:t>
            </a:r>
            <a:r>
              <a:rPr lang="ko-KR" altLang="en-US" b="1" kern="0" dirty="0" err="1" smtClean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마일스톤을</a:t>
            </a:r>
            <a:r>
              <a:rPr lang="ko-KR" altLang="en-US" b="1" kern="0" dirty="0" smtClean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 다시 정의</a:t>
            </a:r>
            <a:endParaRPr lang="en-US" altLang="ko-KR" b="1" kern="0" dirty="0" smtClean="0">
              <a:solidFill>
                <a:srgbClr val="333333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47675" lvl="1" indent="-112713" latinLnBrk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kern="0" dirty="0" smtClean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b="1" kern="0" dirty="0" err="1" smtClean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마일스톤</a:t>
            </a:r>
            <a:r>
              <a:rPr lang="ko-KR" altLang="en-US" b="1" kern="0" dirty="0" smtClean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 명</a:t>
            </a:r>
            <a:r>
              <a:rPr lang="en-US" altLang="ko-KR" b="1" kern="0" dirty="0" smtClean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kern="0" dirty="0" smtClean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정의</a:t>
            </a:r>
            <a:r>
              <a:rPr lang="en-US" altLang="ko-KR" b="1" kern="0" dirty="0" smtClean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kern="0" dirty="0" err="1" smtClean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마일스톤별</a:t>
            </a:r>
            <a:r>
              <a:rPr lang="ko-KR" altLang="en-US" b="1" kern="0" dirty="0" smtClean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kern="0" dirty="0" smtClean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7 </a:t>
            </a:r>
            <a:r>
              <a:rPr lang="ko-KR" altLang="en-US" b="1" kern="0" dirty="0" smtClean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알파의 상태 변화</a:t>
            </a:r>
            <a:r>
              <a:rPr lang="en-US" altLang="ko-KR" b="1" kern="0" dirty="0" smtClean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kern="0" dirty="0" smtClean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수행 </a:t>
            </a:r>
            <a:r>
              <a:rPr lang="ko-KR" altLang="en-US" b="1" kern="0" dirty="0" err="1" smtClean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타스크</a:t>
            </a:r>
            <a:r>
              <a:rPr lang="en-US" altLang="ko-KR" b="1" kern="0" dirty="0" smtClean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kern="0" dirty="0" smtClean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산출물 등을 최종 확정하여 </a:t>
            </a:r>
            <a:r>
              <a:rPr lang="en-US" altLang="ko-KR" b="1" kern="0" dirty="0" smtClean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TO-BE </a:t>
            </a:r>
            <a:r>
              <a:rPr lang="ko-KR" altLang="en-US" b="1" kern="0" dirty="0" smtClean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방법론을 정의 </a:t>
            </a:r>
            <a:endParaRPr lang="en-US" altLang="ko-KR" b="1" kern="0" dirty="0" smtClean="0">
              <a:solidFill>
                <a:srgbClr val="3333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940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비즈니스 모델 선정 </a:t>
            </a:r>
            <a:endParaRPr lang="ko-KR" altLang="en-US" dirty="0"/>
          </a:p>
        </p:txBody>
      </p:sp>
      <p:graphicFrame>
        <p:nvGraphicFramePr>
          <p:cNvPr id="7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975355686"/>
              </p:ext>
            </p:extLst>
          </p:nvPr>
        </p:nvGraphicFramePr>
        <p:xfrm>
          <a:off x="416496" y="1124744"/>
          <a:ext cx="9073006" cy="5040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4601"/>
                <a:gridCol w="1814601"/>
                <a:gridCol w="907301"/>
                <a:gridCol w="907301"/>
                <a:gridCol w="1814601"/>
                <a:gridCol w="1814601"/>
              </a:tblGrid>
              <a:tr h="198022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</a:t>
                      </a:r>
                      <a:endParaRPr lang="en-US" altLang="ko-KR" sz="14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2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솔루션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고유의 가치제안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경쟁 우위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고객군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2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핵심지표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채널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119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비용구조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수익원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65881" y="1496127"/>
            <a:ext cx="1609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위치 기반을 통한 재능 판매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실시간 채팅을 통해 사용자들간의 소통 제공 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759095" y="1492685"/>
            <a:ext cx="16097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능력을 가지고 있는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사람들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콘텐츠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생성자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다른 능력을 알기 원하는 사람들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콘텐츠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소비자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얼리어답터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누군가에게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재공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할 수 있는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무언가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가진 사람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32229" y="1492685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내가 가진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무언가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 제공하고 가치를 창출할 수 있는 능력 마켓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00511" y="3104631"/>
            <a:ext cx="160972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상위개념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재능 공유를 통한 판매와 소통</a:t>
            </a: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80079" y="3486774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지인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페이스북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57861" y="5530257"/>
            <a:ext cx="1609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광고를 통한 수익 창출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2727" y="5530257"/>
            <a:ext cx="3781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호스팅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비용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헤로쿠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플랫폼 서비스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이용으로 현재 무료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22479" y="3486774"/>
            <a:ext cx="1609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위치 기반 시스템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채팅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재능 공유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 기능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992747" y="1496127"/>
            <a:ext cx="1609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위치 기반을 통해 나와 가까운 사람과의 재능 을 제공하고 소통할 수 있는 지역 기반 능력 마켓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4836" y="1496127"/>
            <a:ext cx="1447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0" baseline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모든 사람들은 취미를 가지고 있다</a:t>
            </a:r>
            <a:r>
              <a:rPr lang="en-US" altLang="ko-KR" sz="1200" b="0" baseline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200" b="0" baseline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취미를 통</a:t>
            </a:r>
            <a:r>
              <a:rPr lang="ko-KR" altLang="en-US" sz="1200" b="0" baseline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 얻은 재주와 능력을 누군가에게 제공하고 가치를 얻거나</a:t>
            </a:r>
            <a:r>
              <a:rPr lang="en-US" altLang="ko-KR" sz="1200" b="0" baseline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0" baseline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소통하는 서비스는 많지 않다</a:t>
            </a:r>
            <a:r>
              <a:rPr lang="en-US" altLang="ko-KR" sz="1200" b="0" baseline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200" b="0" baseline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b="0" baseline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기존에 존재하는 서비스들은 취미를 즐기는 사람들에게는 너무나 상업적이고 전문적인 공간이다</a:t>
            </a:r>
            <a:r>
              <a:rPr lang="en-US" altLang="ko-KR" sz="1200" b="0" baseline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200" b="0" baseline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b="0" baseline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기존대안</a:t>
            </a:r>
            <a:r>
              <a:rPr lang="en-US" altLang="ko-KR" sz="1200" b="0" baseline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200" b="0" baseline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탈잉</a:t>
            </a:r>
            <a:r>
              <a:rPr lang="en-US" altLang="ko-KR" sz="1200" b="0" baseline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0" baseline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오투잡</a:t>
            </a:r>
            <a:r>
              <a:rPr lang="ko-KR" altLang="en-US" sz="1200" b="0" baseline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0" baseline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0" baseline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번개장터 </a:t>
            </a:r>
            <a:endParaRPr lang="en-US" altLang="ko-KR" sz="1200" b="0" baseline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51136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] </a:t>
            </a:r>
            <a:r>
              <a:rPr lang="ko-KR" altLang="en-US" dirty="0" smtClean="0"/>
              <a:t>비즈니스 모델 선정 </a:t>
            </a:r>
            <a:r>
              <a:rPr lang="en-US" altLang="ko-KR" dirty="0" smtClean="0"/>
              <a:t>-</a:t>
            </a:r>
            <a:r>
              <a:rPr lang="ko-KR" altLang="en-US" dirty="0" smtClean="0"/>
              <a:t> 작성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프로젝트에 적용할 주제를 </a:t>
            </a:r>
            <a:r>
              <a:rPr lang="ko-KR" altLang="en-US" dirty="0" err="1" smtClean="0"/>
              <a:t>린캔버스</a:t>
            </a:r>
            <a:r>
              <a:rPr lang="ko-KR" altLang="en-US" dirty="0" smtClean="0"/>
              <a:t> 기반으로 작성한다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 descr="http://image.slidesharecdn.com/leananalyticswithlezhincomics-140313215502-phpapp02/95/with-lean-analytics-with-lezhin-comics-5-638.jpg?cb=13947478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496" y="1145484"/>
            <a:ext cx="7056784" cy="52981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37770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err="1" smtClean="0"/>
              <a:t>린캔버스</a:t>
            </a:r>
            <a:r>
              <a:rPr lang="ko-KR" altLang="en-US" dirty="0" smtClean="0"/>
              <a:t> 샘플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96D8CE-DAFF-415D-8D34-D87C211B3B69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496" y="915255"/>
            <a:ext cx="6495968" cy="39256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모서리가 둥근 직사각형 7"/>
          <p:cNvSpPr/>
          <p:nvPr/>
        </p:nvSpPr>
        <p:spPr>
          <a:xfrm>
            <a:off x="6681192" y="2420888"/>
            <a:ext cx="2448272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2000" b="1" dirty="0" err="1" smtClean="0">
                <a:solidFill>
                  <a:schemeClr val="tx1"/>
                </a:solidFill>
                <a:latin typeface="+mn-ea"/>
              </a:rPr>
              <a:t>클라우드파이어</a:t>
            </a:r>
            <a:r>
              <a:rPr lang="ko-KR" altLang="en-US" sz="2000" b="1" dirty="0" smtClean="0">
                <a:solidFill>
                  <a:schemeClr val="tx1"/>
                </a:solidFill>
                <a:latin typeface="+mn-ea"/>
              </a:rPr>
              <a:t> 사례</a:t>
            </a:r>
          </a:p>
        </p:txBody>
      </p:sp>
      <p:pic>
        <p:nvPicPr>
          <p:cNvPr id="1026" name="Picture 2" descr="http://image.slidesharecdn.com/leananalyticswithlezhincomics-140313215502-phpapp02/95/with-lean-analytics-with-lezhin-comics-6-638.jpg?cb=13947478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8824" y="1772816"/>
            <a:ext cx="6076950" cy="45624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참고</a:t>
            </a:r>
            <a:r>
              <a:rPr lang="en-US" altLang="ko-KR" dirty="0"/>
              <a:t>] </a:t>
            </a:r>
            <a:r>
              <a:rPr lang="ko-KR" altLang="en-US" dirty="0" err="1" smtClean="0"/>
              <a:t>마일스톤</a:t>
            </a:r>
            <a:r>
              <a:rPr lang="ko-KR" altLang="en-US" dirty="0" smtClean="0"/>
              <a:t> 정의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작성 예시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="" xmlns:p14="http://schemas.microsoft.com/office/powerpoint/2010/main" val="1447821711"/>
              </p:ext>
            </p:extLst>
          </p:nvPr>
        </p:nvGraphicFramePr>
        <p:xfrm>
          <a:off x="560511" y="980085"/>
          <a:ext cx="8856984" cy="5329235"/>
        </p:xfrm>
        <a:graphic>
          <a:graphicData uri="http://schemas.openxmlformats.org/drawingml/2006/table">
            <a:tbl>
              <a:tblPr/>
              <a:tblGrid>
                <a:gridCol w="1512169"/>
                <a:gridCol w="1440160"/>
                <a:gridCol w="1872208"/>
                <a:gridCol w="2520280"/>
                <a:gridCol w="1512167"/>
              </a:tblGrid>
              <a:tr h="36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 err="1" smtClean="0">
                          <a:latin typeface="맑은 고딕"/>
                          <a:ea typeface="맑은 고딕"/>
                          <a:cs typeface="Times New Roman"/>
                        </a:rPr>
                        <a:t>마일스톤</a:t>
                      </a: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명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기간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err="1" smtClean="0">
                          <a:latin typeface="맑은 고딕"/>
                          <a:ea typeface="맑은 고딕"/>
                          <a:cs typeface="Times New Roman"/>
                        </a:rPr>
                        <a:t>마일스톤</a:t>
                      </a: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정의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err="1" smtClean="0">
                          <a:latin typeface="맑은 고딕"/>
                          <a:ea typeface="맑은 고딕"/>
                          <a:cs typeface="Times New Roman"/>
                        </a:rPr>
                        <a:t>마일스톤</a:t>
                      </a: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목표 이미지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lt"/>
                          <a:ea typeface="+mn-ea"/>
                          <a:cs typeface="Times New Roman"/>
                        </a:rPr>
                        <a:t>비고</a:t>
                      </a:r>
                      <a:endParaRPr lang="ko-KR" altLang="ko-KR" sz="1200" b="1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요구사항 정의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2D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프로젝트를 수행하기 위한 요구사항을 수집하는 단계</a:t>
                      </a: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 프로젝트의 성공적 개발을 위해 중요 이해관계자를 식별하고 그들로부터 본 시스템에 가장 적합한  요구사항을 수집하여 프로젝트 성공의 기반을 마련한다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클라이언트 인터뷰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요구사항 분석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분석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2D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수집된 요구사항을 분석하고 정리 하는 단계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이해관계자들로부터 수집된 요구사항의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범위 및 제약사항을 설정하여 구체적으로 적용하기 위한 문서화 한다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설계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설계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2D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문서작업을 기반한 아키텍처 선정 단계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기술 위험과 적용 가능한 조직의 제약사항을 해결하고 팀 역할 분배 및  목적에 부합하는 아키텍처 확립한다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ERD</a:t>
                      </a: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개발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2W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확립된 아키텍처 기반으로 개발 진행 단계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맡은 역할의 목표를 효과적으로 달성한다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이행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3D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이해관계자들이 소프트웨어 시스템의 결과를 수용하는 단계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이해관계자들 목적에 부합한다는 것을 수용하고 해당 시스템을 제공한다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209550" y="-12700"/>
            <a:ext cx="72072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634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9400" y="365125"/>
            <a:ext cx="6833840" cy="287338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마일스톤</a:t>
            </a:r>
            <a:r>
              <a:rPr lang="ko-KR" altLang="en-US" dirty="0" smtClean="0"/>
              <a:t> 정의 </a:t>
            </a:r>
            <a:r>
              <a:rPr lang="en-US" altLang="ko-KR" dirty="0" smtClean="0"/>
              <a:t>(2/2)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마일스톤별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알파 상태 설정</a:t>
            </a:r>
            <a:endParaRPr lang="ko-KR" altLang="en-US" dirty="0"/>
          </a:p>
        </p:txBody>
      </p:sp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209550" y="-12700"/>
            <a:ext cx="72072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194174833"/>
              </p:ext>
            </p:extLst>
          </p:nvPr>
        </p:nvGraphicFramePr>
        <p:xfrm>
          <a:off x="560511" y="980085"/>
          <a:ext cx="8856982" cy="5329235"/>
        </p:xfrm>
        <a:graphic>
          <a:graphicData uri="http://schemas.openxmlformats.org/drawingml/2006/table">
            <a:tbl>
              <a:tblPr/>
              <a:tblGrid>
                <a:gridCol w="1512169"/>
                <a:gridCol w="1049259"/>
                <a:gridCol w="1049259"/>
                <a:gridCol w="1049259"/>
                <a:gridCol w="1049259"/>
                <a:gridCol w="1049259"/>
                <a:gridCol w="1063049"/>
                <a:gridCol w="1035469"/>
              </a:tblGrid>
              <a:tr h="36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 err="1" smtClean="0">
                          <a:latin typeface="맑은 고딕"/>
                          <a:ea typeface="맑은 고딕"/>
                          <a:cs typeface="Times New Roman"/>
                        </a:rPr>
                        <a:t>마일스톤</a:t>
                      </a: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명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이해관계자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기회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요구사항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S/W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팀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lt"/>
                          <a:ea typeface="+mn-ea"/>
                          <a:cs typeface="Times New Roman"/>
                        </a:rPr>
                        <a:t>작업방식</a:t>
                      </a:r>
                      <a:endParaRPr lang="ko-KR" altLang="ko-KR" sz="1200" b="1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lt"/>
                          <a:ea typeface="+mn-ea"/>
                          <a:cs typeface="Times New Roman"/>
                        </a:rPr>
                        <a:t>작업</a:t>
                      </a:r>
                      <a:endParaRPr lang="ko-KR" altLang="ko-KR" sz="1200" b="1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요구사항 정의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분석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설계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개발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이행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2144688" y="1412776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식별</a:t>
            </a:r>
            <a:endParaRPr lang="ko-KR" altLang="en-US" sz="8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179304" y="1412776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기회식별</a:t>
            </a:r>
            <a:endParaRPr lang="ko-KR" altLang="en-US" sz="800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310190" y="3429000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아키텍처 선정</a:t>
            </a:r>
            <a:endParaRPr lang="ko-KR" altLang="en-US" sz="8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388020" y="3429000"/>
            <a:ext cx="928694" cy="214314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원칙수립</a:t>
            </a:r>
            <a:endParaRPr lang="ko-KR" altLang="en-US" sz="8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435888" y="3425010"/>
            <a:ext cx="928694" cy="214314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smtClean="0"/>
              <a:t>과업확정</a:t>
            </a:r>
            <a:endParaRPr lang="ko-KR" altLang="en-US" sz="8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435888" y="3714752"/>
            <a:ext cx="928694" cy="214314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사전준비</a:t>
            </a:r>
            <a:endParaRPr lang="ko-KR" altLang="en-US" sz="8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388020" y="3717032"/>
            <a:ext cx="928694" cy="214314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작업방식 확정</a:t>
            </a:r>
            <a:endParaRPr lang="ko-KR" altLang="en-US" sz="8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232920" y="1412776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개념정의</a:t>
            </a:r>
            <a:endParaRPr lang="ko-KR" altLang="en-US" sz="8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225510" y="1700808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범위정의</a:t>
            </a:r>
            <a:endParaRPr lang="ko-KR" altLang="en-US" sz="80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185052" y="1700808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솔루션 필요성 확인</a:t>
            </a:r>
            <a:endParaRPr lang="ko-KR" altLang="en-US" sz="8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179304" y="1988840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솔루션 가치 확인</a:t>
            </a:r>
            <a:endParaRPr lang="ko-KR" altLang="en-US" sz="8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152192" y="3429000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작업참여</a:t>
            </a:r>
            <a:endParaRPr lang="ko-KR" altLang="en-US" sz="8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152192" y="4437112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작업참여</a:t>
            </a:r>
            <a:endParaRPr lang="ko-KR" altLang="en-US" sz="800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44688" y="5373216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배포합의</a:t>
            </a:r>
            <a:endParaRPr lang="ko-KR" altLang="en-US" sz="800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167050" y="2714620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솔루션 타당성 검증</a:t>
            </a:r>
            <a:endParaRPr lang="ko-KR" altLang="en-US" sz="800" b="1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85052" y="4437112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솔루션 개발</a:t>
            </a:r>
            <a:endParaRPr lang="ko-KR" altLang="en-US" sz="800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232920" y="2420888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요건정의</a:t>
            </a:r>
            <a:endParaRPr lang="ko-KR" altLang="en-US" sz="800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238620" y="4429132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요건합의</a:t>
            </a:r>
            <a:endParaRPr lang="ko-KR" altLang="en-US" sz="800" b="1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238620" y="4714884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요건구현</a:t>
            </a:r>
            <a:endParaRPr lang="ko-KR" altLang="en-US" sz="8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310190" y="4000504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사용가능</a:t>
            </a:r>
            <a:endParaRPr lang="ko-KR" altLang="en-US" sz="8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5310190" y="3714752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아키텍처 검증</a:t>
            </a:r>
            <a:endParaRPr lang="ko-KR" altLang="en-US" sz="800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310190" y="4714884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배포준비</a:t>
            </a:r>
            <a:endParaRPr lang="ko-KR" altLang="en-US" sz="800" b="1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286536" y="5373216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운영</a:t>
            </a:r>
            <a:endParaRPr lang="ko-KR" altLang="en-US" sz="8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347656" y="2420888"/>
            <a:ext cx="928694" cy="214314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/>
              <a:t>팀빌딩</a:t>
            </a:r>
            <a:endParaRPr lang="en-US" altLang="ko-KR" sz="800" b="1" dirty="0" smtClean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347656" y="3429000"/>
            <a:ext cx="928694" cy="214314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/>
              <a:t>팀빌딩</a:t>
            </a:r>
            <a:endParaRPr lang="ko-KR" altLang="en-US" sz="800" b="1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34404" y="4437112"/>
            <a:ext cx="928694" cy="214314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smtClean="0"/>
              <a:t>작업수행</a:t>
            </a:r>
            <a:endParaRPr lang="ko-KR" altLang="en-US" sz="8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347656" y="5373216"/>
            <a:ext cx="928694" cy="214314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팀 해산</a:t>
            </a:r>
            <a:endParaRPr lang="ko-KR" altLang="en-US" sz="800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7381892" y="4357694"/>
            <a:ext cx="928694" cy="214314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시범적용</a:t>
            </a:r>
            <a:endParaRPr lang="ko-KR" altLang="en-US" sz="800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7381892" y="4645726"/>
            <a:ext cx="928694" cy="214314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전체적용</a:t>
            </a:r>
            <a:endParaRPr lang="ko-KR" altLang="en-US" sz="8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381892" y="4929198"/>
            <a:ext cx="928694" cy="214314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작업방식 내재화</a:t>
            </a:r>
            <a:endParaRPr lang="ko-KR" altLang="en-US" sz="8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388020" y="5373216"/>
            <a:ext cx="928694" cy="214314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사용종료</a:t>
            </a:r>
            <a:endParaRPr lang="ko-KR" altLang="en-US" sz="80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8435888" y="4437112"/>
            <a:ext cx="928694" cy="214314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작업시작</a:t>
            </a:r>
            <a:endParaRPr lang="ko-KR" altLang="en-US" sz="800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8435888" y="4725144"/>
            <a:ext cx="928694" cy="214314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작업진행</a:t>
            </a:r>
            <a:endParaRPr lang="ko-KR" altLang="en-US" sz="8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8435888" y="5013176"/>
            <a:ext cx="928694" cy="214314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목표달성</a:t>
            </a:r>
            <a:endParaRPr lang="ko-KR" altLang="en-US" sz="800" b="1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8435888" y="5373216"/>
            <a:ext cx="928694" cy="214314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작업종료</a:t>
            </a:r>
            <a:endParaRPr lang="ko-KR" altLang="en-US" sz="800" b="1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67050" y="2428868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솔루션 가치 확인</a:t>
            </a:r>
            <a:endParaRPr lang="ko-KR" altLang="en-US" sz="800" b="1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167050" y="3429000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솔루션 타당성 검증</a:t>
            </a:r>
            <a:endParaRPr lang="ko-KR" altLang="en-US" sz="8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238620" y="2000240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요건정의</a:t>
            </a:r>
            <a:endParaRPr lang="ko-KR" altLang="en-US" sz="800" b="1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310190" y="4429132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사용가능</a:t>
            </a:r>
            <a:endParaRPr lang="ko-KR" altLang="en-US" sz="800" b="1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5310190" y="5643578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운영종료</a:t>
            </a:r>
            <a:endParaRPr lang="en-US" altLang="ko-KR" sz="8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57880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9400" y="377825"/>
            <a:ext cx="6545808" cy="27463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] </a:t>
            </a:r>
            <a:r>
              <a:rPr lang="ko-KR" altLang="en-US" dirty="0" err="1" smtClean="0"/>
              <a:t>마일스톤</a:t>
            </a:r>
            <a:r>
              <a:rPr lang="ko-KR" altLang="en-US" dirty="0" smtClean="0"/>
              <a:t> </a:t>
            </a:r>
            <a:r>
              <a:rPr lang="ko-KR" altLang="en-US" dirty="0"/>
              <a:t>정의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ko-KR" altLang="en-US" dirty="0" err="1"/>
              <a:t>마일스톤별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알파 상태 설정</a:t>
            </a:r>
          </a:p>
        </p:txBody>
      </p:sp>
      <p:grpSp>
        <p:nvGrpSpPr>
          <p:cNvPr id="3" name="그룹 76"/>
          <p:cNvGrpSpPr/>
          <p:nvPr/>
        </p:nvGrpSpPr>
        <p:grpSpPr>
          <a:xfrm>
            <a:off x="73186" y="1143000"/>
            <a:ext cx="9467562" cy="5274332"/>
            <a:chOff x="73186" y="836712"/>
            <a:chExt cx="9467562" cy="558062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280592" y="836712"/>
              <a:ext cx="2278333" cy="5580620"/>
            </a:xfrm>
            <a:prstGeom prst="roundRect">
              <a:avLst>
                <a:gd name="adj" fmla="val 5950"/>
              </a:avLst>
            </a:prstGeom>
            <a:solidFill>
              <a:srgbClr val="CCFFCC"/>
            </a:solidFill>
            <a:ln w="2540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b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Customer</a:t>
              </a:r>
              <a:endParaRPr kumimoji="0" lang="ko-KR" altLang="en-US" sz="1400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624020" y="836712"/>
              <a:ext cx="2278333" cy="5580620"/>
            </a:xfrm>
            <a:prstGeom prst="roundRect">
              <a:avLst>
                <a:gd name="adj" fmla="val 6555"/>
              </a:avLst>
            </a:prstGeom>
            <a:solidFill>
              <a:srgbClr val="FFFFCC"/>
            </a:solidFill>
            <a:ln w="25400" cap="flat" cmpd="sng" algn="ctr">
              <a:solidFill>
                <a:srgbClr val="FFC000"/>
              </a:solidFill>
              <a:prstDash val="solid"/>
            </a:ln>
            <a:effectLst/>
          </p:spPr>
          <p:txBody>
            <a:bodyPr rtlCol="0" anchor="b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Solution</a:t>
              </a:r>
              <a:endParaRPr kumimoji="0" lang="ko-KR" altLang="en-US" sz="1400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5967449" y="836712"/>
              <a:ext cx="3450047" cy="5580620"/>
            </a:xfrm>
            <a:prstGeom prst="roundRect">
              <a:avLst>
                <a:gd name="adj" fmla="val 3600"/>
              </a:avLst>
            </a:prstGeom>
            <a:solidFill>
              <a:srgbClr val="CCECFF"/>
            </a:solidFill>
            <a:ln w="254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b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Endeavour</a:t>
              </a:r>
              <a:endParaRPr kumimoji="0" lang="ko-KR" altLang="en-US" sz="1400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345796" y="159279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Recognized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345796" y="191683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Represented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345796" y="2240868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Involved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345796" y="353705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 Agreement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345796" y="458117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Satisfied for Deployment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2517401" y="159279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Identified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517401" y="191683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Solution Needed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517401" y="2240868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Value Established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517401" y="353705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Viable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517401" y="458117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Addressed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345687" y="533725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Satisfied in Use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517293" y="533725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Benefit Accrued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689224" y="159279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Conceived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689224" y="224091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Bounded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689224" y="317697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Coherent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689224" y="353705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Acceptable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3689224" y="425709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Addressed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3689116" y="4581128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Fulfilled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860938" y="224091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Architecture</a:t>
              </a: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Selected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860938" y="317701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Demonstrable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4860938" y="353701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Usable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4860938" y="425709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Ready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4860938" y="533725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Operational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4860830" y="5769304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Retired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8375972" y="159279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Initiated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8375972" y="2240868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Prepared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8375972" y="2780928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Started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8375972" y="353705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Under Control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8375972" y="497717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Concluded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8375864" y="533721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Closed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032652" y="2240868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Seeded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032652" y="278097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Formed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032652" y="353701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Collaborating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6032652" y="425713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Performing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032652" y="533725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Adjourned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7204367" y="159279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Principles Established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7204367" y="224091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Foundation Established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7204367" y="278097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 Use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7204367" y="353701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 Place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7204367" y="425713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Working well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7204258" y="533725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Retired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10782" y="872716"/>
              <a:ext cx="7955411" cy="60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2" name="직선 연결선 51"/>
            <p:cNvCxnSpPr>
              <a:endCxn id="71" idx="0"/>
            </p:cNvCxnSpPr>
            <p:nvPr/>
          </p:nvCxnSpPr>
          <p:spPr>
            <a:xfrm flipH="1">
              <a:off x="1158600" y="5697252"/>
              <a:ext cx="8366908" cy="0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endCxn id="62" idx="0"/>
            </p:cNvCxnSpPr>
            <p:nvPr/>
          </p:nvCxnSpPr>
          <p:spPr>
            <a:xfrm flipH="1">
              <a:off x="1136576" y="2574337"/>
              <a:ext cx="8388932" cy="0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endCxn id="65" idx="0"/>
            </p:cNvCxnSpPr>
            <p:nvPr/>
          </p:nvCxnSpPr>
          <p:spPr>
            <a:xfrm flipH="1">
              <a:off x="1144196" y="3118108"/>
              <a:ext cx="8396552" cy="2096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endCxn id="68" idx="0"/>
            </p:cNvCxnSpPr>
            <p:nvPr/>
          </p:nvCxnSpPr>
          <p:spPr>
            <a:xfrm flipH="1">
              <a:off x="1153076" y="3861048"/>
              <a:ext cx="8385576" cy="9433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이등변 삼각형 61"/>
            <p:cNvSpPr/>
            <p:nvPr/>
          </p:nvSpPr>
          <p:spPr>
            <a:xfrm rot="5400000">
              <a:off x="1010562" y="2520331"/>
              <a:ext cx="144016" cy="108012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3186" y="2341188"/>
              <a:ext cx="998991" cy="4233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0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Project </a:t>
              </a:r>
            </a:p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000" kern="100" dirty="0" smtClean="0">
                  <a:latin typeface="맑은 고딕"/>
                  <a:ea typeface="맑은 고딕"/>
                  <a:cs typeface="Times New Roman"/>
                </a:rPr>
                <a:t>요구사항 정의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이등변 삼각형 64"/>
            <p:cNvSpPr/>
            <p:nvPr/>
          </p:nvSpPr>
          <p:spPr>
            <a:xfrm rot="5400000">
              <a:off x="1018182" y="3066198"/>
              <a:ext cx="144016" cy="108012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67368" y="3002759"/>
              <a:ext cx="912429" cy="260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0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Project </a:t>
              </a:r>
              <a:r>
                <a:rPr lang="ko-KR" altLang="en-US" sz="1000" kern="100" dirty="0" smtClean="0">
                  <a:latin typeface="맑은 고딕"/>
                  <a:ea typeface="맑은 고딕"/>
                  <a:cs typeface="Times New Roman"/>
                </a:rPr>
                <a:t>분석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이등변 삼각형 67"/>
            <p:cNvSpPr/>
            <p:nvPr/>
          </p:nvSpPr>
          <p:spPr>
            <a:xfrm rot="5400000">
              <a:off x="1027062" y="3816475"/>
              <a:ext cx="144016" cy="108012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47532" y="3743603"/>
              <a:ext cx="441146" cy="260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000" kern="100" dirty="0" smtClean="0">
                  <a:latin typeface="맑은 고딕"/>
                  <a:ea typeface="맑은 고딕"/>
                  <a:cs typeface="Times New Roman"/>
                </a:rPr>
                <a:t>설계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이등변 삼각형 70"/>
            <p:cNvSpPr/>
            <p:nvPr/>
          </p:nvSpPr>
          <p:spPr>
            <a:xfrm rot="5400000">
              <a:off x="1032586" y="5643246"/>
              <a:ext cx="144016" cy="108012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81772" y="5568476"/>
              <a:ext cx="912429" cy="260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0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Project </a:t>
              </a:r>
              <a:r>
                <a:rPr lang="ko-KR" altLang="en-US" sz="1000" kern="100" dirty="0" smtClean="0">
                  <a:latin typeface="맑은 고딕"/>
                  <a:ea typeface="맑은 고딕"/>
                  <a:cs typeface="Times New Roman"/>
                </a:rPr>
                <a:t>이행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4852608" y="393305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Usable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4844988" y="458117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Ready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0" name="직선 연결선 69"/>
            <p:cNvCxnSpPr>
              <a:endCxn id="73" idx="0"/>
            </p:cNvCxnSpPr>
            <p:nvPr/>
          </p:nvCxnSpPr>
          <p:spPr>
            <a:xfrm flipH="1">
              <a:off x="1148587" y="4914597"/>
              <a:ext cx="8385576" cy="9433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이등변 삼각형 72"/>
            <p:cNvSpPr/>
            <p:nvPr/>
          </p:nvSpPr>
          <p:spPr>
            <a:xfrm rot="5400000">
              <a:off x="1022573" y="4870024"/>
              <a:ext cx="144016" cy="108012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0463" y="4797152"/>
              <a:ext cx="963725" cy="260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0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반복적</a:t>
              </a:r>
              <a:r>
                <a:rPr lang="en-US" altLang="ko-KR" sz="10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00" kern="100" dirty="0" smtClean="0">
                  <a:latin typeface="맑은 고딕"/>
                  <a:ea typeface="맑은 고딕"/>
                  <a:cs typeface="Times New Roman"/>
                </a:rPr>
                <a:t>개발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6033120" y="4581128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Performing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7185248" y="4581128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Working well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8373380" y="4581128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(Concluded)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06904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72480" y="260648"/>
            <a:ext cx="9361040" cy="720080"/>
            <a:chOff x="251520" y="260648"/>
            <a:chExt cx="8640960" cy="720080"/>
          </a:xfrm>
        </p:grpSpPr>
        <p:sp>
          <p:nvSpPr>
            <p:cNvPr id="3" name="TextBox 2"/>
            <p:cNvSpPr txBox="1"/>
            <p:nvPr/>
          </p:nvSpPr>
          <p:spPr>
            <a:xfrm>
              <a:off x="323528" y="359078"/>
              <a:ext cx="3208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Ⅱ. </a:t>
              </a:r>
              <a:r>
                <a:rPr lang="ko-KR" altLang="en-US" sz="2800" b="1" dirty="0" smtClean="0"/>
                <a:t>실습 주제별 작성</a:t>
              </a:r>
              <a:endParaRPr lang="ko-KR" altLang="en-US" sz="2800" b="1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67544" y="980728"/>
              <a:ext cx="8424936" cy="0"/>
            </a:xfrm>
            <a:prstGeom prst="line">
              <a:avLst/>
            </a:prstGeom>
            <a:ln w="444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289622" y="260648"/>
              <a:ext cx="72008" cy="720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51520" y="260648"/>
              <a:ext cx="72008" cy="72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6506" y="1052737"/>
            <a:ext cx="3726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마일스톤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요구사항 정의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수행계획 수립 </a:t>
            </a:r>
            <a:endParaRPr lang="ko-KR" altLang="en-US" sz="14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28103518"/>
              </p:ext>
            </p:extLst>
          </p:nvPr>
        </p:nvGraphicFramePr>
        <p:xfrm>
          <a:off x="313757" y="1401129"/>
          <a:ext cx="9319763" cy="5223576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213171"/>
                <a:gridCol w="1298684"/>
                <a:gridCol w="1306105"/>
                <a:gridCol w="2312352"/>
                <a:gridCol w="3189451"/>
              </a:tblGrid>
              <a:tr h="62450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spc="-150" dirty="0" err="1">
                          <a:effectLst/>
                        </a:rPr>
                        <a:t>마일스톤</a:t>
                      </a:r>
                      <a:r>
                        <a:rPr lang="en-US" sz="1100" kern="100" spc="-150" dirty="0">
                          <a:effectLst/>
                        </a:rPr>
                        <a:t>(</a:t>
                      </a:r>
                      <a:r>
                        <a:rPr lang="ko-KR" sz="1100" kern="100" spc="-150" dirty="0">
                          <a:effectLst/>
                        </a:rPr>
                        <a:t>단계</a:t>
                      </a:r>
                      <a:r>
                        <a:rPr lang="en-US" sz="1100" kern="100" spc="-15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알파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처음 알파상태</a:t>
                      </a:r>
                      <a:endParaRPr lang="ko-KR" altLang="en-US" sz="105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목표 알파상태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세부 </a:t>
                      </a:r>
                      <a:r>
                        <a:rPr lang="ko-KR" altLang="en-US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설명 활동 기법</a:t>
                      </a:r>
                      <a:r>
                        <a:rPr lang="en-US" altLang="ko-KR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산출물</a:t>
                      </a:r>
                      <a:r>
                        <a:rPr lang="en-US" altLang="ko-KR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81844">
                <a:tc rowSpan="7">
                  <a:txBody>
                    <a:bodyPr/>
                    <a:lstStyle/>
                    <a:p>
                      <a:pPr marL="0" marR="0" lvl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 smtClea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ko-KR" alt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요구사항 정의</a:t>
                      </a:r>
                      <a:r>
                        <a:rPr lang="en-US" sz="16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  <a:endParaRPr lang="ko-KR" sz="16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이해관계자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식별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대표선출</a:t>
                      </a:r>
                      <a:endParaRPr lang="en-US" altLang="ko-KR" sz="120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3534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기회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기회식별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솔루션필요성확인</a:t>
                      </a:r>
                      <a:r>
                        <a:rPr lang="en-US" altLang="ko-KR" sz="1200" kern="100" dirty="0" smtClean="0">
                          <a:effectLst/>
                        </a:rPr>
                        <a:t>,</a:t>
                      </a:r>
                      <a:r>
                        <a:rPr lang="ko-KR" altLang="en-US" sz="1200" kern="100" dirty="0" smtClean="0">
                          <a:effectLst/>
                        </a:rPr>
                        <a:t>솔루션가치확인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클라이언트 인터뷰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ea"/>
                          <a:ea typeface="+mn-ea"/>
                        </a:rPr>
                        <a:t>제안서 </a:t>
                      </a:r>
                      <a:r>
                        <a:rPr lang="en-US" altLang="ko-KR" sz="1200" kern="100" baseline="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kern="100" baseline="0" dirty="0" smtClean="0">
                          <a:effectLst/>
                          <a:latin typeface="+mn-ea"/>
                          <a:ea typeface="+mn-ea"/>
                        </a:rPr>
                        <a:t>주제선정</a:t>
                      </a:r>
                      <a:r>
                        <a:rPr lang="en-US" altLang="ko-KR" sz="1200" kern="100" baseline="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ea"/>
                          <a:ea typeface="+mn-ea"/>
                        </a:rPr>
                        <a:t>주제 타당성</a:t>
                      </a:r>
                      <a:r>
                        <a:rPr lang="en-US" altLang="ko-KR" sz="1200" kern="100" baseline="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ea"/>
                          <a:ea typeface="+mn-ea"/>
                        </a:rPr>
                        <a:t>벤치마킹 </a:t>
                      </a:r>
                      <a:r>
                        <a:rPr lang="en-US" altLang="ko-KR" sz="1200" kern="100" baseline="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kern="100" baseline="0" dirty="0" smtClean="0">
                          <a:effectLst/>
                          <a:latin typeface="+mn-ea"/>
                          <a:ea typeface="+mn-ea"/>
                        </a:rPr>
                        <a:t>장단점 파악</a:t>
                      </a:r>
                      <a:r>
                        <a:rPr lang="en-US" altLang="ko-KR" sz="1200" kern="100" baseline="0" dirty="0" smtClean="0">
                          <a:effectLst/>
                          <a:latin typeface="+mn-ea"/>
                          <a:ea typeface="+mn-ea"/>
                        </a:rPr>
                        <a:t>)) </a:t>
                      </a: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067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요구사항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개념정의</a:t>
                      </a:r>
                      <a:r>
                        <a:rPr lang="en-US" altLang="ko-KR" sz="1200" kern="100" dirty="0" smtClean="0">
                          <a:effectLst/>
                        </a:rPr>
                        <a:t>,</a:t>
                      </a:r>
                      <a:r>
                        <a:rPr lang="ko-KR" altLang="en-US" sz="1200" kern="100" dirty="0" smtClean="0">
                          <a:effectLst/>
                        </a:rPr>
                        <a:t>범위정의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프로젝트 일정관리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357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소프트웨어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시스템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아키텍처선정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시스템구조 구성도</a:t>
                      </a:r>
                      <a:r>
                        <a:rPr lang="en-US" altLang="ko-KR" sz="1200" kern="100" dirty="0" smtClean="0">
                          <a:effectLst/>
                        </a:rPr>
                        <a:t>(use case)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 요건정의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 구성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+mn-ea"/>
                          <a:ea typeface="+mn-ea"/>
                        </a:rPr>
                        <a:t>팀 조직도 및 업무분장</a:t>
                      </a:r>
                      <a:endParaRPr lang="en-US" altLang="ko-KR" sz="120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7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작업방식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514331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원칙수립</a:t>
                      </a:r>
                      <a:r>
                        <a:rPr lang="en-US" altLang="ko-KR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작업방식확정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3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514331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과업확정</a:t>
                      </a:r>
                      <a:r>
                        <a:rPr lang="en-US" altLang="ko-KR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사전준비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 구성도 </a:t>
                      </a:r>
                      <a:r>
                        <a:rPr lang="en-US" altLang="ko-KR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간트</a:t>
                      </a: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차트</a:t>
                      </a:r>
                      <a:r>
                        <a:rPr lang="en-US" altLang="ko-KR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0533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0_Cover">
  <a:themeElements>
    <a:clrScheme name="카카오그룹(노랑)">
      <a:dk1>
        <a:srgbClr val="000000"/>
      </a:dk1>
      <a:lt1>
        <a:sysClr val="window" lastClr="FFFFFF"/>
      </a:lt1>
      <a:dk2>
        <a:srgbClr val="767676"/>
      </a:dk2>
      <a:lt2>
        <a:srgbClr val="F5F5F5"/>
      </a:lt2>
      <a:accent1>
        <a:srgbClr val="969696"/>
      </a:accent1>
      <a:accent2>
        <a:srgbClr val="C8C8C8"/>
      </a:accent2>
      <a:accent3>
        <a:srgbClr val="EBEBEB"/>
      </a:accent3>
      <a:accent4>
        <a:srgbClr val="61400B"/>
      </a:accent4>
      <a:accent5>
        <a:srgbClr val="FAA01A"/>
      </a:accent5>
      <a:accent6>
        <a:srgbClr val="F7E1BD"/>
      </a:accent6>
      <a:hlink>
        <a:srgbClr val="953734"/>
      </a:hlink>
      <a:folHlink>
        <a:srgbClr val="FF6700"/>
      </a:folHlink>
    </a:clrScheme>
    <a:fontScheme name="투이전용폰트스타일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0_Cov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7_컨텐츠영역">
  <a:themeElements>
    <a:clrScheme name="04_컨텐츠영역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 latinLnBrk="0">
          <a:defRPr sz="2000" b="1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04_컨텐츠영역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13265</TotalTime>
  <Words>1258</Words>
  <Application>Microsoft Office PowerPoint</Application>
  <PresentationFormat>A4 용지(210x297mm)</PresentationFormat>
  <Paragraphs>451</Paragraphs>
  <Slides>20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2" baseType="lpstr">
      <vt:lpstr>00_Cover</vt:lpstr>
      <vt:lpstr>7_컨텐츠영역</vt:lpstr>
      <vt:lpstr>슬라이드 1</vt:lpstr>
      <vt:lpstr>프로젝트 관리 일정별 작업 내용 </vt:lpstr>
      <vt:lpstr>1. 비즈니스 모델 선정 </vt:lpstr>
      <vt:lpstr>[참고] 비즈니스 모델 선정 - 작성 방법</vt:lpstr>
      <vt:lpstr>[린캔버스 샘플]</vt:lpstr>
      <vt:lpstr>[참고] 마일스톤 정의 – 작성 예시</vt:lpstr>
      <vt:lpstr>2. 마일스톤 정의 (2/2) – 각 마일스톤별 7알파 상태 설정</vt:lpstr>
      <vt:lpstr>[참고] 마일스톤 정의 – 각 마일스톤별 7알파 상태 설정</vt:lpstr>
      <vt:lpstr>슬라이드 9</vt:lpstr>
      <vt:lpstr>슬라이드 10</vt:lpstr>
      <vt:lpstr>슬라이드 11</vt:lpstr>
      <vt:lpstr>슬라이드 12</vt:lpstr>
      <vt:lpstr>슬라이드 13</vt:lpstr>
      <vt:lpstr>3. 마일스톤별 세부 타스크 및 산출물 정의</vt:lpstr>
      <vt:lpstr>[참고] 마일스톤별 세부 타스크 및 산출물 정의 작성 방안</vt:lpstr>
      <vt:lpstr>4. Project Health Check – OO 단계</vt:lpstr>
      <vt:lpstr>4. Project Health Check – 작성 방법</vt:lpstr>
      <vt:lpstr>5. 최종 마일스톤 재정의 (1/2)</vt:lpstr>
      <vt:lpstr>2. 마일스톤 재정의 (2/2) – 각 마일스톤별 7알파 상태 설정</vt:lpstr>
      <vt:lpstr>[참고] 최종 마일스톤 정의 작성 요령</vt:lpstr>
    </vt:vector>
  </TitlesOfParts>
  <Company>2e Consulting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Charles</dc:creator>
  <cp:lastModifiedBy>Hanna Choi</cp:lastModifiedBy>
  <cp:revision>1310</cp:revision>
  <cp:lastPrinted>2016-03-08T09:31:15Z</cp:lastPrinted>
  <dcterms:created xsi:type="dcterms:W3CDTF">2007-08-16T05:20:03Z</dcterms:created>
  <dcterms:modified xsi:type="dcterms:W3CDTF">2017-11-13T06:24:53Z</dcterms:modified>
</cp:coreProperties>
</file>