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60" r:id="rId5"/>
    <p:sldId id="304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330" r:id="rId18"/>
  </p:sldIdLst>
  <p:sldSz cx="9144000" cy="5143500" type="screen16x9"/>
  <p:notesSz cx="9144000" cy="51435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00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C7EE21-DA9F-45D0-AC23-0A57206443A7}" v="52" dt="2022-12-05T14:43:34.46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17" autoAdjust="0"/>
    <p:restoredTop sz="87140" autoAdjust="0"/>
  </p:normalViewPr>
  <p:slideViewPr>
    <p:cSldViewPr>
      <p:cViewPr varScale="1">
        <p:scale>
          <a:sx n="114" d="100"/>
          <a:sy n="114" d="100"/>
        </p:scale>
        <p:origin x="240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B7C5B7-BE1F-EE45-A8B4-003FBA22E3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332DC4-1947-3944-AC32-7FB5124F094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9BA7B-8FA7-154A-9934-01BF90ADD472}" type="datetimeFigureOut">
              <a:rPr lang="fr-FR" smtClean="0"/>
              <a:t>26/09/2024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4A1FB-0CB0-4444-92F9-E780521A30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492726-B5CE-1146-BE0D-5A91EAE62F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20282-2706-3943-BB51-FA7105806F5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304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3FE48F-A517-464D-8807-D8FCB487CAE3}" type="datetimeFigureOut">
              <a:rPr lang="fr-FR" smtClean="0"/>
              <a:t>26/09/2024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1643E-E6FB-E240-80BD-F64E00B90B7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21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1643E-E6FB-E240-80BD-F64E00B90B7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3492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1643E-E6FB-E240-80BD-F64E00B90B7A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1362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1643E-E6FB-E240-80BD-F64E00B90B7A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8099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1643E-E6FB-E240-80BD-F64E00B90B7A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144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1643E-E6FB-E240-80BD-F64E00B90B7A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2695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1643E-E6FB-E240-80BD-F64E00B90B7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3785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1643E-E6FB-E240-80BD-F64E00B90B7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96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1643E-E6FB-E240-80BD-F64E00B90B7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7883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1643E-E6FB-E240-80BD-F64E00B90B7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2072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1643E-E6FB-E240-80BD-F64E00B90B7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3725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1643E-E6FB-E240-80BD-F64E00B90B7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1581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1643E-E6FB-E240-80BD-F64E00B90B7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9273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1643E-E6FB-E240-80BD-F64E00B90B7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692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4">
            <a:extLst>
              <a:ext uri="{FF2B5EF4-FFF2-40B4-BE49-F238E27FC236}">
                <a16:creationId xmlns:a16="http://schemas.microsoft.com/office/drawing/2014/main" id="{D0513B1A-5172-4F23-B64A-ED13250B004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788092" y="4897754"/>
            <a:ext cx="1567816" cy="1801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620"/>
              </a:lnSpc>
            </a:pPr>
            <a:r>
              <a:rPr sz="800" b="1" spc="-5" dirty="0">
                <a:latin typeface="Arial" panose="020B0604020202020204" pitchFamily="34" charset="0"/>
                <a:cs typeface="Arial" panose="020B0604020202020204" pitchFamily="34" charset="0"/>
              </a:rPr>
              <a:t>CONFIDENTIEL</a:t>
            </a:r>
            <a:endParaRPr b="1" spc="-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bk object 16"/>
          <p:cNvSpPr/>
          <p:nvPr/>
        </p:nvSpPr>
        <p:spPr>
          <a:xfrm>
            <a:off x="0" y="5107939"/>
            <a:ext cx="9144000" cy="355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59827" y="1572323"/>
            <a:ext cx="6824345" cy="452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5FF2B245-02A0-364D-8049-743F1A089CB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800" y="162917"/>
            <a:ext cx="4946400" cy="10659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4">
            <a:extLst>
              <a:ext uri="{FF2B5EF4-FFF2-40B4-BE49-F238E27FC236}">
                <a16:creationId xmlns:a16="http://schemas.microsoft.com/office/drawing/2014/main" id="{C375DACA-E335-41E8-9276-05E56258CDB3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788092" y="4897754"/>
            <a:ext cx="1567816" cy="1801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>
                <a:solidFill>
                  <a:srgbClr val="910048"/>
                </a:solidFill>
              </a:defRPr>
            </a:lvl1pPr>
          </a:lstStyle>
          <a:p>
            <a:pPr marL="12700" algn="ctr">
              <a:lnSpc>
                <a:spcPts val="1620"/>
              </a:lnSpc>
            </a:pPr>
            <a:r>
              <a:rPr lang="en-GB" sz="800" b="1" spc="-5" dirty="0">
                <a:latin typeface="Arial" panose="020B0604020202020204" pitchFamily="34" charset="0"/>
                <a:cs typeface="Arial" panose="020B0604020202020204" pitchFamily="34" charset="0"/>
              </a:rPr>
              <a:t>CONFIDENTIEL</a:t>
            </a:r>
            <a:endParaRPr lang="en-GB" b="1" spc="-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E19DC9-54C7-744F-A269-75D3B6FB45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4423715"/>
            <a:ext cx="1187984" cy="730800"/>
          </a:xfrm>
          <a:prstGeom prst="rect">
            <a:avLst/>
          </a:prstGeom>
        </p:spPr>
      </p:pic>
      <p:sp>
        <p:nvSpPr>
          <p:cNvPr id="16" name="bk object 16"/>
          <p:cNvSpPr/>
          <p:nvPr/>
        </p:nvSpPr>
        <p:spPr>
          <a:xfrm>
            <a:off x="0" y="5107939"/>
            <a:ext cx="9144000" cy="355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B81D4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4">
            <a:extLst>
              <a:ext uri="{FF2B5EF4-FFF2-40B4-BE49-F238E27FC236}">
                <a16:creationId xmlns:a16="http://schemas.microsoft.com/office/drawing/2014/main" id="{E343A5B3-3DE6-49BA-AA65-9F466237FE23}"/>
              </a:ext>
            </a:extLst>
          </p:cNvPr>
          <p:cNvSpPr txBox="1">
            <a:spLocks noGrp="1"/>
          </p:cNvSpPr>
          <p:nvPr>
            <p:ph type="ftr" sz="quarter" idx="10"/>
          </p:nvPr>
        </p:nvSpPr>
        <p:spPr>
          <a:xfrm>
            <a:off x="3788092" y="4897754"/>
            <a:ext cx="1567816" cy="1801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>
                <a:solidFill>
                  <a:srgbClr val="910048"/>
                </a:solidFill>
              </a:defRPr>
            </a:lvl1pPr>
          </a:lstStyle>
          <a:p>
            <a:pPr marL="12700" algn="ctr">
              <a:lnSpc>
                <a:spcPts val="1620"/>
              </a:lnSpc>
            </a:pPr>
            <a:r>
              <a:rPr lang="en-GB" sz="800" b="1" spc="-5" dirty="0">
                <a:latin typeface="Arial" panose="020B0604020202020204" pitchFamily="34" charset="0"/>
                <a:cs typeface="Arial" panose="020B0604020202020204" pitchFamily="34" charset="0"/>
              </a:rPr>
              <a:t>CONFIDENTIEL</a:t>
            </a:r>
            <a:endParaRPr lang="en-GB" b="1" spc="-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8C5DF7B-B1F2-7649-A2CE-1619E22263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4423715"/>
            <a:ext cx="1187984" cy="730800"/>
          </a:xfrm>
          <a:prstGeom prst="rect">
            <a:avLst/>
          </a:prstGeom>
        </p:spPr>
      </p:pic>
      <p:sp>
        <p:nvSpPr>
          <p:cNvPr id="16" name="bk object 16"/>
          <p:cNvSpPr/>
          <p:nvPr/>
        </p:nvSpPr>
        <p:spPr>
          <a:xfrm>
            <a:off x="0" y="5107939"/>
            <a:ext cx="9144000" cy="355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4A506471-C243-4282-B036-B086F41B18AA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788092" y="4897754"/>
            <a:ext cx="1567816" cy="1801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>
                <a:solidFill>
                  <a:srgbClr val="910048"/>
                </a:solidFill>
              </a:defRPr>
            </a:lvl1pPr>
          </a:lstStyle>
          <a:p>
            <a:pPr marL="12700" algn="ctr">
              <a:lnSpc>
                <a:spcPts val="1620"/>
              </a:lnSpc>
            </a:pPr>
            <a:r>
              <a:rPr lang="en-GB" sz="800" b="1" spc="-5" dirty="0">
                <a:latin typeface="Arial" panose="020B0604020202020204" pitchFamily="34" charset="0"/>
                <a:cs typeface="Arial" panose="020B0604020202020204" pitchFamily="34" charset="0"/>
              </a:rPr>
              <a:t>CONFIDENTIEL</a:t>
            </a:r>
            <a:endParaRPr lang="en-GB" b="1" spc="-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5687463B-757F-4AF5-A96C-5FA72D572E44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788092" y="4897754"/>
            <a:ext cx="1567816" cy="1801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>
                <a:solidFill>
                  <a:srgbClr val="910048"/>
                </a:solidFill>
              </a:defRPr>
            </a:lvl1pPr>
          </a:lstStyle>
          <a:p>
            <a:pPr marL="12700" algn="ctr">
              <a:lnSpc>
                <a:spcPts val="1620"/>
              </a:lnSpc>
            </a:pPr>
            <a:r>
              <a:rPr lang="en-GB" sz="800" b="1" spc="-5" dirty="0">
                <a:latin typeface="Arial" panose="020B0604020202020204" pitchFamily="34" charset="0"/>
                <a:cs typeface="Arial" panose="020B0604020202020204" pitchFamily="34" charset="0"/>
              </a:rPr>
              <a:t>CONFIDENTIEL</a:t>
            </a:r>
            <a:endParaRPr lang="en-GB" b="1" spc="-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4">
            <a:extLst>
              <a:ext uri="{FF2B5EF4-FFF2-40B4-BE49-F238E27FC236}">
                <a16:creationId xmlns:a16="http://schemas.microsoft.com/office/drawing/2014/main" id="{6ADB0E65-E5F5-4580-AA7A-6498A4BFB8D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788092" y="4897754"/>
            <a:ext cx="1567816" cy="1801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>
                <a:solidFill>
                  <a:srgbClr val="910048"/>
                </a:solidFill>
              </a:defRPr>
            </a:lvl1pPr>
          </a:lstStyle>
          <a:p>
            <a:pPr marL="12700" algn="ctr">
              <a:lnSpc>
                <a:spcPts val="1620"/>
              </a:lnSpc>
            </a:pPr>
            <a:r>
              <a:rPr lang="en-GB" sz="800" b="1" spc="-5" dirty="0">
                <a:latin typeface="Arial" panose="020B0604020202020204" pitchFamily="34" charset="0"/>
                <a:cs typeface="Arial" panose="020B0604020202020204" pitchFamily="34" charset="0"/>
              </a:rPr>
              <a:t>CONFIDENTIEL</a:t>
            </a:r>
            <a:endParaRPr lang="en-GB" b="1" spc="-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bk object 16"/>
          <p:cNvSpPr/>
          <p:nvPr/>
        </p:nvSpPr>
        <p:spPr>
          <a:xfrm>
            <a:off x="0" y="5107939"/>
            <a:ext cx="9144000" cy="355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62037" y="2005266"/>
            <a:ext cx="7019925" cy="6692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1967" y="962025"/>
            <a:ext cx="7047865" cy="1657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B81D4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0CA1C-186F-B34C-A2C4-B67EDBEA7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5716" y="1355709"/>
            <a:ext cx="7145974" cy="1292662"/>
          </a:xfrm>
        </p:spPr>
        <p:txBody>
          <a:bodyPr/>
          <a:lstStyle/>
          <a:p>
            <a:pPr algn="ctr"/>
            <a:r>
              <a:rPr lang="en-GB" sz="28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Knowledge Graphs can play together: Addressing knowledge graph alignment from ontologies in the biomedical domain</a:t>
            </a:r>
            <a:endParaRPr lang="en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FD9C6A5-E614-CA49-9ABF-9DD812C2A70C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368303" y="2793142"/>
            <a:ext cx="6400800" cy="553998"/>
          </a:xfrm>
        </p:spPr>
        <p:txBody>
          <a:bodyPr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Hanna Abi Akl, Dominique Mariko, Yann-Alan </a:t>
            </a:r>
            <a:r>
              <a:rPr lang="fr-FR" b="1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Pilatte</a:t>
            </a:r>
            <a:r>
              <a:rPr lang="fr-FR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Stéphane Durfort, Nisrine Yahiaoui and Anubhav Gupta</a:t>
            </a:r>
            <a:endParaRPr lang="fr-FR" b="1" i="1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303744" y="4785615"/>
            <a:ext cx="2536508" cy="2064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620"/>
              </a:lnSpc>
            </a:pPr>
            <a:r>
              <a:rPr lang="en-US" b="1" spc="-5" dirty="0">
                <a:latin typeface="Arial" panose="020B0604020202020204" pitchFamily="34" charset="0"/>
                <a:cs typeface="Arial" panose="020B0604020202020204" pitchFamily="34" charset="0"/>
              </a:rPr>
              <a:t>KDIR 2024</a:t>
            </a:r>
            <a:endParaRPr b="1" spc="-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68740" y="194690"/>
            <a:ext cx="8763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fld id="{0B97BBBF-872B-A44E-A905-891783B53344}" type="slidenum">
              <a:rPr lang="fr-FR" sz="900" b="1" spc="1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12700">
                <a:lnSpc>
                  <a:spcPct val="100000"/>
                </a:lnSpc>
                <a:spcBef>
                  <a:spcPts val="100"/>
                </a:spcBef>
              </a:pPr>
              <a:t>1</a:t>
            </a:fld>
            <a:endParaRPr sz="9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 descr="A close-up of a logo&#10;&#10;Description automatically generated">
            <a:extLst>
              <a:ext uri="{FF2B5EF4-FFF2-40B4-BE49-F238E27FC236}">
                <a16:creationId xmlns:a16="http://schemas.microsoft.com/office/drawing/2014/main" id="{C141427E-FD40-3731-01B3-68064AF825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739" y="3804275"/>
            <a:ext cx="2000728" cy="769725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ABEA3E1D-04AD-4FB1-BBEE-CF862032A9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538" y="3934695"/>
            <a:ext cx="2786919" cy="5088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F071C5E8-68AC-DF56-EA4F-610A26368C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33" y="3491912"/>
            <a:ext cx="2540112" cy="108208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49580"/>
          </a:xfrm>
          <a:custGeom>
            <a:avLst/>
            <a:gdLst/>
            <a:ahLst/>
            <a:cxnLst/>
            <a:rect l="l" t="t" r="r" b="b"/>
            <a:pathLst>
              <a:path w="9144000" h="449580">
                <a:moveTo>
                  <a:pt x="0" y="449579"/>
                </a:moveTo>
                <a:lnTo>
                  <a:pt x="9144000" y="449579"/>
                </a:lnTo>
                <a:lnTo>
                  <a:pt x="9144000" y="0"/>
                </a:lnTo>
                <a:lnTo>
                  <a:pt x="0" y="0"/>
                </a:lnTo>
                <a:lnTo>
                  <a:pt x="0" y="449579"/>
                </a:lnTo>
                <a:close/>
              </a:path>
            </a:pathLst>
          </a:custGeom>
          <a:solidFill>
            <a:srgbClr val="910047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063" y="20320"/>
            <a:ext cx="880833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400" spc="25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r>
              <a:rPr lang="fr-FR" sz="2400" spc="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fr-FR" sz="2400" spc="25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Alignment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03258" y="194690"/>
            <a:ext cx="15240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fld id="{0B97BBBF-872B-A44E-A905-891783B53344}" type="slidenum">
              <a:rPr lang="fr-FR" sz="900" b="1" spc="1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12700">
                <a:lnSpc>
                  <a:spcPct val="100000"/>
                </a:lnSpc>
                <a:spcBef>
                  <a:spcPts val="100"/>
                </a:spcBef>
              </a:pPr>
              <a:t>10</a:t>
            </a:fld>
            <a:endParaRPr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F2AF8-6DC1-BE0A-89CC-872A205DD17E}"/>
              </a:ext>
            </a:extLst>
          </p:cNvPr>
          <p:cNvSpPr txBox="1"/>
          <p:nvPr/>
        </p:nvSpPr>
        <p:spPr>
          <a:xfrm>
            <a:off x="629174" y="880099"/>
            <a:ext cx="83264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Some formalization: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rNER→TUI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= Direct relation from text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entity to ontological semantic type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rCUI→TUI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= Direct relation from concept to ontological semantic type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rTUI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= Relation from a given source node to an ontological semantic type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We define: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rTUI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rNER→TUI</a:t>
            </a:r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rCUI→TUI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Alignment = Overlap score between text entities and ontological semantic types</a:t>
            </a:r>
          </a:p>
        </p:txBody>
      </p:sp>
      <p:pic>
        <p:nvPicPr>
          <p:cNvPr id="8" name="Picture 7" descr="A close-up of a logo&#10;&#10;Description automatically generated">
            <a:extLst>
              <a:ext uri="{FF2B5EF4-FFF2-40B4-BE49-F238E27FC236}">
                <a16:creationId xmlns:a16="http://schemas.microsoft.com/office/drawing/2014/main" id="{E58C4646-30D4-233C-6AD1-6264DAFC5A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139" y="4338384"/>
            <a:ext cx="1548041" cy="595566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D2AC8508-C724-3658-0A97-5BAE9CBAED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23" y="4449940"/>
            <a:ext cx="2650697" cy="484010"/>
          </a:xfrm>
          <a:prstGeom prst="rect">
            <a:avLst/>
          </a:prstGeom>
        </p:spPr>
      </p:pic>
      <p:pic>
        <p:nvPicPr>
          <p:cNvPr id="11" name="Picture 10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CED6DE93-7F66-67F4-ABC4-CE9B625D808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99" y="4154881"/>
            <a:ext cx="1828800" cy="779069"/>
          </a:xfrm>
          <a:prstGeom prst="rect">
            <a:avLst/>
          </a:prstGeom>
        </p:spPr>
      </p:pic>
      <p:pic>
        <p:nvPicPr>
          <p:cNvPr id="9" name="Picture 8" descr="A math equation with a line and x&#10;&#10;Description automatically generated with medium confidence">
            <a:extLst>
              <a:ext uri="{FF2B5EF4-FFF2-40B4-BE49-F238E27FC236}">
                <a16:creationId xmlns:a16="http://schemas.microsoft.com/office/drawing/2014/main" id="{6AE77B9B-775D-6B11-98D7-719645F5FC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228" y="3143618"/>
            <a:ext cx="4557544" cy="77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006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49580"/>
          </a:xfrm>
          <a:custGeom>
            <a:avLst/>
            <a:gdLst/>
            <a:ahLst/>
            <a:cxnLst/>
            <a:rect l="l" t="t" r="r" b="b"/>
            <a:pathLst>
              <a:path w="9144000" h="449580">
                <a:moveTo>
                  <a:pt x="0" y="449579"/>
                </a:moveTo>
                <a:lnTo>
                  <a:pt x="9144000" y="449579"/>
                </a:lnTo>
                <a:lnTo>
                  <a:pt x="9144000" y="0"/>
                </a:lnTo>
                <a:lnTo>
                  <a:pt x="0" y="0"/>
                </a:lnTo>
                <a:lnTo>
                  <a:pt x="0" y="449579"/>
                </a:lnTo>
                <a:close/>
              </a:path>
            </a:pathLst>
          </a:custGeom>
          <a:solidFill>
            <a:srgbClr val="910047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063" y="20320"/>
            <a:ext cx="880833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400" spc="25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</a:t>
            </a:r>
            <a:r>
              <a:rPr lang="fr-FR" sz="2400" spc="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Setup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03258" y="194690"/>
            <a:ext cx="15240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fld id="{0B97BBBF-872B-A44E-A905-891783B53344}" type="slidenum">
              <a:rPr lang="fr-FR" sz="900" b="1" spc="1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12700">
                <a:lnSpc>
                  <a:spcPct val="100000"/>
                </a:lnSpc>
                <a:spcBef>
                  <a:spcPts val="100"/>
                </a:spcBef>
              </a:pPr>
              <a:t>11</a:t>
            </a:fld>
            <a:endParaRPr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F2AF8-6DC1-BE0A-89CC-872A205DD17E}"/>
              </a:ext>
            </a:extLst>
          </p:cNvPr>
          <p:cNvSpPr txBox="1"/>
          <p:nvPr/>
        </p:nvSpPr>
        <p:spPr>
          <a:xfrm>
            <a:off x="629174" y="880099"/>
            <a:ext cx="83264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 experiments conducted on 52 Clinical Study Reports (CSR) documents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Goal: Finding maximum direct relations between NER and CUI/TUI nodes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Experiment 1: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Group sentences based on sentence scores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Extract and consolidate relevant NER and CUI/TUI nodes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Promising but computationally heavy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Experiment 2: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Calculate node importance score for NER and ontological nodes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Assign weights to relations between nodes based on cumulative node importance scores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Graph traversal algorithm to find the maximum total weight between NER and TUI source and target nodes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A close-up of a logo&#10;&#10;Description automatically generated">
            <a:extLst>
              <a:ext uri="{FF2B5EF4-FFF2-40B4-BE49-F238E27FC236}">
                <a16:creationId xmlns:a16="http://schemas.microsoft.com/office/drawing/2014/main" id="{E58C4646-30D4-233C-6AD1-6264DAFC5A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139" y="4338384"/>
            <a:ext cx="1548041" cy="595566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D2AC8508-C724-3658-0A97-5BAE9CBAED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23" y="4449940"/>
            <a:ext cx="2650697" cy="484010"/>
          </a:xfrm>
          <a:prstGeom prst="rect">
            <a:avLst/>
          </a:prstGeom>
        </p:spPr>
      </p:pic>
      <p:pic>
        <p:nvPicPr>
          <p:cNvPr id="11" name="Picture 10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CED6DE93-7F66-67F4-ABC4-CE9B625D808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99" y="4154881"/>
            <a:ext cx="1828800" cy="77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038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49580"/>
          </a:xfrm>
          <a:custGeom>
            <a:avLst/>
            <a:gdLst/>
            <a:ahLst/>
            <a:cxnLst/>
            <a:rect l="l" t="t" r="r" b="b"/>
            <a:pathLst>
              <a:path w="9144000" h="449580">
                <a:moveTo>
                  <a:pt x="0" y="449579"/>
                </a:moveTo>
                <a:lnTo>
                  <a:pt x="9144000" y="449579"/>
                </a:lnTo>
                <a:lnTo>
                  <a:pt x="9144000" y="0"/>
                </a:lnTo>
                <a:lnTo>
                  <a:pt x="0" y="0"/>
                </a:lnTo>
                <a:lnTo>
                  <a:pt x="0" y="449579"/>
                </a:lnTo>
                <a:close/>
              </a:path>
            </a:pathLst>
          </a:custGeom>
          <a:solidFill>
            <a:srgbClr val="910047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063" y="20320"/>
            <a:ext cx="880833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400" spc="25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03258" y="194690"/>
            <a:ext cx="15240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fld id="{0B97BBBF-872B-A44E-A905-891783B53344}" type="slidenum">
              <a:rPr lang="fr-FR" sz="900" b="1" spc="1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12700">
                <a:lnSpc>
                  <a:spcPct val="100000"/>
                </a:lnSpc>
                <a:spcBef>
                  <a:spcPts val="100"/>
                </a:spcBef>
              </a:pPr>
              <a:t>12</a:t>
            </a:fld>
            <a:endParaRPr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F2AF8-6DC1-BE0A-89CC-872A205DD17E}"/>
              </a:ext>
            </a:extLst>
          </p:cNvPr>
          <p:cNvSpPr txBox="1"/>
          <p:nvPr/>
        </p:nvSpPr>
        <p:spPr>
          <a:xfrm>
            <a:off x="629174" y="880099"/>
            <a:ext cx="8326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Evaluation done against human baseline with domain experts (Clinical Analysts)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DomainKnowledge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beats human baseline in all metrics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Alignment score weak – possibility to improve by enriching domain ontologies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Gap in score between metrics highlights difficulty in alignment</a:t>
            </a:r>
          </a:p>
        </p:txBody>
      </p:sp>
      <p:pic>
        <p:nvPicPr>
          <p:cNvPr id="8" name="Picture 7" descr="A close-up of a logo&#10;&#10;Description automatically generated">
            <a:extLst>
              <a:ext uri="{FF2B5EF4-FFF2-40B4-BE49-F238E27FC236}">
                <a16:creationId xmlns:a16="http://schemas.microsoft.com/office/drawing/2014/main" id="{E58C4646-30D4-233C-6AD1-6264DAFC5A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139" y="4338384"/>
            <a:ext cx="1548041" cy="595566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D2AC8508-C724-3658-0A97-5BAE9CBAED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23" y="4449940"/>
            <a:ext cx="2650697" cy="484010"/>
          </a:xfrm>
          <a:prstGeom prst="rect">
            <a:avLst/>
          </a:prstGeom>
        </p:spPr>
      </p:pic>
      <p:pic>
        <p:nvPicPr>
          <p:cNvPr id="11" name="Picture 10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CED6DE93-7F66-67F4-ABC4-CE9B625D808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99" y="4154881"/>
            <a:ext cx="1828800" cy="779069"/>
          </a:xfrm>
          <a:prstGeom prst="rect">
            <a:avLst/>
          </a:prstGeom>
        </p:spPr>
      </p:pic>
      <p:pic>
        <p:nvPicPr>
          <p:cNvPr id="9" name="Picture 8" descr="A table with numbers and text&#10;&#10;Description automatically generated">
            <a:extLst>
              <a:ext uri="{FF2B5EF4-FFF2-40B4-BE49-F238E27FC236}">
                <a16:creationId xmlns:a16="http://schemas.microsoft.com/office/drawing/2014/main" id="{55FA8909-E4C7-1FBF-10F2-2C1FE6C398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608" y="2696789"/>
            <a:ext cx="5282783" cy="145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94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49580"/>
          </a:xfrm>
          <a:custGeom>
            <a:avLst/>
            <a:gdLst/>
            <a:ahLst/>
            <a:cxnLst/>
            <a:rect l="l" t="t" r="r" b="b"/>
            <a:pathLst>
              <a:path w="9144000" h="449580">
                <a:moveTo>
                  <a:pt x="0" y="449579"/>
                </a:moveTo>
                <a:lnTo>
                  <a:pt x="9144000" y="449579"/>
                </a:lnTo>
                <a:lnTo>
                  <a:pt x="9144000" y="0"/>
                </a:lnTo>
                <a:lnTo>
                  <a:pt x="0" y="0"/>
                </a:lnTo>
                <a:lnTo>
                  <a:pt x="0" y="449579"/>
                </a:lnTo>
                <a:close/>
              </a:path>
            </a:pathLst>
          </a:custGeom>
          <a:solidFill>
            <a:srgbClr val="910047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063" y="20320"/>
            <a:ext cx="880833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400" spc="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03258" y="194690"/>
            <a:ext cx="15240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fld id="{0B97BBBF-872B-A44E-A905-891783B53344}" type="slidenum">
              <a:rPr lang="fr-FR" sz="900" b="1" spc="1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12700">
                <a:lnSpc>
                  <a:spcPct val="100000"/>
                </a:lnSpc>
                <a:spcBef>
                  <a:spcPts val="100"/>
                </a:spcBef>
              </a:pPr>
              <a:t>13</a:t>
            </a:fld>
            <a:endParaRPr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F2AF8-6DC1-BE0A-89CC-872A205DD17E}"/>
              </a:ext>
            </a:extLst>
          </p:cNvPr>
          <p:cNvSpPr txBox="1"/>
          <p:nvPr/>
        </p:nvSpPr>
        <p:spPr>
          <a:xfrm>
            <a:off x="629174" y="880099"/>
            <a:ext cx="83264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Initial results on domain show promise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RQ1: Can domain ontological sources be leveraged as a basis for constructing a knowledge graph from unstructured text?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Ontologies are key to constructing structured knowledge graphs from unstructured sources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RQ2: Can domain ontological sources be used to align knowledge graphs from different sources?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Metrics play an important role in measuring alignment in addition to the right ontological sources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Alignment remains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 hard problem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Work lays groundwork for extended experimentation on more domains</a:t>
            </a:r>
          </a:p>
        </p:txBody>
      </p:sp>
      <p:pic>
        <p:nvPicPr>
          <p:cNvPr id="8" name="Picture 7" descr="A close-up of a logo&#10;&#10;Description automatically generated">
            <a:extLst>
              <a:ext uri="{FF2B5EF4-FFF2-40B4-BE49-F238E27FC236}">
                <a16:creationId xmlns:a16="http://schemas.microsoft.com/office/drawing/2014/main" id="{E58C4646-30D4-233C-6AD1-6264DAFC5A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139" y="4338384"/>
            <a:ext cx="1548041" cy="595566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D2AC8508-C724-3658-0A97-5BAE9CBAED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23" y="4449940"/>
            <a:ext cx="2650697" cy="484010"/>
          </a:xfrm>
          <a:prstGeom prst="rect">
            <a:avLst/>
          </a:prstGeom>
        </p:spPr>
      </p:pic>
      <p:pic>
        <p:nvPicPr>
          <p:cNvPr id="11" name="Picture 10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CED6DE93-7F66-67F4-ABC4-CE9B625D808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99" y="4154881"/>
            <a:ext cx="1828800" cy="77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906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49580"/>
          </a:xfrm>
          <a:custGeom>
            <a:avLst/>
            <a:gdLst/>
            <a:ahLst/>
            <a:cxnLst/>
            <a:rect l="l" t="t" r="r" b="b"/>
            <a:pathLst>
              <a:path w="9144000" h="449580">
                <a:moveTo>
                  <a:pt x="0" y="449579"/>
                </a:moveTo>
                <a:lnTo>
                  <a:pt x="9144000" y="449579"/>
                </a:lnTo>
                <a:lnTo>
                  <a:pt x="9144000" y="0"/>
                </a:lnTo>
                <a:lnTo>
                  <a:pt x="0" y="0"/>
                </a:lnTo>
                <a:lnTo>
                  <a:pt x="0" y="449579"/>
                </a:lnTo>
                <a:close/>
              </a:path>
            </a:pathLst>
          </a:custGeom>
          <a:solidFill>
            <a:srgbClr val="910047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063" y="20320"/>
            <a:ext cx="880833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400" spc="25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fr-FR" sz="2400" spc="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You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03258" y="194690"/>
            <a:ext cx="15240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fld id="{0B97BBBF-872B-A44E-A905-891783B53344}" type="slidenum">
              <a:rPr lang="fr-FR" sz="900" b="1" spc="1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12700">
                <a:lnSpc>
                  <a:spcPct val="100000"/>
                </a:lnSpc>
                <a:spcBef>
                  <a:spcPts val="100"/>
                </a:spcBef>
              </a:pPr>
              <a:t>14</a:t>
            </a:fld>
            <a:endParaRPr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F2AF8-6DC1-BE0A-89CC-872A205DD17E}"/>
              </a:ext>
            </a:extLst>
          </p:cNvPr>
          <p:cNvSpPr txBox="1"/>
          <p:nvPr/>
        </p:nvSpPr>
        <p:spPr>
          <a:xfrm>
            <a:off x="663131" y="2211238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A close-up of a logo&#10;&#10;Description automatically generated">
            <a:extLst>
              <a:ext uri="{FF2B5EF4-FFF2-40B4-BE49-F238E27FC236}">
                <a16:creationId xmlns:a16="http://schemas.microsoft.com/office/drawing/2014/main" id="{E58C4646-30D4-233C-6AD1-6264DAFC5A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139" y="4338384"/>
            <a:ext cx="1548041" cy="595566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D2AC8508-C724-3658-0A97-5BAE9CBAED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23" y="4449940"/>
            <a:ext cx="2650697" cy="484010"/>
          </a:xfrm>
          <a:prstGeom prst="rect">
            <a:avLst/>
          </a:prstGeom>
        </p:spPr>
      </p:pic>
      <p:pic>
        <p:nvPicPr>
          <p:cNvPr id="11" name="Picture 10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CED6DE93-7F66-67F4-ABC4-CE9B625D808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99" y="4154881"/>
            <a:ext cx="1828800" cy="77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279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49580"/>
          </a:xfrm>
          <a:custGeom>
            <a:avLst/>
            <a:gdLst/>
            <a:ahLst/>
            <a:cxnLst/>
            <a:rect l="l" t="t" r="r" b="b"/>
            <a:pathLst>
              <a:path w="9144000" h="449580">
                <a:moveTo>
                  <a:pt x="0" y="449579"/>
                </a:moveTo>
                <a:lnTo>
                  <a:pt x="9144000" y="449579"/>
                </a:lnTo>
                <a:lnTo>
                  <a:pt x="9144000" y="0"/>
                </a:lnTo>
                <a:lnTo>
                  <a:pt x="0" y="0"/>
                </a:lnTo>
                <a:lnTo>
                  <a:pt x="0" y="449579"/>
                </a:lnTo>
                <a:close/>
              </a:path>
            </a:pathLst>
          </a:custGeom>
          <a:solidFill>
            <a:srgbClr val="910047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063" y="20320"/>
            <a:ext cx="880833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400" spc="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03258" y="194690"/>
            <a:ext cx="15240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fld id="{0B97BBBF-872B-A44E-A905-891783B53344}" type="slidenum">
              <a:rPr lang="fr-FR" sz="900" b="1" spc="1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12700">
                <a:lnSpc>
                  <a:spcPct val="100000"/>
                </a:lnSpc>
                <a:spcBef>
                  <a:spcPts val="100"/>
                </a:spcBef>
              </a:pPr>
              <a:t>2</a:t>
            </a:fld>
            <a:endParaRPr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F2AF8-6DC1-BE0A-89CC-872A205DD17E}"/>
              </a:ext>
            </a:extLst>
          </p:cNvPr>
          <p:cNvSpPr txBox="1"/>
          <p:nvPr/>
        </p:nvSpPr>
        <p:spPr>
          <a:xfrm>
            <a:off x="609600" y="971550"/>
            <a:ext cx="7696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DomainKnowledge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Pipeline Overview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DomainKnowledge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Modules – Annotator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DomainKnowledge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Modules – Aggregator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DomainKnowledge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Modules – Merger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Metrics – Coverage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Metrics – Mapping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Metrics – Alignment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Experimental Setup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pic>
        <p:nvPicPr>
          <p:cNvPr id="8" name="Picture 7" descr="A close-up of a logo&#10;&#10;Description automatically generated">
            <a:extLst>
              <a:ext uri="{FF2B5EF4-FFF2-40B4-BE49-F238E27FC236}">
                <a16:creationId xmlns:a16="http://schemas.microsoft.com/office/drawing/2014/main" id="{E58C4646-30D4-233C-6AD1-6264DAFC5A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139" y="4338384"/>
            <a:ext cx="1548041" cy="595566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D2AC8508-C724-3658-0A97-5BAE9CBAED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23" y="4449940"/>
            <a:ext cx="2650697" cy="484010"/>
          </a:xfrm>
          <a:prstGeom prst="rect">
            <a:avLst/>
          </a:prstGeom>
        </p:spPr>
      </p:pic>
      <p:pic>
        <p:nvPicPr>
          <p:cNvPr id="11" name="Picture 10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CED6DE93-7F66-67F4-ABC4-CE9B625D808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99" y="4154881"/>
            <a:ext cx="1828800" cy="77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710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49580"/>
          </a:xfrm>
          <a:custGeom>
            <a:avLst/>
            <a:gdLst/>
            <a:ahLst/>
            <a:cxnLst/>
            <a:rect l="l" t="t" r="r" b="b"/>
            <a:pathLst>
              <a:path w="9144000" h="449580">
                <a:moveTo>
                  <a:pt x="0" y="449579"/>
                </a:moveTo>
                <a:lnTo>
                  <a:pt x="9144000" y="449579"/>
                </a:lnTo>
                <a:lnTo>
                  <a:pt x="9144000" y="0"/>
                </a:lnTo>
                <a:lnTo>
                  <a:pt x="0" y="0"/>
                </a:lnTo>
                <a:lnTo>
                  <a:pt x="0" y="449579"/>
                </a:lnTo>
                <a:close/>
              </a:path>
            </a:pathLst>
          </a:custGeom>
          <a:solidFill>
            <a:srgbClr val="910047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063" y="20320"/>
            <a:ext cx="880833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400" spc="25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fr-FR" sz="2400" spc="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spc="25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03258" y="194690"/>
            <a:ext cx="15240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fld id="{0B97BBBF-872B-A44E-A905-891783B53344}" type="slidenum">
              <a:rPr lang="fr-FR" sz="900" b="1" spc="1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12700">
                <a:lnSpc>
                  <a:spcPct val="100000"/>
                </a:lnSpc>
                <a:spcBef>
                  <a:spcPts val="100"/>
                </a:spcBef>
              </a:pPr>
              <a:t>3</a:t>
            </a:fld>
            <a:endParaRPr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F2AF8-6DC1-BE0A-89CC-872A205DD17E}"/>
              </a:ext>
            </a:extLst>
          </p:cNvPr>
          <p:cNvSpPr txBox="1"/>
          <p:nvPr/>
        </p:nvSpPr>
        <p:spPr>
          <a:xfrm>
            <a:off x="609600" y="971550"/>
            <a:ext cx="7696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Construct a generalized domain-specific knowledge graph from domain text and ontological sources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Leverage domain-specific vocabulary to find patterns in different domain texts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Domain of application: Pharmaceuticals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RQ1: Can domain ontological sources be leveraged as a basis for constructing a knowledge graph from unstructured text?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RQ2: Can domain ontological sources be used to align knowledge graphs from different sources?</a:t>
            </a:r>
          </a:p>
        </p:txBody>
      </p:sp>
      <p:pic>
        <p:nvPicPr>
          <p:cNvPr id="8" name="Picture 7" descr="A close-up of a logo&#10;&#10;Description automatically generated">
            <a:extLst>
              <a:ext uri="{FF2B5EF4-FFF2-40B4-BE49-F238E27FC236}">
                <a16:creationId xmlns:a16="http://schemas.microsoft.com/office/drawing/2014/main" id="{E58C4646-30D4-233C-6AD1-6264DAFC5A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139" y="4338384"/>
            <a:ext cx="1548041" cy="595566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D2AC8508-C724-3658-0A97-5BAE9CBAED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23" y="4449940"/>
            <a:ext cx="2650697" cy="484010"/>
          </a:xfrm>
          <a:prstGeom prst="rect">
            <a:avLst/>
          </a:prstGeom>
        </p:spPr>
      </p:pic>
      <p:pic>
        <p:nvPicPr>
          <p:cNvPr id="11" name="Picture 10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CED6DE93-7F66-67F4-ABC4-CE9B625D808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99" y="4154881"/>
            <a:ext cx="1828800" cy="77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280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49580"/>
          </a:xfrm>
          <a:custGeom>
            <a:avLst/>
            <a:gdLst/>
            <a:ahLst/>
            <a:cxnLst/>
            <a:rect l="l" t="t" r="r" b="b"/>
            <a:pathLst>
              <a:path w="9144000" h="449580">
                <a:moveTo>
                  <a:pt x="0" y="449579"/>
                </a:moveTo>
                <a:lnTo>
                  <a:pt x="9144000" y="449579"/>
                </a:lnTo>
                <a:lnTo>
                  <a:pt x="9144000" y="0"/>
                </a:lnTo>
                <a:lnTo>
                  <a:pt x="0" y="0"/>
                </a:lnTo>
                <a:lnTo>
                  <a:pt x="0" y="449579"/>
                </a:lnTo>
                <a:close/>
              </a:path>
            </a:pathLst>
          </a:custGeom>
          <a:solidFill>
            <a:srgbClr val="910047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063" y="20320"/>
            <a:ext cx="880833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400" spc="25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DomainKnowledge</a:t>
            </a:r>
            <a:r>
              <a:rPr lang="fr-FR" sz="2400" spc="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Pipeline </a:t>
            </a:r>
            <a:r>
              <a:rPr lang="fr-FR" sz="2400" spc="25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03258" y="194690"/>
            <a:ext cx="15240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fld id="{0B97BBBF-872B-A44E-A905-891783B53344}" type="slidenum">
              <a:rPr lang="fr-FR" sz="900" b="1" spc="1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12700">
                <a:lnSpc>
                  <a:spcPct val="100000"/>
                </a:lnSpc>
                <a:spcBef>
                  <a:spcPts val="100"/>
                </a:spcBef>
              </a:pPr>
              <a:t>4</a:t>
            </a:fld>
            <a:endParaRPr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F2AF8-6DC1-BE0A-89CC-872A205DD17E}"/>
              </a:ext>
            </a:extLst>
          </p:cNvPr>
          <p:cNvSpPr txBox="1"/>
          <p:nvPr/>
        </p:nvSpPr>
        <p:spPr>
          <a:xfrm>
            <a:off x="609600" y="971550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Leverages document parsing, entity-relation triple extraction and knowledge graph construction modules</a:t>
            </a:r>
          </a:p>
        </p:txBody>
      </p:sp>
      <p:pic>
        <p:nvPicPr>
          <p:cNvPr id="8" name="Picture 7" descr="A close-up of a logo&#10;&#10;Description automatically generated">
            <a:extLst>
              <a:ext uri="{FF2B5EF4-FFF2-40B4-BE49-F238E27FC236}">
                <a16:creationId xmlns:a16="http://schemas.microsoft.com/office/drawing/2014/main" id="{E58C4646-30D4-233C-6AD1-6264DAFC5A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139" y="4338384"/>
            <a:ext cx="1548041" cy="595566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D2AC8508-C724-3658-0A97-5BAE9CBAED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23" y="4449940"/>
            <a:ext cx="2650697" cy="484010"/>
          </a:xfrm>
          <a:prstGeom prst="rect">
            <a:avLst/>
          </a:prstGeom>
        </p:spPr>
      </p:pic>
      <p:pic>
        <p:nvPicPr>
          <p:cNvPr id="11" name="Picture 10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CED6DE93-7F66-67F4-ABC4-CE9B625D808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99" y="4154881"/>
            <a:ext cx="1828800" cy="779069"/>
          </a:xfrm>
          <a:prstGeom prst="rect">
            <a:avLst/>
          </a:prstGeom>
        </p:spPr>
      </p:pic>
      <p:pic>
        <p:nvPicPr>
          <p:cNvPr id="9" name="Picture 8" descr="A diagram of a method of extracting information&#10;&#10;Description automatically generated">
            <a:extLst>
              <a:ext uri="{FF2B5EF4-FFF2-40B4-BE49-F238E27FC236}">
                <a16:creationId xmlns:a16="http://schemas.microsoft.com/office/drawing/2014/main" id="{6635ED6E-9464-DA05-872B-76E5FE35DF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22" y="1851095"/>
            <a:ext cx="8142555" cy="207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43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49580"/>
          </a:xfrm>
          <a:custGeom>
            <a:avLst/>
            <a:gdLst/>
            <a:ahLst/>
            <a:cxnLst/>
            <a:rect l="l" t="t" r="r" b="b"/>
            <a:pathLst>
              <a:path w="9144000" h="449580">
                <a:moveTo>
                  <a:pt x="0" y="449579"/>
                </a:moveTo>
                <a:lnTo>
                  <a:pt x="9144000" y="449579"/>
                </a:lnTo>
                <a:lnTo>
                  <a:pt x="9144000" y="0"/>
                </a:lnTo>
                <a:lnTo>
                  <a:pt x="0" y="0"/>
                </a:lnTo>
                <a:lnTo>
                  <a:pt x="0" y="449579"/>
                </a:lnTo>
                <a:close/>
              </a:path>
            </a:pathLst>
          </a:custGeom>
          <a:solidFill>
            <a:srgbClr val="910047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063" y="20320"/>
            <a:ext cx="880833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400" spc="25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DomainKnowledge</a:t>
            </a:r>
            <a:r>
              <a:rPr lang="fr-FR" sz="2400" spc="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Modules – </a:t>
            </a:r>
            <a:r>
              <a:rPr lang="fr-FR" sz="2400" spc="25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Annotator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03258" y="194690"/>
            <a:ext cx="15240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fld id="{0B97BBBF-872B-A44E-A905-891783B53344}" type="slidenum">
              <a:rPr lang="fr-FR" sz="900" b="1" spc="1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12700">
                <a:lnSpc>
                  <a:spcPct val="100000"/>
                </a:lnSpc>
                <a:spcBef>
                  <a:spcPts val="100"/>
                </a:spcBef>
              </a:pPr>
              <a:t>5</a:t>
            </a:fld>
            <a:endParaRPr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F2AF8-6DC1-BE0A-89CC-872A205DD17E}"/>
              </a:ext>
            </a:extLst>
          </p:cNvPr>
          <p:cNvSpPr txBox="1"/>
          <p:nvPr/>
        </p:nvSpPr>
        <p:spPr>
          <a:xfrm>
            <a:off x="609600" y="971550"/>
            <a:ext cx="7696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to extract triples from document text based on relevant domain entities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Triples of the form (subject, relation, object)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Subject and object entities should be relevant to the domain (e.g., Pharmaceuticals)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Relations of 2 types: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Verbal: relations containing verb as a cornerstone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Prepositional: relations built from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adpositions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(e.g.,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as, with, for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Additional document metadata extracted</a:t>
            </a:r>
          </a:p>
        </p:txBody>
      </p:sp>
      <p:pic>
        <p:nvPicPr>
          <p:cNvPr id="8" name="Picture 7" descr="A close-up of a logo&#10;&#10;Description automatically generated">
            <a:extLst>
              <a:ext uri="{FF2B5EF4-FFF2-40B4-BE49-F238E27FC236}">
                <a16:creationId xmlns:a16="http://schemas.microsoft.com/office/drawing/2014/main" id="{E58C4646-30D4-233C-6AD1-6264DAFC5A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139" y="4338384"/>
            <a:ext cx="1548041" cy="595566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D2AC8508-C724-3658-0A97-5BAE9CBAED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23" y="4449940"/>
            <a:ext cx="2650697" cy="484010"/>
          </a:xfrm>
          <a:prstGeom prst="rect">
            <a:avLst/>
          </a:prstGeom>
        </p:spPr>
      </p:pic>
      <p:pic>
        <p:nvPicPr>
          <p:cNvPr id="11" name="Picture 10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CED6DE93-7F66-67F4-ABC4-CE9B625D808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99" y="4154881"/>
            <a:ext cx="1828800" cy="77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27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49580"/>
          </a:xfrm>
          <a:custGeom>
            <a:avLst/>
            <a:gdLst/>
            <a:ahLst/>
            <a:cxnLst/>
            <a:rect l="l" t="t" r="r" b="b"/>
            <a:pathLst>
              <a:path w="9144000" h="449580">
                <a:moveTo>
                  <a:pt x="0" y="449579"/>
                </a:moveTo>
                <a:lnTo>
                  <a:pt x="9144000" y="449579"/>
                </a:lnTo>
                <a:lnTo>
                  <a:pt x="9144000" y="0"/>
                </a:lnTo>
                <a:lnTo>
                  <a:pt x="0" y="0"/>
                </a:lnTo>
                <a:lnTo>
                  <a:pt x="0" y="449579"/>
                </a:lnTo>
                <a:close/>
              </a:path>
            </a:pathLst>
          </a:custGeom>
          <a:solidFill>
            <a:srgbClr val="910047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063" y="20320"/>
            <a:ext cx="880833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400" spc="25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DomainKnowledge</a:t>
            </a:r>
            <a:r>
              <a:rPr lang="fr-FR" sz="2400" spc="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Modules – </a:t>
            </a:r>
            <a:r>
              <a:rPr lang="fr-FR" sz="2400" spc="25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Aggregator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03258" y="194690"/>
            <a:ext cx="15240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fld id="{0B97BBBF-872B-A44E-A905-891783B53344}" type="slidenum">
              <a:rPr lang="fr-FR" sz="900" b="1" spc="1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12700">
                <a:lnSpc>
                  <a:spcPct val="100000"/>
                </a:lnSpc>
                <a:spcBef>
                  <a:spcPts val="100"/>
                </a:spcBef>
              </a:pPr>
              <a:t>6</a:t>
            </a:fld>
            <a:endParaRPr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F2AF8-6DC1-BE0A-89CC-872A205DD17E}"/>
              </a:ext>
            </a:extLst>
          </p:cNvPr>
          <p:cNvSpPr txBox="1"/>
          <p:nvPr/>
        </p:nvSpPr>
        <p:spPr>
          <a:xfrm>
            <a:off x="629175" y="880099"/>
            <a:ext cx="472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Integrates domain ontologies to validate and ground extracted triples from text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Relies on UMLS tables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Table ontologies re-organized into one consolidated knowledge graph based on ontological information for nodes and relations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AUI, CUI, LUI, SUI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TUI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nodes included in knowledge graph construction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Node relations created to bind ontological nodes hierarchically</a:t>
            </a:r>
          </a:p>
        </p:txBody>
      </p:sp>
      <p:pic>
        <p:nvPicPr>
          <p:cNvPr id="8" name="Picture 7" descr="A close-up of a logo&#10;&#10;Description automatically generated">
            <a:extLst>
              <a:ext uri="{FF2B5EF4-FFF2-40B4-BE49-F238E27FC236}">
                <a16:creationId xmlns:a16="http://schemas.microsoft.com/office/drawing/2014/main" id="{E58C4646-30D4-233C-6AD1-6264DAFC5A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139" y="4338384"/>
            <a:ext cx="1548041" cy="595566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D2AC8508-C724-3658-0A97-5BAE9CBAED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23" y="4449940"/>
            <a:ext cx="2650697" cy="484010"/>
          </a:xfrm>
          <a:prstGeom prst="rect">
            <a:avLst/>
          </a:prstGeom>
        </p:spPr>
      </p:pic>
      <p:pic>
        <p:nvPicPr>
          <p:cNvPr id="11" name="Picture 10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CED6DE93-7F66-67F4-ABC4-CE9B625D808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99" y="4154881"/>
            <a:ext cx="1828800" cy="779069"/>
          </a:xfrm>
          <a:prstGeom prst="rect">
            <a:avLst/>
          </a:prstGeom>
        </p:spPr>
      </p:pic>
      <p:pic>
        <p:nvPicPr>
          <p:cNvPr id="9" name="Picture 8" descr="A close up of text&#10;&#10;Description automatically generated">
            <a:extLst>
              <a:ext uri="{FF2B5EF4-FFF2-40B4-BE49-F238E27FC236}">
                <a16:creationId xmlns:a16="http://schemas.microsoft.com/office/drawing/2014/main" id="{C5CAB008-8DF1-BF0A-DE53-BD648FC8E8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575" y="2792805"/>
            <a:ext cx="3375015" cy="1206866"/>
          </a:xfrm>
          <a:prstGeom prst="rect">
            <a:avLst/>
          </a:prstGeom>
        </p:spPr>
      </p:pic>
      <p:pic>
        <p:nvPicPr>
          <p:cNvPr id="12" name="Picture 11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F359D78D-44CF-6C36-45D5-604C41222F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028" y="1030051"/>
            <a:ext cx="1870109" cy="1541699"/>
          </a:xfrm>
          <a:prstGeom prst="rect">
            <a:avLst/>
          </a:prstGeom>
          <a:ln w="38100" cap="sq">
            <a:solidFill>
              <a:schemeClr val="bg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1696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49580"/>
          </a:xfrm>
          <a:custGeom>
            <a:avLst/>
            <a:gdLst/>
            <a:ahLst/>
            <a:cxnLst/>
            <a:rect l="l" t="t" r="r" b="b"/>
            <a:pathLst>
              <a:path w="9144000" h="449580">
                <a:moveTo>
                  <a:pt x="0" y="449579"/>
                </a:moveTo>
                <a:lnTo>
                  <a:pt x="9144000" y="449579"/>
                </a:lnTo>
                <a:lnTo>
                  <a:pt x="9144000" y="0"/>
                </a:lnTo>
                <a:lnTo>
                  <a:pt x="0" y="0"/>
                </a:lnTo>
                <a:lnTo>
                  <a:pt x="0" y="449579"/>
                </a:lnTo>
                <a:close/>
              </a:path>
            </a:pathLst>
          </a:custGeom>
          <a:solidFill>
            <a:srgbClr val="910047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063" y="20320"/>
            <a:ext cx="880833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400" spc="25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DomainKnowledge</a:t>
            </a:r>
            <a:r>
              <a:rPr lang="fr-FR" sz="2400" spc="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Modules – Merger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03258" y="194690"/>
            <a:ext cx="15240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fld id="{0B97BBBF-872B-A44E-A905-891783B53344}" type="slidenum">
              <a:rPr lang="fr-FR" sz="900" b="1" spc="1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12700">
                <a:lnSpc>
                  <a:spcPct val="100000"/>
                </a:lnSpc>
                <a:spcBef>
                  <a:spcPts val="100"/>
                </a:spcBef>
              </a:pPr>
              <a:t>7</a:t>
            </a:fld>
            <a:endParaRPr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F2AF8-6DC1-BE0A-89CC-872A205DD17E}"/>
              </a:ext>
            </a:extLst>
          </p:cNvPr>
          <p:cNvSpPr txBox="1"/>
          <p:nvPr/>
        </p:nvSpPr>
        <p:spPr>
          <a:xfrm>
            <a:off x="629174" y="880099"/>
            <a:ext cx="83264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Integrates extracted triples into ontology knowledge graph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Point of entry is SUI node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Comparison based on 2-step string matching: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Exact matching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Levenshtein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distance)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Semantic matching (cosine score on 512-dimensional vector embeddings)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Triple entities and relations inserted as nodes (NER) and edges in knowledge graph</a:t>
            </a:r>
          </a:p>
        </p:txBody>
      </p:sp>
      <p:pic>
        <p:nvPicPr>
          <p:cNvPr id="8" name="Picture 7" descr="A close-up of a logo&#10;&#10;Description automatically generated">
            <a:extLst>
              <a:ext uri="{FF2B5EF4-FFF2-40B4-BE49-F238E27FC236}">
                <a16:creationId xmlns:a16="http://schemas.microsoft.com/office/drawing/2014/main" id="{E58C4646-30D4-233C-6AD1-6264DAFC5A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139" y="4338384"/>
            <a:ext cx="1548041" cy="595566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D2AC8508-C724-3658-0A97-5BAE9CBAED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23" y="4449940"/>
            <a:ext cx="2650697" cy="484010"/>
          </a:xfrm>
          <a:prstGeom prst="rect">
            <a:avLst/>
          </a:prstGeom>
        </p:spPr>
      </p:pic>
      <p:pic>
        <p:nvPicPr>
          <p:cNvPr id="11" name="Picture 10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CED6DE93-7F66-67F4-ABC4-CE9B625D808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99" y="4154881"/>
            <a:ext cx="1828800" cy="779069"/>
          </a:xfrm>
          <a:prstGeom prst="rect">
            <a:avLst/>
          </a:prstGeom>
        </p:spPr>
      </p:pic>
      <p:pic>
        <p:nvPicPr>
          <p:cNvPr id="10" name="Picture 9" descr="A close up of words&#10;&#10;Description automatically generated">
            <a:extLst>
              <a:ext uri="{FF2B5EF4-FFF2-40B4-BE49-F238E27FC236}">
                <a16:creationId xmlns:a16="http://schemas.microsoft.com/office/drawing/2014/main" id="{05F6977C-7D44-45D7-7816-E6D7F3F2B5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479" y="3070446"/>
            <a:ext cx="3931041" cy="93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68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49580"/>
          </a:xfrm>
          <a:custGeom>
            <a:avLst/>
            <a:gdLst/>
            <a:ahLst/>
            <a:cxnLst/>
            <a:rect l="l" t="t" r="r" b="b"/>
            <a:pathLst>
              <a:path w="9144000" h="449580">
                <a:moveTo>
                  <a:pt x="0" y="449579"/>
                </a:moveTo>
                <a:lnTo>
                  <a:pt x="9144000" y="449579"/>
                </a:lnTo>
                <a:lnTo>
                  <a:pt x="9144000" y="0"/>
                </a:lnTo>
                <a:lnTo>
                  <a:pt x="0" y="0"/>
                </a:lnTo>
                <a:lnTo>
                  <a:pt x="0" y="449579"/>
                </a:lnTo>
                <a:close/>
              </a:path>
            </a:pathLst>
          </a:custGeom>
          <a:solidFill>
            <a:srgbClr val="910047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063" y="20320"/>
            <a:ext cx="880833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400" spc="25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r>
              <a:rPr lang="fr-FR" sz="2400" spc="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fr-FR" sz="2400" spc="25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03258" y="194690"/>
            <a:ext cx="15240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fld id="{0B97BBBF-872B-A44E-A905-891783B53344}" type="slidenum">
              <a:rPr lang="fr-FR" sz="900" b="1" spc="1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12700">
                <a:lnSpc>
                  <a:spcPct val="100000"/>
                </a:lnSpc>
                <a:spcBef>
                  <a:spcPts val="100"/>
                </a:spcBef>
              </a:pPr>
              <a:t>8</a:t>
            </a:fld>
            <a:endParaRPr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F2AF8-6DC1-BE0A-89CC-872A205DD17E}"/>
              </a:ext>
            </a:extLst>
          </p:cNvPr>
          <p:cNvSpPr txBox="1"/>
          <p:nvPr/>
        </p:nvSpPr>
        <p:spPr>
          <a:xfrm>
            <a:off x="629174" y="880099"/>
            <a:ext cx="83264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 metrics defined to evaluate efficacy and pertinence of final graph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Some formalization: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Domain Tokens (DT) = set of entities from input texts with a direct relation to an ontology node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Text Tokens (TT) = set of all extracted entities from input texts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Coverage = Percentage of domain vocabulary present in input texts</a:t>
            </a:r>
          </a:p>
        </p:txBody>
      </p:sp>
      <p:pic>
        <p:nvPicPr>
          <p:cNvPr id="8" name="Picture 7" descr="A close-up of a logo&#10;&#10;Description automatically generated">
            <a:extLst>
              <a:ext uri="{FF2B5EF4-FFF2-40B4-BE49-F238E27FC236}">
                <a16:creationId xmlns:a16="http://schemas.microsoft.com/office/drawing/2014/main" id="{E58C4646-30D4-233C-6AD1-6264DAFC5A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139" y="4338384"/>
            <a:ext cx="1548041" cy="595566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D2AC8508-C724-3658-0A97-5BAE9CBAED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23" y="4449940"/>
            <a:ext cx="2650697" cy="484010"/>
          </a:xfrm>
          <a:prstGeom prst="rect">
            <a:avLst/>
          </a:prstGeom>
        </p:spPr>
      </p:pic>
      <p:pic>
        <p:nvPicPr>
          <p:cNvPr id="11" name="Picture 10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CED6DE93-7F66-67F4-ABC4-CE9B625D808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99" y="4154881"/>
            <a:ext cx="1828800" cy="779069"/>
          </a:xfrm>
          <a:prstGeom prst="rect">
            <a:avLst/>
          </a:prstGeom>
        </p:spPr>
      </p:pic>
      <p:pic>
        <p:nvPicPr>
          <p:cNvPr id="9" name="Picture 8" descr="A blue flame on a white background&#10;&#10;Description automatically generated">
            <a:extLst>
              <a:ext uri="{FF2B5EF4-FFF2-40B4-BE49-F238E27FC236}">
                <a16:creationId xmlns:a16="http://schemas.microsoft.com/office/drawing/2014/main" id="{4932AFFE-1CDD-42E5-32FB-2099B136A8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360" y="2857613"/>
            <a:ext cx="3601597" cy="77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850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49580"/>
          </a:xfrm>
          <a:custGeom>
            <a:avLst/>
            <a:gdLst/>
            <a:ahLst/>
            <a:cxnLst/>
            <a:rect l="l" t="t" r="r" b="b"/>
            <a:pathLst>
              <a:path w="9144000" h="449580">
                <a:moveTo>
                  <a:pt x="0" y="449579"/>
                </a:moveTo>
                <a:lnTo>
                  <a:pt x="9144000" y="449579"/>
                </a:lnTo>
                <a:lnTo>
                  <a:pt x="9144000" y="0"/>
                </a:lnTo>
                <a:lnTo>
                  <a:pt x="0" y="0"/>
                </a:lnTo>
                <a:lnTo>
                  <a:pt x="0" y="449579"/>
                </a:lnTo>
                <a:close/>
              </a:path>
            </a:pathLst>
          </a:custGeom>
          <a:solidFill>
            <a:srgbClr val="910047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063" y="20320"/>
            <a:ext cx="880833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400" spc="25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r>
              <a:rPr lang="fr-FR" sz="2400" spc="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Mapping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03258" y="194690"/>
            <a:ext cx="15240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fld id="{0B97BBBF-872B-A44E-A905-891783B53344}" type="slidenum">
              <a:rPr lang="fr-FR" sz="900" b="1" spc="1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12700">
                <a:lnSpc>
                  <a:spcPct val="100000"/>
                </a:lnSpc>
                <a:spcBef>
                  <a:spcPts val="100"/>
                </a:spcBef>
              </a:pPr>
              <a:t>9</a:t>
            </a:fld>
            <a:endParaRPr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F2AF8-6DC1-BE0A-89CC-872A205DD17E}"/>
              </a:ext>
            </a:extLst>
          </p:cNvPr>
          <p:cNvSpPr txBox="1"/>
          <p:nvPr/>
        </p:nvSpPr>
        <p:spPr>
          <a:xfrm>
            <a:off x="629174" y="880099"/>
            <a:ext cx="83264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Some formalization: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Domain Tokens (DT) = set of entities from input texts with a direct relation to an ontology node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Concept Tokens (CT) = set of all extracted entities from input texts with same syntactic name as ontology node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Mapping = Percentage of entities directly found in the ontology knowledge graph</a:t>
            </a:r>
          </a:p>
        </p:txBody>
      </p:sp>
      <p:pic>
        <p:nvPicPr>
          <p:cNvPr id="8" name="Picture 7" descr="A close-up of a logo&#10;&#10;Description automatically generated">
            <a:extLst>
              <a:ext uri="{FF2B5EF4-FFF2-40B4-BE49-F238E27FC236}">
                <a16:creationId xmlns:a16="http://schemas.microsoft.com/office/drawing/2014/main" id="{E58C4646-30D4-233C-6AD1-6264DAFC5A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139" y="4338384"/>
            <a:ext cx="1548041" cy="595566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D2AC8508-C724-3658-0A97-5BAE9CBAED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23" y="4449940"/>
            <a:ext cx="2650697" cy="484010"/>
          </a:xfrm>
          <a:prstGeom prst="rect">
            <a:avLst/>
          </a:prstGeom>
        </p:spPr>
      </p:pic>
      <p:pic>
        <p:nvPicPr>
          <p:cNvPr id="11" name="Picture 10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CED6DE93-7F66-67F4-ABC4-CE9B625D808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99" y="4154881"/>
            <a:ext cx="1828800" cy="7790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7FA7EF-8059-64A3-12AD-B5DFB77BEA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543" y="3092774"/>
            <a:ext cx="3273231" cy="72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683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071F11C293B043AC66D2FF8A9CB5D6" ma:contentTypeVersion="13" ma:contentTypeDescription="Create a new document." ma:contentTypeScope="" ma:versionID="b929e3413dc1caac36b213c70939c907">
  <xsd:schema xmlns:xsd="http://www.w3.org/2001/XMLSchema" xmlns:xs="http://www.w3.org/2001/XMLSchema" xmlns:p="http://schemas.microsoft.com/office/2006/metadata/properties" xmlns:ns3="4d5efa36-1b48-4122-b372-7434c9640269" xmlns:ns4="81ddd69c-b236-4650-83eb-b14d93faa985" targetNamespace="http://schemas.microsoft.com/office/2006/metadata/properties" ma:root="true" ma:fieldsID="ef9f3b17e24ac4eabb0326f2416f1257" ns3:_="" ns4:_="">
    <xsd:import namespace="4d5efa36-1b48-4122-b372-7434c9640269"/>
    <xsd:import namespace="81ddd69c-b236-4650-83eb-b14d93faa98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5efa36-1b48-4122-b372-7434c964026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dd69c-b236-4650-83eb-b14d93faa9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DD4C647-D1DF-4679-A13A-69DC0C2A9F4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8A4C3B-5595-4BDB-8C1E-06AEAC4123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5efa36-1b48-4122-b372-7434c9640269"/>
    <ds:schemaRef ds:uri="81ddd69c-b236-4650-83eb-b14d93faa9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FCC5ADE-C4E2-4093-9E19-2EBBD4904487}">
  <ds:schemaRefs>
    <ds:schemaRef ds:uri="4d5efa36-1b48-4122-b372-7434c9640269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81ddd69c-b236-4650-83eb-b14d93faa985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2519</TotalTime>
  <Words>769</Words>
  <Application>Microsoft Office PowerPoint</Application>
  <PresentationFormat>On-screen Show (16:9)</PresentationFormat>
  <Paragraphs>113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Knowledge Graphs can play together: Addressing knowledge graph alignment from ontologies in the biomedical domain</vt:lpstr>
      <vt:lpstr>Content</vt:lpstr>
      <vt:lpstr>Problem Statement</vt:lpstr>
      <vt:lpstr>DomainKnowledge Pipeline Overview</vt:lpstr>
      <vt:lpstr>DomainKnowledge Modules – Annotator</vt:lpstr>
      <vt:lpstr>DomainKnowledge Modules – Aggregator</vt:lpstr>
      <vt:lpstr>DomainKnowledge Modules – Merger</vt:lpstr>
      <vt:lpstr>Metrics – Coverage</vt:lpstr>
      <vt:lpstr>Metrics – Mapping</vt:lpstr>
      <vt:lpstr>Metrics – Alignment</vt:lpstr>
      <vt:lpstr>Experimental Setup</vt:lpstr>
      <vt:lpstr>Results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 : Notion théorique sur les réseaux</dc:title>
  <dc:creator>Guillaume</dc:creator>
  <cp:lastModifiedBy>Hanna Abi Akl</cp:lastModifiedBy>
  <cp:revision>765</cp:revision>
  <cp:lastPrinted>2018-07-05T12:35:48Z</cp:lastPrinted>
  <dcterms:created xsi:type="dcterms:W3CDTF">2017-12-18T10:34:16Z</dcterms:created>
  <dcterms:modified xsi:type="dcterms:W3CDTF">2024-09-26T15:28:25Z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2017-12-17T00:00:00Z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2017-12-18T00:00:00Z</vt:filetime>
  </property>
  <property fmtid="{D5CDD505-2E9C-101B-9397-08002B2CF9AE}" pid="5" name="ContentTypeId">
    <vt:lpwstr>0x01010022071F11C293B043AC66D2FF8A9CB5D6</vt:lpwstr>
  </property>
</Properties>
</file>