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2" r:id="rId4"/>
    <p:sldId id="258" r:id="rId5"/>
    <p:sldId id="263" r:id="rId6"/>
    <p:sldId id="259" r:id="rId7"/>
    <p:sldId id="264" r:id="rId8"/>
    <p:sldId id="265"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7" autoAdjust="0"/>
    <p:restoredTop sz="63810" autoAdjust="0"/>
  </p:normalViewPr>
  <p:slideViewPr>
    <p:cSldViewPr snapToGrid="0">
      <p:cViewPr varScale="1">
        <p:scale>
          <a:sx n="88" d="100"/>
          <a:sy n="88" d="100"/>
        </p:scale>
        <p:origin x="6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3108-EE2E-48AF-9654-6811B44FAC5C}" type="datetimeFigureOut">
              <a:rPr lang="en-GB" smtClean="0"/>
              <a:t>13/02/2017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F7E2F0-36DF-4539-BA6A-BB9F44EE2545}" type="slidenum">
              <a:rPr lang="en-GB" smtClean="0"/>
              <a:t>‹#›</a:t>
            </a:fld>
            <a:endParaRPr lang="en-GB"/>
          </a:p>
        </p:txBody>
      </p:sp>
    </p:spTree>
    <p:extLst>
      <p:ext uri="{BB962C8B-B14F-4D97-AF65-F5344CB8AC3E}">
        <p14:creationId xmlns:p14="http://schemas.microsoft.com/office/powerpoint/2010/main" val="1159781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Modern software systems are increasing significantly in complexity</a:t>
            </a:r>
          </a:p>
          <a:p>
            <a:pPr marL="171450" indent="-171450">
              <a:buFontTx/>
              <a:buChar char="-"/>
            </a:pPr>
            <a:r>
              <a:rPr lang="en-GB" dirty="0"/>
              <a:t>As the complexity of these systems grows, it is becoming apparent that domain-specific logic is becoming integrated in many forms throughout these systems</a:t>
            </a:r>
          </a:p>
          <a:p>
            <a:pPr marL="171450" indent="-171450">
              <a:buFontTx/>
              <a:buChar char="-"/>
            </a:pPr>
            <a:endParaRPr lang="en-GB" dirty="0"/>
          </a:p>
          <a:p>
            <a:pPr marL="171450" indent="-171450">
              <a:buFontTx/>
              <a:buChar char="-"/>
            </a:pPr>
            <a:r>
              <a:rPr lang="en-GB" dirty="0"/>
              <a:t>Studies by Fowler and </a:t>
            </a:r>
            <a:r>
              <a:rPr lang="en-GB" dirty="0" err="1"/>
              <a:t>Mernik</a:t>
            </a:r>
            <a:r>
              <a:rPr lang="en-GB" dirty="0"/>
              <a:t>, amongst others, have demonstrated that this dispersion of domain logic throughout the system increases the risk of it being incorrect.</a:t>
            </a:r>
          </a:p>
          <a:p>
            <a:pPr marL="171450" indent="-171450">
              <a:buFontTx/>
              <a:buChar char="-"/>
            </a:pPr>
            <a:r>
              <a:rPr lang="en-GB" dirty="0"/>
              <a:t>As a result, there has been a “significant uptick in interest”  in Domain-Specific Languages or DSLs.</a:t>
            </a:r>
          </a:p>
          <a:p>
            <a:pPr marL="171450" indent="-171450">
              <a:buFontTx/>
              <a:buChar char="-"/>
            </a:pPr>
            <a:endParaRPr lang="en-GB" dirty="0"/>
          </a:p>
          <a:p>
            <a:pPr marL="171450" indent="-171450">
              <a:buFontTx/>
              <a:buChar char="-"/>
            </a:pPr>
            <a:r>
              <a:rPr lang="en-GB" dirty="0"/>
              <a:t>The term DSL is a broad one, encompassing a multitude of embedded syntaxes for defining domain logic.</a:t>
            </a:r>
          </a:p>
          <a:p>
            <a:pPr marL="171450" indent="-171450">
              <a:buFontTx/>
              <a:buChar char="-"/>
            </a:pPr>
            <a:r>
              <a:rPr lang="en-GB" dirty="0"/>
              <a:t>These syntaxes may be integrated into the host language, or as an external API, and range from static configuration to sophisticated and executable programs</a:t>
            </a:r>
          </a:p>
          <a:p>
            <a:pPr marL="171450" indent="-171450">
              <a:buFontTx/>
              <a:buChar char="-"/>
            </a:pPr>
            <a:r>
              <a:rPr lang="en-GB" dirty="0"/>
              <a:t>The key notion is that the DSL is sufficient for specifying the required domain logic, and no more.</a:t>
            </a:r>
          </a:p>
          <a:p>
            <a:pPr marL="171450" indent="-171450">
              <a:buFontTx/>
              <a:buChar char="-"/>
            </a:pPr>
            <a:endParaRPr lang="en-GB" dirty="0"/>
          </a:p>
          <a:p>
            <a:pPr marL="171450" indent="-171450">
              <a:buFontTx/>
              <a:buChar char="-"/>
            </a:pPr>
            <a:r>
              <a:rPr lang="en-GB" dirty="0"/>
              <a:t>The use of DSLs allows the domain logic in a program to be centralised in one place, and then accessed from other parts of the program.</a:t>
            </a:r>
          </a:p>
          <a:p>
            <a:pPr marL="171450" indent="-171450">
              <a:buFontTx/>
              <a:buChar char="-"/>
            </a:pPr>
            <a:r>
              <a:rPr lang="en-GB" dirty="0"/>
              <a:t>This means that there is only one place in which domain logic has to be changed.</a:t>
            </a:r>
          </a:p>
          <a:p>
            <a:pPr marL="171450" indent="-171450">
              <a:buFontTx/>
              <a:buChar char="-"/>
            </a:pPr>
            <a:endParaRPr lang="en-GB" dirty="0"/>
          </a:p>
          <a:p>
            <a:pPr marL="171450" indent="-171450">
              <a:buFontTx/>
              <a:buChar char="-"/>
            </a:pPr>
            <a:r>
              <a:rPr lang="en-GB" dirty="0"/>
              <a:t>This project was inspired by observations from during my time at Bloomberg</a:t>
            </a:r>
          </a:p>
          <a:p>
            <a:pPr marL="171450" indent="-171450">
              <a:buFontTx/>
              <a:buChar char="-"/>
            </a:pPr>
            <a:r>
              <a:rPr lang="en-GB" dirty="0"/>
              <a:t>Certain projects within the company were using General Purpose programming languages for runtime configuration.</a:t>
            </a:r>
          </a:p>
          <a:p>
            <a:pPr marL="171450" indent="-171450">
              <a:buFontTx/>
              <a:buChar char="-"/>
            </a:pPr>
            <a:r>
              <a:rPr lang="en-GB" dirty="0"/>
              <a:t>This included the use of </a:t>
            </a:r>
            <a:r>
              <a:rPr lang="en-GB" dirty="0" err="1"/>
              <a:t>OCaml</a:t>
            </a:r>
            <a:r>
              <a:rPr lang="en-GB" dirty="0"/>
              <a:t> for specifying options pricing algorithms and trading strategies at runtime.</a:t>
            </a:r>
          </a:p>
          <a:p>
            <a:pPr marL="171450" indent="-171450">
              <a:buFontTx/>
              <a:buChar char="-"/>
            </a:pPr>
            <a:r>
              <a:rPr lang="en-GB" dirty="0"/>
              <a:t>However, these languages provided much more power than they needed, and hence an increased potential for system bugs</a:t>
            </a:r>
          </a:p>
          <a:p>
            <a:pPr marL="171450" indent="-171450">
              <a:buFontTx/>
              <a:buChar char="-"/>
            </a:pPr>
            <a:endParaRPr lang="en-GB" dirty="0"/>
          </a:p>
          <a:p>
            <a:pPr marL="171450" indent="-171450">
              <a:buFontTx/>
              <a:buChar char="-"/>
            </a:pPr>
            <a:r>
              <a:rPr lang="en-GB" dirty="0"/>
              <a:t>However, as domain logic becomes centralised into DSLs, these small languages become single points-of-failure within the systems in which they are used.</a:t>
            </a:r>
          </a:p>
          <a:p>
            <a:pPr marL="171450" indent="-171450">
              <a:buFontTx/>
              <a:buChar char="-"/>
            </a:pPr>
            <a:r>
              <a:rPr lang="en-GB" dirty="0"/>
              <a:t>A bug in your domain logic, while simpler to find, will now have a much larger impact on the software system as a whole</a:t>
            </a:r>
          </a:p>
          <a:p>
            <a:pPr marL="171450" indent="-171450">
              <a:buFontTx/>
              <a:buChar char="-"/>
            </a:pPr>
            <a:endParaRPr lang="en-GB" dirty="0"/>
          </a:p>
        </p:txBody>
      </p:sp>
      <p:sp>
        <p:nvSpPr>
          <p:cNvPr id="4" name="Slide Number Placeholder 3"/>
          <p:cNvSpPr>
            <a:spLocks noGrp="1"/>
          </p:cNvSpPr>
          <p:nvPr>
            <p:ph type="sldNum" sz="quarter" idx="10"/>
          </p:nvPr>
        </p:nvSpPr>
        <p:spPr/>
        <p:txBody>
          <a:bodyPr/>
          <a:lstStyle/>
          <a:p>
            <a:fld id="{F5F7E2F0-36DF-4539-BA6A-BB9F44EE2545}" type="slidenum">
              <a:rPr lang="en-GB" smtClean="0"/>
              <a:t>2</a:t>
            </a:fld>
            <a:endParaRPr lang="en-GB"/>
          </a:p>
        </p:txBody>
      </p:sp>
    </p:spTree>
    <p:extLst>
      <p:ext uri="{BB962C8B-B14F-4D97-AF65-F5344CB8AC3E}">
        <p14:creationId xmlns:p14="http://schemas.microsoft.com/office/powerpoint/2010/main" val="3160601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This project aims to prevent the DSL from becoming such a critical failure point in the system through formally specifying its function. </a:t>
            </a:r>
          </a:p>
          <a:p>
            <a:pPr marL="171450" indent="-171450">
              <a:buFontTx/>
              <a:buChar char="-"/>
            </a:pPr>
            <a:r>
              <a:rPr lang="en-GB" dirty="0"/>
              <a:t>Not only does this prevent certain classes of bug, it is easier to verify the semantics of a specification than an implementation.</a:t>
            </a:r>
          </a:p>
          <a:p>
            <a:pPr marL="171450" indent="-171450">
              <a:buFontTx/>
              <a:buChar char="-"/>
            </a:pPr>
            <a:r>
              <a:rPr lang="en-GB" dirty="0"/>
              <a:t>By fully specifying the DSL, the project aims to prevent common DSL errors, such as poor implementations leading to domain logic bugs, and programs that can diverge.</a:t>
            </a:r>
          </a:p>
          <a:p>
            <a:pPr marL="171450" indent="-171450">
              <a:buFontTx/>
              <a:buChar char="-"/>
            </a:pPr>
            <a:r>
              <a:rPr lang="en-GB" dirty="0"/>
              <a:t>Necessarily, being able to provide these guarantees requires the restriction of the types of programs that the DSL can represent. </a:t>
            </a:r>
          </a:p>
          <a:p>
            <a:pPr marL="171450" indent="-171450">
              <a:buFontTx/>
              <a:buChar char="-"/>
            </a:pPr>
            <a:r>
              <a:rPr lang="en-GB" dirty="0"/>
              <a:t>Doing so restricts the languages to operations on finite data (and hence no </a:t>
            </a:r>
            <a:r>
              <a:rPr lang="en-GB" dirty="0" err="1"/>
              <a:t>codata</a:t>
            </a:r>
            <a:r>
              <a:rPr lang="en-GB" dirty="0"/>
              <a:t>), and disallows the use of unbounded recursion.</a:t>
            </a:r>
          </a:p>
          <a:p>
            <a:pPr marL="171450" indent="-171450">
              <a:buFontTx/>
              <a:buChar char="-"/>
            </a:pPr>
            <a:endParaRPr lang="en-GB" dirty="0"/>
          </a:p>
          <a:p>
            <a:pPr marL="171450" indent="-171450">
              <a:buFontTx/>
              <a:buChar char="-"/>
            </a:pPr>
            <a:r>
              <a:rPr lang="en-GB" dirty="0"/>
              <a:t>The system provides two main components.</a:t>
            </a:r>
          </a:p>
          <a:p>
            <a:pPr marL="171450" indent="-171450">
              <a:buFontTx/>
              <a:buChar char="-"/>
            </a:pPr>
            <a:r>
              <a:rPr lang="en-GB" dirty="0"/>
              <a:t>The first component is the Metalanguage: </a:t>
            </a:r>
            <a:r>
              <a:rPr lang="en-GB" dirty="0" err="1"/>
              <a:t>Metaspec</a:t>
            </a:r>
            <a:endParaRPr lang="en-GB" dirty="0"/>
          </a:p>
          <a:p>
            <a:pPr marL="171450" indent="-171450">
              <a:buFontTx/>
              <a:buChar char="-"/>
            </a:pPr>
            <a:r>
              <a:rPr lang="en-GB" dirty="0"/>
              <a:t>This language provides facility to specify the syntax of the DSL, through an EBNF-variant grammar, and the semantics of each kind of syntactical statement.</a:t>
            </a:r>
          </a:p>
          <a:p>
            <a:pPr marL="171450" indent="-171450">
              <a:buFontTx/>
              <a:buChar char="-"/>
            </a:pPr>
            <a:r>
              <a:rPr lang="en-GB" dirty="0"/>
              <a:t>This coupling of syntax and semantics forces the DSL makers to carefully evaluate how they want their language to act.</a:t>
            </a:r>
          </a:p>
          <a:p>
            <a:pPr marL="171450" indent="-171450">
              <a:buFontTx/>
              <a:buChar char="-"/>
            </a:pPr>
            <a:endParaRPr lang="en-GB" dirty="0"/>
          </a:p>
          <a:p>
            <a:pPr marL="171450" indent="-171450">
              <a:buFontTx/>
              <a:buChar char="-"/>
            </a:pPr>
            <a:r>
              <a:rPr lang="en-GB" dirty="0"/>
              <a:t>The second component is the Metacompiler: ABSOL</a:t>
            </a:r>
          </a:p>
          <a:p>
            <a:pPr marL="171450" indent="-171450">
              <a:buFontTx/>
              <a:buChar char="-"/>
            </a:pPr>
            <a:r>
              <a:rPr lang="en-GB" dirty="0"/>
              <a:t>This is a software program that takes in a </a:t>
            </a:r>
            <a:r>
              <a:rPr lang="en-GB" dirty="0" err="1"/>
              <a:t>metaspec</a:t>
            </a:r>
            <a:r>
              <a:rPr lang="en-GB" dirty="0"/>
              <a:t> specification for a DSL x, and performs a couple of tasks.</a:t>
            </a:r>
          </a:p>
          <a:p>
            <a:pPr marL="171450" indent="-171450">
              <a:buFontTx/>
              <a:buChar char="-"/>
            </a:pPr>
            <a:r>
              <a:rPr lang="en-GB" dirty="0"/>
              <a:t>The first is to verify that the semantics in the file are complete, meaning that all possible programs in x terminate.</a:t>
            </a:r>
          </a:p>
          <a:p>
            <a:pPr marL="171450" indent="-171450">
              <a:buFontTx/>
              <a:buChar char="-"/>
            </a:pPr>
            <a:r>
              <a:rPr lang="en-GB" dirty="0"/>
              <a:t>If the analysis phase passes, then the metacompiler will produce a compiler for x, embedding the provided semantic behaviour in the language compiler.</a:t>
            </a:r>
          </a:p>
          <a:p>
            <a:pPr marL="171450" indent="-171450">
              <a:buFontTx/>
              <a:buChar char="-"/>
            </a:pPr>
            <a:r>
              <a:rPr lang="en-GB" dirty="0"/>
              <a:t>This ensures that mistakes cannot be made in the language implementation that may alter the semantics of the language</a:t>
            </a:r>
          </a:p>
          <a:p>
            <a:pPr marL="171450" indent="-171450">
              <a:buFontTx/>
              <a:buChar char="-"/>
            </a:pPr>
            <a:endParaRPr lang="en-GB" dirty="0"/>
          </a:p>
          <a:p>
            <a:pPr marL="171450" indent="-171450">
              <a:buFontTx/>
              <a:buChar char="-"/>
            </a:pPr>
            <a:r>
              <a:rPr lang="en-GB" dirty="0"/>
              <a:t>Combined, these two elements of the system should provide for the creation of provably correct DSLs.</a:t>
            </a:r>
          </a:p>
        </p:txBody>
      </p:sp>
      <p:sp>
        <p:nvSpPr>
          <p:cNvPr id="4" name="Slide Number Placeholder 3"/>
          <p:cNvSpPr>
            <a:spLocks noGrp="1"/>
          </p:cNvSpPr>
          <p:nvPr>
            <p:ph type="sldNum" sz="quarter" idx="10"/>
          </p:nvPr>
        </p:nvSpPr>
        <p:spPr/>
        <p:txBody>
          <a:bodyPr/>
          <a:lstStyle/>
          <a:p>
            <a:fld id="{F5F7E2F0-36DF-4539-BA6A-BB9F44EE2545}" type="slidenum">
              <a:rPr lang="en-GB" smtClean="0"/>
              <a:t>3</a:t>
            </a:fld>
            <a:endParaRPr lang="en-GB"/>
          </a:p>
        </p:txBody>
      </p:sp>
    </p:spTree>
    <p:extLst>
      <p:ext uri="{BB962C8B-B14F-4D97-AF65-F5344CB8AC3E}">
        <p14:creationId xmlns:p14="http://schemas.microsoft.com/office/powerpoint/2010/main" val="114286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While many areas in which a DSL is employed could also use a General-Purpose Programming Language most DSL proponents find that they provide a more appropriate level of abstraction for a given problem domain.</a:t>
            </a:r>
          </a:p>
          <a:p>
            <a:pPr marL="171450" indent="-171450">
              <a:buFontTx/>
              <a:buChar char="-"/>
            </a:pPr>
            <a:r>
              <a:rPr lang="en-GB" dirty="0"/>
              <a:t>They allow for encoding important business logic that may be orthogonal to the GPLs in which the business software is written.</a:t>
            </a:r>
          </a:p>
          <a:p>
            <a:pPr marL="171450" indent="-171450">
              <a:buFontTx/>
              <a:buChar char="-"/>
            </a:pPr>
            <a:endParaRPr lang="en-GB" dirty="0"/>
          </a:p>
          <a:p>
            <a:pPr marL="171450" indent="-171450">
              <a:buFontTx/>
              <a:buChar char="-"/>
            </a:pPr>
            <a:r>
              <a:rPr lang="en-GB" dirty="0"/>
              <a:t>While there are many kinds of DSL in use, ranging from static specification languages (often a better replacement for XML or JSON), to fully-executable programming languages, this project focuses on any kind of DSL that has execution semantics.</a:t>
            </a:r>
          </a:p>
          <a:p>
            <a:pPr marL="171450" indent="-171450">
              <a:buFontTx/>
              <a:buChar char="-"/>
            </a:pPr>
            <a:r>
              <a:rPr lang="en-GB" dirty="0"/>
              <a:t>It also focuses on what multiple pieces of literature term ‘external’ DSLs. These are those which are not an extension of the host language, but exist on their own and are integrated with other languages via a Foreign-Function Interface.</a:t>
            </a:r>
          </a:p>
          <a:p>
            <a:pPr marL="171450" indent="-171450">
              <a:buFontTx/>
              <a:buChar char="-"/>
            </a:pPr>
            <a:r>
              <a:rPr lang="en-GB" dirty="0"/>
              <a:t>This choice reflects the desire of the project to have maximum control over the DSL execution environment. </a:t>
            </a:r>
          </a:p>
          <a:p>
            <a:pPr marL="171450" indent="-171450">
              <a:buFontTx/>
              <a:buChar char="-"/>
            </a:pPr>
            <a:r>
              <a:rPr lang="en-GB" dirty="0"/>
              <a:t>In order to maintain this control, the DSL will be generated via </a:t>
            </a:r>
            <a:r>
              <a:rPr lang="en-GB" dirty="0" err="1"/>
              <a:t>transpilation</a:t>
            </a:r>
            <a:r>
              <a:rPr lang="en-GB" dirty="0"/>
              <a:t> to Haskell, a form of compilation that targets another high-level language. While compilation to ASM and interpreter approaches were recorded in the literature, it was determined that this would provide the most appropriate trade-off.</a:t>
            </a:r>
          </a:p>
          <a:p>
            <a:pPr marL="171450" indent="-171450">
              <a:buFontTx/>
              <a:buChar char="-"/>
            </a:pPr>
            <a:endParaRPr lang="en-GB" dirty="0"/>
          </a:p>
          <a:p>
            <a:pPr marL="171450" indent="-171450">
              <a:buFontTx/>
              <a:buChar char="-"/>
            </a:pPr>
            <a:r>
              <a:rPr lang="en-GB" dirty="0"/>
              <a:t>Metalanguages are languages used to describe aspects of language, and for this project an investigation into methods of specifying both syntax and semantics was required.</a:t>
            </a:r>
          </a:p>
          <a:p>
            <a:pPr marL="171450" indent="-171450">
              <a:buFontTx/>
              <a:buChar char="-"/>
            </a:pPr>
            <a:r>
              <a:rPr lang="en-GB" dirty="0"/>
              <a:t>While formal definitions of languages fall into multiple categories: unrestricted, context-sensitive, context-free and regular, this project focused on the use of Extended Backus-Naur form notation for specifying language syntax. This is because it provides multiple extension mechanisms for integrating additional language features. </a:t>
            </a:r>
          </a:p>
          <a:p>
            <a:pPr marL="171450" indent="-171450">
              <a:buFontTx/>
              <a:buChar char="-"/>
            </a:pPr>
            <a:endParaRPr lang="en-GB" dirty="0"/>
          </a:p>
          <a:p>
            <a:pPr marL="171450" indent="-171450">
              <a:buFontTx/>
              <a:buChar char="-"/>
            </a:pPr>
            <a:r>
              <a:rPr lang="en-GB" dirty="0"/>
              <a:t>In contrast to the established standard for specifying syntax, the specification of semantics is a much broader category of work, but all different methods consist of semantic functions: mappings from the abstract syntax of a program to its behaviour.</a:t>
            </a:r>
          </a:p>
          <a:p>
            <a:pPr marL="171450" indent="-171450">
              <a:buFontTx/>
              <a:buChar char="-"/>
            </a:pPr>
            <a:r>
              <a:rPr lang="en-GB" dirty="0"/>
              <a:t>While the review process involved investigating operational, denotational, axiomatic and hybrid semantics, it was decided that the big-step form of operational semantics provided the best balance between conciseness and expression. The recursive nature of the semantics has proved key in the mechanisms for proving program correctness.</a:t>
            </a:r>
          </a:p>
          <a:p>
            <a:pPr marL="171450" indent="-171450">
              <a:buFontTx/>
              <a:buChar char="-"/>
            </a:pPr>
            <a:endParaRPr lang="en-GB" dirty="0"/>
          </a:p>
        </p:txBody>
      </p:sp>
      <p:sp>
        <p:nvSpPr>
          <p:cNvPr id="4" name="Slide Number Placeholder 3"/>
          <p:cNvSpPr>
            <a:spLocks noGrp="1"/>
          </p:cNvSpPr>
          <p:nvPr>
            <p:ph type="sldNum" sz="quarter" idx="10"/>
          </p:nvPr>
        </p:nvSpPr>
        <p:spPr/>
        <p:txBody>
          <a:bodyPr/>
          <a:lstStyle/>
          <a:p>
            <a:fld id="{F5F7E2F0-36DF-4539-BA6A-BB9F44EE2545}" type="slidenum">
              <a:rPr lang="en-GB" smtClean="0"/>
              <a:t>4</a:t>
            </a:fld>
            <a:endParaRPr lang="en-GB"/>
          </a:p>
        </p:txBody>
      </p:sp>
    </p:spTree>
    <p:extLst>
      <p:ext uri="{BB962C8B-B14F-4D97-AF65-F5344CB8AC3E}">
        <p14:creationId xmlns:p14="http://schemas.microsoft.com/office/powerpoint/2010/main" val="966003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While it would be preferable to prove correctness of arbitrary DSLs, this is generally impossible.</a:t>
            </a:r>
          </a:p>
          <a:p>
            <a:pPr marL="171450" indent="-171450">
              <a:buFontTx/>
              <a:buChar char="-"/>
            </a:pPr>
            <a:r>
              <a:rPr lang="en-GB" dirty="0"/>
              <a:t>As a result, research into formal verification focused on the duality of data and </a:t>
            </a:r>
            <a:r>
              <a:rPr lang="en-GB" dirty="0" err="1"/>
              <a:t>codata</a:t>
            </a:r>
            <a:r>
              <a:rPr lang="en-GB" dirty="0"/>
              <a:t>.</a:t>
            </a:r>
          </a:p>
          <a:p>
            <a:pPr marL="171450" indent="-171450">
              <a:buFontTx/>
              <a:buChar char="-"/>
            </a:pPr>
            <a:r>
              <a:rPr lang="en-GB" dirty="0"/>
              <a:t>Data is captured in inductive data types, that can be constructed in a finite number of steps. </a:t>
            </a:r>
          </a:p>
          <a:p>
            <a:pPr marL="171450" indent="-171450">
              <a:buFontTx/>
              <a:buChar char="-"/>
            </a:pPr>
            <a:r>
              <a:rPr lang="en-GB" dirty="0"/>
              <a:t>Research by Ralph </a:t>
            </a:r>
            <a:r>
              <a:rPr lang="en-GB" dirty="0" err="1"/>
              <a:t>Hinze</a:t>
            </a:r>
            <a:r>
              <a:rPr lang="en-GB" dirty="0"/>
              <a:t> shows that it is possible, in general, to prove well-founded recursive programs correct, and hence this is the restriction that the project uses. This ability to prove termination for well-founded general recursion enables the power of the metalanguage in this project.</a:t>
            </a:r>
          </a:p>
          <a:p>
            <a:pPr marL="171450" indent="-171450">
              <a:buFontTx/>
              <a:buChar char="-"/>
            </a:pPr>
            <a:endParaRPr lang="en-GB" dirty="0"/>
          </a:p>
          <a:p>
            <a:pPr marL="171450" indent="-171450">
              <a:buFontTx/>
              <a:buChar char="-"/>
            </a:pPr>
            <a:r>
              <a:rPr lang="en-GB" dirty="0"/>
              <a:t>Barring special-case program semantics for function calls and special features (which are guaranteed to terminate through independent proof), </a:t>
            </a:r>
            <a:r>
              <a:rPr lang="en-GB" dirty="0" err="1"/>
              <a:t>Nordstom</a:t>
            </a:r>
            <a:r>
              <a:rPr lang="en-GB" dirty="0"/>
              <a:t> shows that big-step semantics can be reasoned about through well-founded induction.</a:t>
            </a:r>
          </a:p>
          <a:p>
            <a:pPr marL="171450" indent="-171450">
              <a:buFontTx/>
              <a:buChar char="-"/>
            </a:pPr>
            <a:r>
              <a:rPr lang="en-GB" dirty="0"/>
              <a:t>If a restriction is placed on the form of the semantics such that the convergence hypothesis for the semantics depends purely on the sub-terms of the semantics, then it follows that a language terminates as long as each base-case terminates.</a:t>
            </a:r>
          </a:p>
          <a:p>
            <a:pPr marL="171450" indent="-171450">
              <a:buFontTx/>
              <a:buChar char="-"/>
            </a:pPr>
            <a:r>
              <a:rPr lang="en-GB" dirty="0"/>
              <a:t>To this end, the language focuses on providing trivially terminating base-cases for the semantics, and recursively decomposing more complex semantics until, by the inductive hypothesis, they can be shown to terminate.</a:t>
            </a:r>
          </a:p>
          <a:p>
            <a:pPr marL="171450" indent="-171450">
              <a:buFontTx/>
              <a:buChar char="-"/>
            </a:pPr>
            <a:endParaRPr lang="en-GB" dirty="0"/>
          </a:p>
          <a:p>
            <a:pPr marL="171450" indent="-171450">
              <a:buFontTx/>
              <a:buChar char="-"/>
            </a:pPr>
            <a:r>
              <a:rPr lang="en-GB" dirty="0"/>
              <a:t>Finally, research was conducted regarding the automatic generation of compilers, given the syntax and semantics of a language.</a:t>
            </a:r>
          </a:p>
          <a:p>
            <a:pPr marL="171450" indent="-171450">
              <a:buFontTx/>
              <a:buChar char="-"/>
            </a:pPr>
            <a:r>
              <a:rPr lang="en-GB" dirty="0"/>
              <a:t>Multiple benefits were found attributed to the approach aimed to be taken by the project, especially surrounding correctness, maintainability and portability in a study by Diehl.</a:t>
            </a:r>
          </a:p>
          <a:p>
            <a:pPr marL="171450" indent="-171450">
              <a:buFontTx/>
              <a:buChar char="-"/>
            </a:pPr>
            <a:r>
              <a:rPr lang="en-GB" dirty="0"/>
              <a:t>While multiple intermediate representations for this transformation were explored, including LLVM and C--, it was found that generating the target compiler directly in a high-level language would make the task manageable in the project timescale. </a:t>
            </a:r>
          </a:p>
        </p:txBody>
      </p:sp>
      <p:sp>
        <p:nvSpPr>
          <p:cNvPr id="4" name="Slide Number Placeholder 3"/>
          <p:cNvSpPr>
            <a:spLocks noGrp="1"/>
          </p:cNvSpPr>
          <p:nvPr>
            <p:ph type="sldNum" sz="quarter" idx="10"/>
          </p:nvPr>
        </p:nvSpPr>
        <p:spPr/>
        <p:txBody>
          <a:bodyPr/>
          <a:lstStyle/>
          <a:p>
            <a:fld id="{F5F7E2F0-36DF-4539-BA6A-BB9F44EE2545}" type="slidenum">
              <a:rPr lang="en-GB" smtClean="0"/>
              <a:t>5</a:t>
            </a:fld>
            <a:endParaRPr lang="en-GB"/>
          </a:p>
        </p:txBody>
      </p:sp>
    </p:spTree>
    <p:extLst>
      <p:ext uri="{BB962C8B-B14F-4D97-AF65-F5344CB8AC3E}">
        <p14:creationId xmlns:p14="http://schemas.microsoft.com/office/powerpoint/2010/main" val="210789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As you can probably already see, this project involves multiple levels of ‘meta’. </a:t>
            </a:r>
          </a:p>
          <a:p>
            <a:pPr marL="171450" indent="-171450">
              <a:buFontTx/>
              <a:buChar char="-"/>
            </a:pPr>
            <a:r>
              <a:rPr lang="en-GB" dirty="0"/>
              <a:t>It’s a bit brain-twisty.</a:t>
            </a:r>
          </a:p>
          <a:p>
            <a:pPr marL="171450" indent="-171450">
              <a:buFontTx/>
              <a:buChar char="-"/>
            </a:pPr>
            <a:endParaRPr lang="en-GB" dirty="0"/>
          </a:p>
          <a:p>
            <a:pPr marL="171450" indent="-171450">
              <a:buFontTx/>
              <a:buChar char="-"/>
            </a:pPr>
            <a:r>
              <a:rPr lang="en-GB" dirty="0"/>
              <a:t>There are two main elements of the project that have seen progress so far.</a:t>
            </a:r>
          </a:p>
          <a:p>
            <a:pPr marL="628650" lvl="1" indent="-171450">
              <a:buFontTx/>
              <a:buChar char="-"/>
            </a:pPr>
            <a:r>
              <a:rPr lang="en-GB" dirty="0"/>
              <a:t>The metalanguage, that specifies the DSL</a:t>
            </a:r>
          </a:p>
          <a:p>
            <a:pPr marL="628650" lvl="1" indent="-171450">
              <a:buFontTx/>
              <a:buChar char="-"/>
            </a:pPr>
            <a:r>
              <a:rPr lang="en-GB" dirty="0"/>
              <a:t>The metacompiler, which verifies the DSL and generates a compiler for it</a:t>
            </a:r>
          </a:p>
        </p:txBody>
      </p:sp>
      <p:sp>
        <p:nvSpPr>
          <p:cNvPr id="4" name="Slide Number Placeholder 3"/>
          <p:cNvSpPr>
            <a:spLocks noGrp="1"/>
          </p:cNvSpPr>
          <p:nvPr>
            <p:ph type="sldNum" sz="quarter" idx="10"/>
          </p:nvPr>
        </p:nvSpPr>
        <p:spPr/>
        <p:txBody>
          <a:bodyPr/>
          <a:lstStyle/>
          <a:p>
            <a:fld id="{F5F7E2F0-36DF-4539-BA6A-BB9F44EE2545}" type="slidenum">
              <a:rPr lang="en-GB" smtClean="0"/>
              <a:t>6</a:t>
            </a:fld>
            <a:endParaRPr lang="en-GB"/>
          </a:p>
        </p:txBody>
      </p:sp>
    </p:spTree>
    <p:extLst>
      <p:ext uri="{BB962C8B-B14F-4D97-AF65-F5344CB8AC3E}">
        <p14:creationId xmlns:p14="http://schemas.microsoft.com/office/powerpoint/2010/main" val="2982570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Work on the metalanguage started by sketching how the </a:t>
            </a:r>
            <a:r>
              <a:rPr lang="en-GB" dirty="0" err="1"/>
              <a:t>metaspec</a:t>
            </a:r>
            <a:r>
              <a:rPr lang="en-GB" dirty="0"/>
              <a:t> syntax was supposed to look. </a:t>
            </a:r>
          </a:p>
          <a:p>
            <a:pPr marL="171450" indent="-171450">
              <a:buFontTx/>
              <a:buChar char="-"/>
            </a:pPr>
            <a:r>
              <a:rPr lang="en-GB" dirty="0"/>
              <a:t>Much care was taken in designing this syntax, ensuring that it supported the correct language features.</a:t>
            </a:r>
          </a:p>
          <a:p>
            <a:pPr marL="171450" indent="-171450">
              <a:buFontTx/>
              <a:buChar char="-"/>
            </a:pPr>
            <a:r>
              <a:rPr lang="en-GB" dirty="0"/>
              <a:t>This ensured that it was versatile enough to specify the operations required for a variety of different DSLs.</a:t>
            </a:r>
          </a:p>
          <a:p>
            <a:pPr marL="171450" indent="-171450">
              <a:buFontTx/>
              <a:buChar char="-"/>
            </a:pPr>
            <a:r>
              <a:rPr lang="en-GB" dirty="0"/>
              <a:t>These included:</a:t>
            </a:r>
          </a:p>
          <a:p>
            <a:pPr marL="628650" lvl="1" indent="-171450">
              <a:buFontTx/>
              <a:buChar char="-"/>
            </a:pPr>
            <a:r>
              <a:rPr lang="en-GB" dirty="0"/>
              <a:t>Careful examination of how to best specify the big-step operational semantics in a textual format. While the solution to this was arrived on fairly quickly, it went through several iterations over time, adding the ability to restrict evaluation on the result of sub-evaluations, and specify how the evaluated result is produced. </a:t>
            </a:r>
          </a:p>
          <a:p>
            <a:pPr marL="628650" lvl="1" indent="-171450">
              <a:buFontTx/>
              <a:buChar char="-"/>
            </a:pPr>
            <a:r>
              <a:rPr lang="en-GB" dirty="0"/>
              <a:t>Determining the allowable semantic operations: The language restricts the operations that can be applied as part of the semantics in order to make it reasonable to prove their correctness. </a:t>
            </a:r>
          </a:p>
          <a:p>
            <a:pPr marL="628650" lvl="1" indent="-171450">
              <a:buFontTx/>
              <a:buChar char="-"/>
            </a:pPr>
            <a:r>
              <a:rPr lang="en-GB" dirty="0"/>
              <a:t>Methods for accessing syntactic elements within the semantics: Use of an array-address-like syntax (draw on the board/point)</a:t>
            </a:r>
          </a:p>
          <a:p>
            <a:pPr marL="628650" lvl="1" indent="-171450">
              <a:buFontTx/>
              <a:buChar char="-"/>
            </a:pPr>
            <a:r>
              <a:rPr lang="en-GB" dirty="0"/>
              <a:t>Determining the typing discipline: The semantics can operate on a pre-defined set of types. This ensures that, even if the language is not-typed, that the semantics are well-specified.</a:t>
            </a:r>
          </a:p>
          <a:p>
            <a:pPr marL="628650" lvl="1" indent="-171450">
              <a:buFontTx/>
              <a:buChar char="-"/>
            </a:pPr>
            <a:r>
              <a:rPr lang="en-GB" dirty="0"/>
              <a:t>Determining extension mechanisms: Care was taken to provide the user with useful semantic features such as list traversal, function calls, and environment access through the special syntax system.</a:t>
            </a:r>
          </a:p>
          <a:p>
            <a:pPr marL="628650" lvl="1" indent="-171450">
              <a:buFontTx/>
              <a:buChar char="-"/>
            </a:pPr>
            <a:r>
              <a:rPr lang="en-GB" dirty="0"/>
              <a:t>Environment handling: Methods for storing and retrieving values in the program environment, allowing for proper operation of function definitions and calls, and also </a:t>
            </a:r>
            <a:r>
              <a:rPr lang="en-GB" dirty="0" err="1"/>
              <a:t>stateful</a:t>
            </a:r>
            <a:r>
              <a:rPr lang="en-GB" dirty="0"/>
              <a:t> computations.</a:t>
            </a:r>
          </a:p>
          <a:p>
            <a:pPr marL="628650" lvl="1" indent="-171450">
              <a:buFontTx/>
              <a:buChar char="-"/>
            </a:pPr>
            <a:r>
              <a:rPr lang="en-GB" dirty="0"/>
              <a:t>This system provided a number of special syntactic elements that have already been proven correct, allowing more complex language features to be implemented in a provably correct fashion.</a:t>
            </a:r>
          </a:p>
          <a:p>
            <a:pPr marL="171450" lvl="0" indent="-171450">
              <a:buFontTx/>
              <a:buChar char="-"/>
            </a:pPr>
            <a:r>
              <a:rPr lang="en-GB" dirty="0"/>
              <a:t>Once the sketch of the </a:t>
            </a:r>
            <a:r>
              <a:rPr lang="en-GB" dirty="0" err="1"/>
              <a:t>metaspec</a:t>
            </a:r>
            <a:r>
              <a:rPr lang="en-GB" dirty="0"/>
              <a:t> syntax was complete, time was taken in order to fully-specify the grammar of the metalanguage. </a:t>
            </a:r>
          </a:p>
          <a:p>
            <a:pPr marL="171450" lvl="0" indent="-171450">
              <a:buFontTx/>
              <a:buChar char="-"/>
            </a:pPr>
            <a:r>
              <a:rPr lang="en-GB" dirty="0"/>
              <a:t>Some initial frustration was found around the issue of left-recursive grammars, as transforming these would lead to a difficulty of expression in the metalanguage.</a:t>
            </a:r>
          </a:p>
          <a:p>
            <a:pPr marL="171450" lvl="0" indent="-171450">
              <a:buFontTx/>
              <a:buChar char="-"/>
            </a:pPr>
            <a:r>
              <a:rPr lang="en-GB" dirty="0"/>
              <a:t>In the end, it was decided to work around this by employing an infinite-lookahead parser, thus ensuring that the parsing process would not diverge.</a:t>
            </a:r>
          </a:p>
          <a:p>
            <a:pPr marL="171450" lvl="0" indent="-171450">
              <a:buFontTx/>
              <a:buChar char="-"/>
            </a:pPr>
            <a:endParaRPr lang="en-GB" dirty="0"/>
          </a:p>
          <a:p>
            <a:pPr marL="171450" lvl="0" indent="-171450">
              <a:buFontTx/>
              <a:buChar char="-"/>
            </a:pPr>
            <a:r>
              <a:rPr lang="en-GB" dirty="0"/>
              <a:t>While the semantics of </a:t>
            </a:r>
            <a:r>
              <a:rPr lang="en-GB" dirty="0" err="1"/>
              <a:t>metaspec</a:t>
            </a:r>
            <a:r>
              <a:rPr lang="en-GB" dirty="0"/>
              <a:t> are not fully specified, this is intended to occur as the metacompiler is developed. </a:t>
            </a:r>
          </a:p>
        </p:txBody>
      </p:sp>
      <p:sp>
        <p:nvSpPr>
          <p:cNvPr id="4" name="Slide Number Placeholder 3"/>
          <p:cNvSpPr>
            <a:spLocks noGrp="1"/>
          </p:cNvSpPr>
          <p:nvPr>
            <p:ph type="sldNum" sz="quarter" idx="10"/>
          </p:nvPr>
        </p:nvSpPr>
        <p:spPr/>
        <p:txBody>
          <a:bodyPr/>
          <a:lstStyle/>
          <a:p>
            <a:fld id="{F5F7E2F0-36DF-4539-BA6A-BB9F44EE2545}" type="slidenum">
              <a:rPr lang="en-GB" smtClean="0"/>
              <a:t>7</a:t>
            </a:fld>
            <a:endParaRPr lang="en-GB"/>
          </a:p>
        </p:txBody>
      </p:sp>
    </p:spTree>
    <p:extLst>
      <p:ext uri="{BB962C8B-B14F-4D97-AF65-F5344CB8AC3E}">
        <p14:creationId xmlns:p14="http://schemas.microsoft.com/office/powerpoint/2010/main" val="2588568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The metacompiler is currently at a very rudimentary stage, and will be the main focus of the next stage of the development effort.</a:t>
            </a:r>
          </a:p>
          <a:p>
            <a:pPr marL="171450" indent="-171450">
              <a:buFontTx/>
              <a:buChar char="-"/>
            </a:pPr>
            <a:r>
              <a:rPr lang="en-GB" dirty="0"/>
              <a:t>It is currently capable of reading in a </a:t>
            </a:r>
            <a:r>
              <a:rPr lang="en-GB" dirty="0" err="1"/>
              <a:t>metaspec</a:t>
            </a:r>
            <a:r>
              <a:rPr lang="en-GB" dirty="0"/>
              <a:t> file, and </a:t>
            </a:r>
            <a:r>
              <a:rPr lang="en-GB" dirty="0" err="1"/>
              <a:t>lexing</a:t>
            </a:r>
            <a:r>
              <a:rPr lang="en-GB" dirty="0"/>
              <a:t> a portion of the </a:t>
            </a:r>
            <a:r>
              <a:rPr lang="en-GB" dirty="0" err="1"/>
              <a:t>metaspec</a:t>
            </a:r>
            <a:r>
              <a:rPr lang="en-GB" dirty="0"/>
              <a:t> grammar.</a:t>
            </a:r>
          </a:p>
          <a:p>
            <a:pPr marL="171450" indent="-171450">
              <a:buFontTx/>
              <a:buChar char="-"/>
            </a:pPr>
            <a:r>
              <a:rPr lang="en-GB" dirty="0"/>
              <a:t>This means that it is capable of producing valid token streams for the portion of the grammar which it supports, providing a platform on which to base the parser implementation.</a:t>
            </a:r>
          </a:p>
          <a:p>
            <a:pPr marL="171450" indent="-171450">
              <a:buFontTx/>
              <a:buChar char="-"/>
            </a:pPr>
            <a:endParaRPr lang="en-GB" dirty="0"/>
          </a:p>
          <a:p>
            <a:pPr marL="171450" indent="-171450">
              <a:buFontTx/>
              <a:buChar char="-"/>
            </a:pPr>
            <a:r>
              <a:rPr lang="en-GB" dirty="0"/>
              <a:t>The intended mode of operation for the metacompiler pipeline is as follows</a:t>
            </a:r>
          </a:p>
          <a:p>
            <a:pPr marL="685800" lvl="1" indent="-228600">
              <a:buFont typeface="+mj-lt"/>
              <a:buAutoNum type="arabicPeriod"/>
            </a:pPr>
            <a:r>
              <a:rPr lang="en-GB" dirty="0"/>
              <a:t>Lex and Parse </a:t>
            </a:r>
            <a:r>
              <a:rPr lang="en-GB" dirty="0" err="1"/>
              <a:t>Metaspec</a:t>
            </a:r>
            <a:r>
              <a:rPr lang="en-GB" dirty="0"/>
              <a:t> File</a:t>
            </a:r>
          </a:p>
          <a:p>
            <a:pPr marL="685800" lvl="1" indent="-228600">
              <a:buFont typeface="+mj-lt"/>
              <a:buAutoNum type="arabicPeriod"/>
            </a:pPr>
            <a:r>
              <a:rPr lang="en-GB" dirty="0"/>
              <a:t>Verify input language semantics</a:t>
            </a:r>
          </a:p>
          <a:p>
            <a:pPr marL="685800" lvl="1" indent="-228600">
              <a:buFont typeface="+mj-lt"/>
              <a:buAutoNum type="arabicPeriod"/>
            </a:pPr>
            <a:r>
              <a:rPr lang="en-GB" dirty="0"/>
              <a:t>Generate compiler code</a:t>
            </a:r>
          </a:p>
          <a:p>
            <a:pPr marL="685800" lvl="1" indent="-228600">
              <a:buFont typeface="+mj-lt"/>
              <a:buAutoNum type="arabicPeriod"/>
            </a:pPr>
            <a:r>
              <a:rPr lang="en-GB" dirty="0"/>
              <a:t>Compile compiler</a:t>
            </a:r>
          </a:p>
          <a:p>
            <a:pPr marL="685800" lvl="1" indent="-228600">
              <a:buFont typeface="+mj-lt"/>
              <a:buAutoNum type="arabicPeriod"/>
            </a:pPr>
            <a:r>
              <a:rPr lang="en-GB" dirty="0"/>
              <a:t>Run compiler on a DSL program.</a:t>
            </a:r>
          </a:p>
          <a:p>
            <a:pPr marL="685800" lvl="1" indent="-228600">
              <a:buFont typeface="+mj-lt"/>
              <a:buAutoNum type="arabicPeriod"/>
            </a:pPr>
            <a:r>
              <a:rPr lang="en-GB" dirty="0"/>
              <a:t>Interface with the DSL program from a GPL</a:t>
            </a:r>
          </a:p>
        </p:txBody>
      </p:sp>
      <p:sp>
        <p:nvSpPr>
          <p:cNvPr id="4" name="Slide Number Placeholder 3"/>
          <p:cNvSpPr>
            <a:spLocks noGrp="1"/>
          </p:cNvSpPr>
          <p:nvPr>
            <p:ph type="sldNum" sz="quarter" idx="10"/>
          </p:nvPr>
        </p:nvSpPr>
        <p:spPr/>
        <p:txBody>
          <a:bodyPr/>
          <a:lstStyle/>
          <a:p>
            <a:fld id="{F5F7E2F0-36DF-4539-BA6A-BB9F44EE2545}" type="slidenum">
              <a:rPr lang="en-GB" smtClean="0"/>
              <a:t>8</a:t>
            </a:fld>
            <a:endParaRPr lang="en-GB"/>
          </a:p>
        </p:txBody>
      </p:sp>
    </p:spTree>
    <p:extLst>
      <p:ext uri="{BB962C8B-B14F-4D97-AF65-F5344CB8AC3E}">
        <p14:creationId xmlns:p14="http://schemas.microsoft.com/office/powerpoint/2010/main" val="785811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While the project has been proceeding fairly smoothly up to this point, there is still much work to be done!</a:t>
            </a:r>
          </a:p>
          <a:p>
            <a:pPr marL="171450" indent="-171450">
              <a:buFontTx/>
              <a:buChar char="-"/>
            </a:pPr>
            <a:r>
              <a:rPr lang="en-GB" dirty="0"/>
              <a:t>The metacompiler pipeline has a number of stages to go:</a:t>
            </a:r>
          </a:p>
          <a:p>
            <a:pPr marL="628650" lvl="1" indent="-171450">
              <a:buFontTx/>
              <a:buChar char="-"/>
            </a:pPr>
            <a:r>
              <a:rPr lang="en-GB" dirty="0"/>
              <a:t>The grammar used to generate the </a:t>
            </a:r>
            <a:r>
              <a:rPr lang="en-GB" dirty="0" err="1"/>
              <a:t>lexer</a:t>
            </a:r>
            <a:r>
              <a:rPr lang="en-GB" dirty="0"/>
              <a:t> needs to be finished, being manually translated from the EBNF grammar that provides the syntax of </a:t>
            </a:r>
            <a:r>
              <a:rPr lang="en-GB" dirty="0" err="1"/>
              <a:t>metaspec</a:t>
            </a:r>
            <a:r>
              <a:rPr lang="en-GB" dirty="0"/>
              <a:t>.</a:t>
            </a:r>
          </a:p>
          <a:p>
            <a:pPr marL="628650" lvl="1" indent="-171450">
              <a:buFontTx/>
              <a:buChar char="-"/>
            </a:pPr>
            <a:r>
              <a:rPr lang="en-GB" dirty="0"/>
              <a:t>Once the </a:t>
            </a:r>
            <a:r>
              <a:rPr lang="en-GB" dirty="0" err="1"/>
              <a:t>lexer</a:t>
            </a:r>
            <a:r>
              <a:rPr lang="en-GB" dirty="0"/>
              <a:t> is complete, the infinite-lookahead parser will be implemented, reading from the token-stream provided by the </a:t>
            </a:r>
            <a:r>
              <a:rPr lang="en-GB" dirty="0" err="1"/>
              <a:t>lexer</a:t>
            </a:r>
            <a:r>
              <a:rPr lang="en-GB" dirty="0"/>
              <a:t>.</a:t>
            </a:r>
          </a:p>
          <a:p>
            <a:pPr marL="628650" lvl="1" indent="-171450">
              <a:buFontTx/>
              <a:buChar char="-"/>
            </a:pPr>
            <a:r>
              <a:rPr lang="en-GB" dirty="0"/>
              <a:t>The parser will be able to generate an AST, which will be filtered to provide the relevant nodes to the semantic verification engine.</a:t>
            </a:r>
          </a:p>
          <a:p>
            <a:pPr marL="628650" lvl="1" indent="-171450">
              <a:buFontTx/>
              <a:buChar char="-"/>
            </a:pPr>
            <a:r>
              <a:rPr lang="en-GB" dirty="0"/>
              <a:t>This engine will implement the termination proof mechanism through induction on the structure of semantics, combined with the separately-proven special-feature semantics.</a:t>
            </a:r>
          </a:p>
          <a:p>
            <a:pPr marL="628650" lvl="1" indent="-171450">
              <a:buFontTx/>
              <a:buChar char="-"/>
            </a:pPr>
            <a:r>
              <a:rPr lang="en-GB" dirty="0"/>
              <a:t>This will allow the metacompiler to verify the semantic correctness of the input DSL.</a:t>
            </a:r>
          </a:p>
          <a:p>
            <a:pPr marL="628650" lvl="1" indent="-171450">
              <a:buFontTx/>
              <a:buChar char="-"/>
            </a:pPr>
            <a:r>
              <a:rPr lang="en-GB" dirty="0"/>
              <a:t>Once this verification is complete, the code-generation </a:t>
            </a:r>
            <a:r>
              <a:rPr lang="en-GB" dirty="0" err="1"/>
              <a:t>segement</a:t>
            </a:r>
            <a:r>
              <a:rPr lang="en-GB" dirty="0"/>
              <a:t> will be implemented, walking the AST and generating Haskell code from the semantics contained within it.</a:t>
            </a:r>
          </a:p>
          <a:p>
            <a:pPr marL="628650" lvl="1" indent="-171450">
              <a:buFontTx/>
              <a:buChar char="-"/>
            </a:pPr>
            <a:endParaRPr lang="en-GB" dirty="0"/>
          </a:p>
          <a:p>
            <a:pPr marL="171450" lvl="0" indent="-171450">
              <a:buFontTx/>
              <a:buChar char="-"/>
            </a:pPr>
            <a:r>
              <a:rPr lang="en-GB" dirty="0"/>
              <a:t>The unfinished elements of the metalanguage, namely the semantics of some features, will be developed as-needed alongside the implementation of the metacompiler.</a:t>
            </a:r>
          </a:p>
          <a:p>
            <a:pPr marL="171450" lvl="0" indent="-171450">
              <a:buFontTx/>
              <a:buChar char="-"/>
            </a:pPr>
            <a:endParaRPr lang="en-GB" dirty="0"/>
          </a:p>
          <a:p>
            <a:pPr marL="171450" lvl="0" indent="-171450">
              <a:buFontTx/>
              <a:buChar char="-"/>
            </a:pPr>
            <a:r>
              <a:rPr lang="en-GB" dirty="0"/>
              <a:t>There is a lot of work to be done, but with a concerted effort it should be achievable within the remaining project timeframe. </a:t>
            </a:r>
          </a:p>
        </p:txBody>
      </p:sp>
      <p:sp>
        <p:nvSpPr>
          <p:cNvPr id="4" name="Slide Number Placeholder 3"/>
          <p:cNvSpPr>
            <a:spLocks noGrp="1"/>
          </p:cNvSpPr>
          <p:nvPr>
            <p:ph type="sldNum" sz="quarter" idx="10"/>
          </p:nvPr>
        </p:nvSpPr>
        <p:spPr/>
        <p:txBody>
          <a:bodyPr/>
          <a:lstStyle/>
          <a:p>
            <a:fld id="{F5F7E2F0-36DF-4539-BA6A-BB9F44EE2545}" type="slidenum">
              <a:rPr lang="en-GB" smtClean="0"/>
              <a:t>9</a:t>
            </a:fld>
            <a:endParaRPr lang="en-GB"/>
          </a:p>
        </p:txBody>
      </p:sp>
    </p:spTree>
    <p:extLst>
      <p:ext uri="{BB962C8B-B14F-4D97-AF65-F5344CB8AC3E}">
        <p14:creationId xmlns:p14="http://schemas.microsoft.com/office/powerpoint/2010/main" val="2170885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54AD2BF-E258-4BCB-8F85-1F7AF2A60FEF}" type="datetimeFigureOut">
              <a:rPr lang="en-GB" smtClean="0"/>
              <a:t>13/02/2017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610600" y="6356350"/>
            <a:ext cx="2178269" cy="365125"/>
          </a:xfrm>
        </p:spPr>
        <p:txBody>
          <a:bodyPr/>
          <a:lstStyle/>
          <a:p>
            <a:fld id="{75CDC8CB-2663-4AE5-B77B-4DA89327F6E5}" type="slidenum">
              <a:rPr lang="en-GB" smtClean="0"/>
              <a:t>‹#›</a:t>
            </a:fld>
            <a:endParaRPr lang="en-GB"/>
          </a:p>
        </p:txBody>
      </p:sp>
      <p:sp>
        <p:nvSpPr>
          <p:cNvPr id="11" name="Rectangle 10"/>
          <p:cNvSpPr/>
          <p:nvPr userDrawn="1"/>
        </p:nvSpPr>
        <p:spPr>
          <a:xfrm>
            <a:off x="10871787" y="5812971"/>
            <a:ext cx="1073154" cy="757644"/>
          </a:xfrm>
          <a:prstGeom prst="rect">
            <a:avLst/>
          </a:prstGeom>
          <a:blipFill dpi="0" rotWithShape="1">
            <a:blip r:embed="rId2">
              <a:alphaModFix amt="31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08876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54AD2BF-E258-4BCB-8F85-1F7AF2A60FEF}" type="datetimeFigureOut">
              <a:rPr lang="en-GB" smtClean="0"/>
              <a:t>13/02/2017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CDC8CB-2663-4AE5-B77B-4DA89327F6E5}" type="slidenum">
              <a:rPr lang="en-GB" smtClean="0"/>
              <a:t>‹#›</a:t>
            </a:fld>
            <a:endParaRPr lang="en-GB"/>
          </a:p>
        </p:txBody>
      </p:sp>
    </p:spTree>
    <p:extLst>
      <p:ext uri="{BB962C8B-B14F-4D97-AF65-F5344CB8AC3E}">
        <p14:creationId xmlns:p14="http://schemas.microsoft.com/office/powerpoint/2010/main" val="1348744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54AD2BF-E258-4BCB-8F85-1F7AF2A60FEF}" type="datetimeFigureOut">
              <a:rPr lang="en-GB" smtClean="0"/>
              <a:t>13/02/2017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CDC8CB-2663-4AE5-B77B-4DA89327F6E5}" type="slidenum">
              <a:rPr lang="en-GB" smtClean="0"/>
              <a:t>‹#›</a:t>
            </a:fld>
            <a:endParaRPr lang="en-GB"/>
          </a:p>
        </p:txBody>
      </p:sp>
    </p:spTree>
    <p:extLst>
      <p:ext uri="{BB962C8B-B14F-4D97-AF65-F5344CB8AC3E}">
        <p14:creationId xmlns:p14="http://schemas.microsoft.com/office/powerpoint/2010/main" val="215425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9932647"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54AD2BF-E258-4BCB-8F85-1F7AF2A60FEF}" type="datetimeFigureOut">
              <a:rPr lang="en-GB" smtClean="0"/>
              <a:t>13/02/2017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610600" y="6356350"/>
            <a:ext cx="2160247" cy="365125"/>
          </a:xfrm>
        </p:spPr>
        <p:txBody>
          <a:bodyPr/>
          <a:lstStyle/>
          <a:p>
            <a:fld id="{75CDC8CB-2663-4AE5-B77B-4DA89327F6E5}" type="slidenum">
              <a:rPr lang="en-GB" smtClean="0"/>
              <a:t>‹#›</a:t>
            </a:fld>
            <a:endParaRPr lang="en-GB"/>
          </a:p>
        </p:txBody>
      </p:sp>
      <p:sp>
        <p:nvSpPr>
          <p:cNvPr id="8" name="Rectangle 7"/>
          <p:cNvSpPr/>
          <p:nvPr userDrawn="1"/>
        </p:nvSpPr>
        <p:spPr>
          <a:xfrm>
            <a:off x="10871787" y="5812971"/>
            <a:ext cx="1073154" cy="757644"/>
          </a:xfrm>
          <a:prstGeom prst="rect">
            <a:avLst/>
          </a:prstGeom>
          <a:blipFill dpi="0" rotWithShape="1">
            <a:blip r:embed="rId2">
              <a:alphaModFix amt="31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203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4AD2BF-E258-4BCB-8F85-1F7AF2A60FEF}" type="datetimeFigureOut">
              <a:rPr lang="en-GB" smtClean="0"/>
              <a:t>13/02/2017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CDC8CB-2663-4AE5-B77B-4DA89327F6E5}" type="slidenum">
              <a:rPr lang="en-GB" smtClean="0"/>
              <a:t>‹#›</a:t>
            </a:fld>
            <a:endParaRPr lang="en-GB"/>
          </a:p>
        </p:txBody>
      </p:sp>
    </p:spTree>
    <p:extLst>
      <p:ext uri="{BB962C8B-B14F-4D97-AF65-F5344CB8AC3E}">
        <p14:creationId xmlns:p14="http://schemas.microsoft.com/office/powerpoint/2010/main" val="352367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54AD2BF-E258-4BCB-8F85-1F7AF2A60FEF}" type="datetimeFigureOut">
              <a:rPr lang="en-GB" smtClean="0"/>
              <a:t>13/02/2017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CDC8CB-2663-4AE5-B77B-4DA89327F6E5}" type="slidenum">
              <a:rPr lang="en-GB" smtClean="0"/>
              <a:t>‹#›</a:t>
            </a:fld>
            <a:endParaRPr lang="en-GB"/>
          </a:p>
        </p:txBody>
      </p:sp>
    </p:spTree>
    <p:extLst>
      <p:ext uri="{BB962C8B-B14F-4D97-AF65-F5344CB8AC3E}">
        <p14:creationId xmlns:p14="http://schemas.microsoft.com/office/powerpoint/2010/main" val="3228873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54AD2BF-E258-4BCB-8F85-1F7AF2A60FEF}" type="datetimeFigureOut">
              <a:rPr lang="en-GB" smtClean="0"/>
              <a:t>13/02/2017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5CDC8CB-2663-4AE5-B77B-4DA89327F6E5}" type="slidenum">
              <a:rPr lang="en-GB" smtClean="0"/>
              <a:t>‹#›</a:t>
            </a:fld>
            <a:endParaRPr lang="en-GB"/>
          </a:p>
        </p:txBody>
      </p:sp>
    </p:spTree>
    <p:extLst>
      <p:ext uri="{BB962C8B-B14F-4D97-AF65-F5344CB8AC3E}">
        <p14:creationId xmlns:p14="http://schemas.microsoft.com/office/powerpoint/2010/main" val="3252408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54AD2BF-E258-4BCB-8F85-1F7AF2A60FEF}" type="datetimeFigureOut">
              <a:rPr lang="en-GB" smtClean="0"/>
              <a:t>13/02/2017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5CDC8CB-2663-4AE5-B77B-4DA89327F6E5}" type="slidenum">
              <a:rPr lang="en-GB" smtClean="0"/>
              <a:t>‹#›</a:t>
            </a:fld>
            <a:endParaRPr lang="en-GB"/>
          </a:p>
        </p:txBody>
      </p:sp>
    </p:spTree>
    <p:extLst>
      <p:ext uri="{BB962C8B-B14F-4D97-AF65-F5344CB8AC3E}">
        <p14:creationId xmlns:p14="http://schemas.microsoft.com/office/powerpoint/2010/main" val="2909140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4AD2BF-E258-4BCB-8F85-1F7AF2A60FEF}" type="datetimeFigureOut">
              <a:rPr lang="en-GB" smtClean="0"/>
              <a:t>13/02/2017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5CDC8CB-2663-4AE5-B77B-4DA89327F6E5}" type="slidenum">
              <a:rPr lang="en-GB" smtClean="0"/>
              <a:t>‹#›</a:t>
            </a:fld>
            <a:endParaRPr lang="en-GB"/>
          </a:p>
        </p:txBody>
      </p:sp>
    </p:spTree>
    <p:extLst>
      <p:ext uri="{BB962C8B-B14F-4D97-AF65-F5344CB8AC3E}">
        <p14:creationId xmlns:p14="http://schemas.microsoft.com/office/powerpoint/2010/main" val="2158483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4AD2BF-E258-4BCB-8F85-1F7AF2A60FEF}" type="datetimeFigureOut">
              <a:rPr lang="en-GB" smtClean="0"/>
              <a:t>13/02/2017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CDC8CB-2663-4AE5-B77B-4DA89327F6E5}" type="slidenum">
              <a:rPr lang="en-GB" smtClean="0"/>
              <a:t>‹#›</a:t>
            </a:fld>
            <a:endParaRPr lang="en-GB"/>
          </a:p>
        </p:txBody>
      </p:sp>
    </p:spTree>
    <p:extLst>
      <p:ext uri="{BB962C8B-B14F-4D97-AF65-F5344CB8AC3E}">
        <p14:creationId xmlns:p14="http://schemas.microsoft.com/office/powerpoint/2010/main" val="2913294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4AD2BF-E258-4BCB-8F85-1F7AF2A60FEF}" type="datetimeFigureOut">
              <a:rPr lang="en-GB" smtClean="0"/>
              <a:t>13/02/2017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CDC8CB-2663-4AE5-B77B-4DA89327F6E5}" type="slidenum">
              <a:rPr lang="en-GB" smtClean="0"/>
              <a:t>‹#›</a:t>
            </a:fld>
            <a:endParaRPr lang="en-GB"/>
          </a:p>
        </p:txBody>
      </p:sp>
    </p:spTree>
    <p:extLst>
      <p:ext uri="{BB962C8B-B14F-4D97-AF65-F5344CB8AC3E}">
        <p14:creationId xmlns:p14="http://schemas.microsoft.com/office/powerpoint/2010/main" val="3975680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4AD2BF-E258-4BCB-8F85-1F7AF2A60FEF}" type="datetimeFigureOut">
              <a:rPr lang="en-GB" smtClean="0"/>
              <a:t>13/02/2017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CDC8CB-2663-4AE5-B77B-4DA89327F6E5}" type="slidenum">
              <a:rPr lang="en-GB" smtClean="0"/>
              <a:t>‹#›</a:t>
            </a:fld>
            <a:endParaRPr lang="en-GB"/>
          </a:p>
        </p:txBody>
      </p:sp>
    </p:spTree>
    <p:extLst>
      <p:ext uri="{BB962C8B-B14F-4D97-AF65-F5344CB8AC3E}">
        <p14:creationId xmlns:p14="http://schemas.microsoft.com/office/powerpoint/2010/main" val="4268397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ABSOL</a:t>
            </a:r>
          </a:p>
        </p:txBody>
      </p:sp>
      <p:sp>
        <p:nvSpPr>
          <p:cNvPr id="3" name="Subtitle 2"/>
          <p:cNvSpPr>
            <a:spLocks noGrp="1"/>
          </p:cNvSpPr>
          <p:nvPr>
            <p:ph type="subTitle" idx="1"/>
          </p:nvPr>
        </p:nvSpPr>
        <p:spPr>
          <a:xfrm>
            <a:off x="1524000" y="4919850"/>
            <a:ext cx="9144000" cy="808597"/>
          </a:xfrm>
        </p:spPr>
        <p:txBody>
          <a:bodyPr/>
          <a:lstStyle/>
          <a:p>
            <a:r>
              <a:rPr lang="en-GB" dirty="0"/>
              <a:t>Specification and Verification of Domain-Specific Languages Through Automated Compiler Generation in Haskell</a:t>
            </a:r>
          </a:p>
        </p:txBody>
      </p:sp>
      <p:sp>
        <p:nvSpPr>
          <p:cNvPr id="4" name="Subtitle 2"/>
          <p:cNvSpPr txBox="1">
            <a:spLocks/>
          </p:cNvSpPr>
          <p:nvPr/>
        </p:nvSpPr>
        <p:spPr>
          <a:xfrm>
            <a:off x="1524000" y="3509963"/>
            <a:ext cx="9144000" cy="4477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solidFill>
                  <a:schemeClr val="bg1">
                    <a:lumMod val="65000"/>
                  </a:schemeClr>
                </a:solidFill>
              </a:rPr>
              <a:t>Automatic Builder for Semantically Oriented Languages</a:t>
            </a:r>
          </a:p>
        </p:txBody>
      </p:sp>
    </p:spTree>
    <p:extLst>
      <p:ext uri="{BB962C8B-B14F-4D97-AF65-F5344CB8AC3E}">
        <p14:creationId xmlns:p14="http://schemas.microsoft.com/office/powerpoint/2010/main" val="538162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05170" y="147922"/>
            <a:ext cx="5981658" cy="6596212"/>
          </a:xfrm>
          <a:prstGeom prst="rect">
            <a:avLst/>
          </a:prstGeom>
          <a:blipFill dpi="0" rotWithShape="1">
            <a:blip r:embed="rId2">
              <a:alphaModFix amt="1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838200" y="2640618"/>
            <a:ext cx="10515600" cy="1325563"/>
          </a:xfrm>
        </p:spPr>
        <p:txBody>
          <a:bodyPr>
            <a:normAutofit/>
          </a:bodyPr>
          <a:lstStyle/>
          <a:p>
            <a:pPr algn="ctr"/>
            <a:r>
              <a:rPr lang="en-GB" sz="7200" dirty="0"/>
              <a:t>Questions?</a:t>
            </a:r>
          </a:p>
        </p:txBody>
      </p:sp>
      <p:sp>
        <p:nvSpPr>
          <p:cNvPr id="3" name="Title 1"/>
          <p:cNvSpPr txBox="1">
            <a:spLocks/>
          </p:cNvSpPr>
          <p:nvPr/>
        </p:nvSpPr>
        <p:spPr>
          <a:xfrm>
            <a:off x="3323664" y="3906371"/>
            <a:ext cx="5544671" cy="3870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000" dirty="0">
                <a:solidFill>
                  <a:schemeClr val="bg1">
                    <a:lumMod val="65000"/>
                  </a:schemeClr>
                </a:solidFill>
              </a:rPr>
              <a:t> (Yes, the project is named after a </a:t>
            </a:r>
            <a:r>
              <a:rPr lang="en-GB" sz="2000" dirty="0" err="1">
                <a:solidFill>
                  <a:schemeClr val="bg1">
                    <a:lumMod val="65000"/>
                  </a:schemeClr>
                </a:solidFill>
              </a:rPr>
              <a:t>Pokemon</a:t>
            </a:r>
            <a:r>
              <a:rPr lang="en-GB" sz="2000" dirty="0">
                <a:solidFill>
                  <a:schemeClr val="bg1">
                    <a:lumMod val="65000"/>
                  </a:schemeClr>
                </a:solidFill>
              </a:rPr>
              <a:t>)</a:t>
            </a:r>
          </a:p>
        </p:txBody>
      </p:sp>
    </p:spTree>
    <p:extLst>
      <p:ext uri="{BB962C8B-B14F-4D97-AF65-F5344CB8AC3E}">
        <p14:creationId xmlns:p14="http://schemas.microsoft.com/office/powerpoint/2010/main" val="236222420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a:t>
            </a:r>
          </a:p>
        </p:txBody>
      </p:sp>
      <p:sp>
        <p:nvSpPr>
          <p:cNvPr id="3" name="Content Placeholder 2"/>
          <p:cNvSpPr>
            <a:spLocks noGrp="1"/>
          </p:cNvSpPr>
          <p:nvPr>
            <p:ph idx="1"/>
          </p:nvPr>
        </p:nvSpPr>
        <p:spPr>
          <a:xfrm>
            <a:off x="838200" y="1825625"/>
            <a:ext cx="9932647" cy="3701596"/>
          </a:xfrm>
        </p:spPr>
        <p:txBody>
          <a:bodyPr>
            <a:normAutofit/>
          </a:bodyPr>
          <a:lstStyle/>
          <a:p>
            <a:r>
              <a:rPr lang="en-GB" dirty="0"/>
              <a:t>Spread of important domain logic throughout software systems</a:t>
            </a:r>
          </a:p>
          <a:p>
            <a:r>
              <a:rPr lang="en-GB" dirty="0"/>
              <a:t>Increasing usage of Domain-Specific Languages (DSLs)</a:t>
            </a:r>
          </a:p>
          <a:p>
            <a:r>
              <a:rPr lang="en-GB" dirty="0"/>
              <a:t>A broad range of DSLs categories in use today</a:t>
            </a:r>
          </a:p>
          <a:p>
            <a:endParaRPr lang="en-GB" dirty="0"/>
          </a:p>
          <a:p>
            <a:r>
              <a:rPr lang="en-GB" dirty="0"/>
              <a:t>DSLs act to centralise domain logic</a:t>
            </a:r>
          </a:p>
          <a:p>
            <a:r>
              <a:rPr lang="en-GB" dirty="0"/>
              <a:t>DSLs in General-Purpose Languages as sources of bugs</a:t>
            </a:r>
          </a:p>
          <a:p>
            <a:r>
              <a:rPr lang="en-GB" dirty="0"/>
              <a:t>Centralisation -&gt; </a:t>
            </a:r>
            <a:r>
              <a:rPr lang="en-GB" i="1" dirty="0"/>
              <a:t>a single point-of-failure</a:t>
            </a:r>
          </a:p>
          <a:p>
            <a:endParaRPr lang="en-GB" dirty="0"/>
          </a:p>
        </p:txBody>
      </p:sp>
      <p:pic>
        <p:nvPicPr>
          <p:cNvPr id="2050" name="Picture 2" descr="https://upload.wikimedia.org/wikipedia/commons/thumb/5/56/Bloomberg_logo.svg/1000px-Bloomberg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0573" y="5745729"/>
            <a:ext cx="2830853" cy="566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0133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a:t>
            </a:r>
          </a:p>
        </p:txBody>
      </p:sp>
      <p:sp>
        <p:nvSpPr>
          <p:cNvPr id="3" name="Content Placeholder 2"/>
          <p:cNvSpPr>
            <a:spLocks noGrp="1"/>
          </p:cNvSpPr>
          <p:nvPr>
            <p:ph idx="1"/>
          </p:nvPr>
        </p:nvSpPr>
        <p:spPr>
          <a:xfrm>
            <a:off x="838200" y="1825625"/>
            <a:ext cx="9932647" cy="4351338"/>
          </a:xfrm>
        </p:spPr>
        <p:txBody>
          <a:bodyPr>
            <a:normAutofit/>
          </a:bodyPr>
          <a:lstStyle/>
          <a:p>
            <a:r>
              <a:rPr lang="en-GB" dirty="0"/>
              <a:t>Provably Correct DSLs</a:t>
            </a:r>
          </a:p>
          <a:p>
            <a:r>
              <a:rPr lang="en-GB" dirty="0"/>
              <a:t>Restricted language feature-set</a:t>
            </a:r>
          </a:p>
          <a:p>
            <a:r>
              <a:rPr lang="en-GB" dirty="0"/>
              <a:t>A comprehensive system for creating DSLs</a:t>
            </a:r>
          </a:p>
          <a:p>
            <a:endParaRPr lang="en-GB" dirty="0"/>
          </a:p>
          <a:p>
            <a:r>
              <a:rPr lang="en-GB" dirty="0"/>
              <a:t>A Metalanguage: </a:t>
            </a:r>
            <a:r>
              <a:rPr lang="en-GB" dirty="0" err="1"/>
              <a:t>Metaspec</a:t>
            </a:r>
            <a:endParaRPr lang="en-GB" dirty="0"/>
          </a:p>
          <a:p>
            <a:r>
              <a:rPr lang="en-GB" dirty="0"/>
              <a:t>A Metacompiler: ABSOL</a:t>
            </a:r>
          </a:p>
          <a:p>
            <a:endParaRPr lang="en-GB" dirty="0"/>
          </a:p>
          <a:p>
            <a:r>
              <a:rPr lang="en-GB" dirty="0"/>
              <a:t>All in the name of proving each little language to be </a:t>
            </a:r>
            <a:r>
              <a:rPr lang="en-GB" i="1" dirty="0"/>
              <a:t>correct</a:t>
            </a:r>
          </a:p>
        </p:txBody>
      </p:sp>
    </p:spTree>
    <p:extLst>
      <p:ext uri="{BB962C8B-B14F-4D97-AF65-F5344CB8AC3E}">
        <p14:creationId xmlns:p14="http://schemas.microsoft.com/office/powerpoint/2010/main" val="28005305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Prior Work – DSLs and Metalanguages</a:t>
            </a:r>
          </a:p>
        </p:txBody>
      </p:sp>
      <p:sp>
        <p:nvSpPr>
          <p:cNvPr id="3" name="Content Placeholder 2"/>
          <p:cNvSpPr>
            <a:spLocks noGrp="1"/>
          </p:cNvSpPr>
          <p:nvPr>
            <p:ph idx="1"/>
          </p:nvPr>
        </p:nvSpPr>
        <p:spPr>
          <a:xfrm>
            <a:off x="838200" y="4061012"/>
            <a:ext cx="9932647" cy="2183187"/>
          </a:xfrm>
        </p:spPr>
        <p:txBody>
          <a:bodyPr/>
          <a:lstStyle/>
          <a:p>
            <a:r>
              <a:rPr lang="en-GB" dirty="0"/>
              <a:t>DSLs provide a more appropriate level of abstraction</a:t>
            </a:r>
          </a:p>
          <a:p>
            <a:r>
              <a:rPr lang="en-GB" dirty="0"/>
              <a:t>A focus on </a:t>
            </a:r>
            <a:r>
              <a:rPr lang="en-GB" i="1" dirty="0"/>
              <a:t>executable, external</a:t>
            </a:r>
            <a:r>
              <a:rPr lang="en-GB" dirty="0"/>
              <a:t> DSLs via </a:t>
            </a:r>
            <a:r>
              <a:rPr lang="en-GB" dirty="0" err="1"/>
              <a:t>Transpilation</a:t>
            </a:r>
            <a:endParaRPr lang="en-GB" dirty="0"/>
          </a:p>
          <a:p>
            <a:r>
              <a:rPr lang="en-GB" dirty="0"/>
              <a:t>Language Grammars based on EBNF</a:t>
            </a:r>
          </a:p>
          <a:p>
            <a:r>
              <a:rPr lang="en-GB" dirty="0"/>
              <a:t>Semantics as a transformation of Big-Step Operational Semantics</a:t>
            </a:r>
          </a:p>
        </p:txBody>
      </p:sp>
      <p:sp>
        <p:nvSpPr>
          <p:cNvPr id="4" name="Rectangle: Diagonal Corners Snipped 3"/>
          <p:cNvSpPr/>
          <p:nvPr/>
        </p:nvSpPr>
        <p:spPr>
          <a:xfrm>
            <a:off x="1712258" y="1553117"/>
            <a:ext cx="8727141" cy="2155171"/>
          </a:xfrm>
          <a:prstGeom prst="snip2Diag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2165981" y="1907427"/>
            <a:ext cx="7961586" cy="1446550"/>
          </a:xfrm>
          <a:prstGeom prst="rect">
            <a:avLst/>
          </a:prstGeom>
          <a:noFill/>
        </p:spPr>
        <p:txBody>
          <a:bodyPr wrap="square" rtlCol="0">
            <a:spAutoFit/>
          </a:bodyPr>
          <a:lstStyle/>
          <a:p>
            <a:r>
              <a:rPr lang="en-GB" sz="2400" dirty="0"/>
              <a:t>“DSL – A programming language or specification that offers expressive power focused on a particular domain”</a:t>
            </a:r>
          </a:p>
          <a:p>
            <a:endParaRPr lang="en-GB" sz="2400" dirty="0"/>
          </a:p>
          <a:p>
            <a:r>
              <a:rPr lang="en-GB" sz="1600" dirty="0"/>
              <a:t>– Van </a:t>
            </a:r>
            <a:r>
              <a:rPr lang="en-GB" sz="1600" dirty="0" err="1"/>
              <a:t>Deursen</a:t>
            </a:r>
            <a:r>
              <a:rPr lang="en-GB" sz="1600" dirty="0"/>
              <a:t>, </a:t>
            </a:r>
            <a:r>
              <a:rPr lang="en-GB" sz="1600" i="1" dirty="0"/>
              <a:t>Domain-Specific Languages: An Annotated Bibliography</a:t>
            </a:r>
          </a:p>
        </p:txBody>
      </p:sp>
    </p:spTree>
    <p:extLst>
      <p:ext uri="{BB962C8B-B14F-4D97-AF65-F5344CB8AC3E}">
        <p14:creationId xmlns:p14="http://schemas.microsoft.com/office/powerpoint/2010/main" val="10781111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Prior Work – Verification and Generation</a:t>
            </a:r>
          </a:p>
        </p:txBody>
      </p:sp>
      <p:sp>
        <p:nvSpPr>
          <p:cNvPr id="3" name="Content Placeholder 2"/>
          <p:cNvSpPr>
            <a:spLocks noGrp="1"/>
          </p:cNvSpPr>
          <p:nvPr>
            <p:ph idx="1"/>
          </p:nvPr>
        </p:nvSpPr>
        <p:spPr>
          <a:xfrm>
            <a:off x="838200" y="4007225"/>
            <a:ext cx="9932647" cy="2169738"/>
          </a:xfrm>
        </p:spPr>
        <p:txBody>
          <a:bodyPr/>
          <a:lstStyle/>
          <a:p>
            <a:r>
              <a:rPr lang="en-GB" dirty="0"/>
              <a:t>Impossible to verify arbitrary programs</a:t>
            </a:r>
          </a:p>
          <a:p>
            <a:r>
              <a:rPr lang="en-GB" dirty="0"/>
              <a:t>Must restrict programs to </a:t>
            </a:r>
            <a:r>
              <a:rPr lang="en-GB" i="1" dirty="0"/>
              <a:t>data</a:t>
            </a:r>
            <a:r>
              <a:rPr lang="en-GB" dirty="0"/>
              <a:t> to enable this</a:t>
            </a:r>
          </a:p>
          <a:p>
            <a:r>
              <a:rPr lang="en-GB" dirty="0"/>
              <a:t>Termination proofs by induction</a:t>
            </a:r>
          </a:p>
          <a:p>
            <a:r>
              <a:rPr lang="en-GB" dirty="0"/>
              <a:t>Compiler generation from the language specification</a:t>
            </a:r>
          </a:p>
        </p:txBody>
      </p:sp>
      <p:sp>
        <p:nvSpPr>
          <p:cNvPr id="4" name="Rectangle: Diagonal Corners Snipped 3"/>
          <p:cNvSpPr/>
          <p:nvPr/>
        </p:nvSpPr>
        <p:spPr>
          <a:xfrm>
            <a:off x="1712258" y="1553117"/>
            <a:ext cx="8727141" cy="2155171"/>
          </a:xfrm>
          <a:prstGeom prst="snip2Diag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2165981" y="1907427"/>
            <a:ext cx="7961586" cy="1446550"/>
          </a:xfrm>
          <a:prstGeom prst="rect">
            <a:avLst/>
          </a:prstGeom>
          <a:noFill/>
        </p:spPr>
        <p:txBody>
          <a:bodyPr wrap="square" rtlCol="0">
            <a:spAutoFit/>
          </a:bodyPr>
          <a:lstStyle/>
          <a:p>
            <a:r>
              <a:rPr lang="en-GB" sz="2400" dirty="0"/>
              <a:t>“Totally Correct – When a program terminates and performs the operations as defined by its specification.”</a:t>
            </a:r>
          </a:p>
          <a:p>
            <a:endParaRPr lang="en-GB" sz="2400" dirty="0"/>
          </a:p>
          <a:p>
            <a:r>
              <a:rPr lang="en-GB" sz="1600" dirty="0"/>
              <a:t>– Manna and </a:t>
            </a:r>
            <a:r>
              <a:rPr lang="en-GB" sz="1600" dirty="0" err="1"/>
              <a:t>Pnueli</a:t>
            </a:r>
            <a:r>
              <a:rPr lang="en-GB" sz="1600" dirty="0"/>
              <a:t>, </a:t>
            </a:r>
            <a:r>
              <a:rPr lang="en-GB" sz="1600" i="1" dirty="0"/>
              <a:t>Axiomatic Approach to Total Correctness of Programs</a:t>
            </a:r>
          </a:p>
        </p:txBody>
      </p:sp>
    </p:spTree>
    <p:extLst>
      <p:ext uri="{BB962C8B-B14F-4D97-AF65-F5344CB8AC3E}">
        <p14:creationId xmlns:p14="http://schemas.microsoft.com/office/powerpoint/2010/main" val="38865314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Work So Far</a:t>
            </a:r>
          </a:p>
        </p:txBody>
      </p:sp>
      <p:sp>
        <p:nvSpPr>
          <p:cNvPr id="3" name="Content Placeholder 2"/>
          <p:cNvSpPr>
            <a:spLocks noGrp="1"/>
          </p:cNvSpPr>
          <p:nvPr>
            <p:ph idx="1"/>
          </p:nvPr>
        </p:nvSpPr>
        <p:spPr>
          <a:xfrm>
            <a:off x="838200" y="4052895"/>
            <a:ext cx="10515600" cy="1888742"/>
          </a:xfrm>
        </p:spPr>
        <p:txBody>
          <a:bodyPr>
            <a:normAutofit/>
          </a:bodyPr>
          <a:lstStyle/>
          <a:p>
            <a:r>
              <a:rPr lang="en-GB" dirty="0"/>
              <a:t>This project involves multiple levels of systems and metasystems</a:t>
            </a:r>
          </a:p>
          <a:p>
            <a:r>
              <a:rPr lang="en-GB" dirty="0"/>
              <a:t>The Metalanguage -&gt; The Language</a:t>
            </a:r>
          </a:p>
          <a:p>
            <a:r>
              <a:rPr lang="en-GB" dirty="0"/>
              <a:t>The Metacompiler -&gt; The Compiler</a:t>
            </a:r>
          </a:p>
        </p:txBody>
      </p:sp>
      <p:sp>
        <p:nvSpPr>
          <p:cNvPr id="8" name="Rectangle: Diagonal Corners Snipped 7"/>
          <p:cNvSpPr/>
          <p:nvPr/>
        </p:nvSpPr>
        <p:spPr>
          <a:xfrm>
            <a:off x="1712257" y="1553113"/>
            <a:ext cx="8727141" cy="2155171"/>
          </a:xfrm>
          <a:prstGeom prst="snip2Diag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2165980" y="1907423"/>
            <a:ext cx="7961586" cy="1446550"/>
          </a:xfrm>
          <a:prstGeom prst="rect">
            <a:avLst/>
          </a:prstGeom>
          <a:noFill/>
        </p:spPr>
        <p:txBody>
          <a:bodyPr wrap="square" rtlCol="0">
            <a:spAutoFit/>
          </a:bodyPr>
          <a:lstStyle/>
          <a:p>
            <a:r>
              <a:rPr lang="en-GB" sz="2400" dirty="0"/>
              <a:t>“When asked for a formal semantics of the formal semantics Milner's head explodes.” </a:t>
            </a:r>
          </a:p>
          <a:p>
            <a:endParaRPr lang="en-GB" sz="2400" dirty="0"/>
          </a:p>
          <a:p>
            <a:r>
              <a:rPr lang="en-GB" sz="1600" dirty="0"/>
              <a:t>– James </a:t>
            </a:r>
            <a:r>
              <a:rPr lang="en-GB" sz="1600" dirty="0" err="1"/>
              <a:t>Iry</a:t>
            </a:r>
            <a:r>
              <a:rPr lang="en-GB" sz="1600" dirty="0"/>
              <a:t>, </a:t>
            </a:r>
            <a:r>
              <a:rPr lang="en-GB" sz="1600" i="1" dirty="0"/>
              <a:t>A Brief, Incomplete and Mostly Wrong History of Programming Languages</a:t>
            </a:r>
          </a:p>
        </p:txBody>
      </p:sp>
    </p:spTree>
    <p:extLst>
      <p:ext uri="{BB962C8B-B14F-4D97-AF65-F5344CB8AC3E}">
        <p14:creationId xmlns:p14="http://schemas.microsoft.com/office/powerpoint/2010/main" val="34114916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The Work So Far – The Metalanguage</a:t>
            </a:r>
          </a:p>
        </p:txBody>
      </p:sp>
      <p:sp>
        <p:nvSpPr>
          <p:cNvPr id="6" name="Content Placeholder 2"/>
          <p:cNvSpPr>
            <a:spLocks noGrp="1"/>
          </p:cNvSpPr>
          <p:nvPr>
            <p:ph idx="1"/>
          </p:nvPr>
        </p:nvSpPr>
        <p:spPr>
          <a:xfrm>
            <a:off x="6618194" y="2251141"/>
            <a:ext cx="5004547" cy="3080617"/>
          </a:xfrm>
        </p:spPr>
        <p:txBody>
          <a:bodyPr>
            <a:normAutofit/>
          </a:bodyPr>
          <a:lstStyle/>
          <a:p>
            <a:r>
              <a:rPr lang="en-GB" dirty="0"/>
              <a:t>An initial sketch of the syntax</a:t>
            </a:r>
          </a:p>
          <a:p>
            <a:r>
              <a:rPr lang="en-GB" dirty="0"/>
              <a:t>Care taken with semantic form</a:t>
            </a:r>
          </a:p>
          <a:p>
            <a:r>
              <a:rPr lang="en-GB" dirty="0"/>
              <a:t>Grammar Complete</a:t>
            </a:r>
          </a:p>
          <a:p>
            <a:r>
              <a:rPr lang="en-GB" dirty="0"/>
              <a:t>Left-Recursive, but lookahead</a:t>
            </a:r>
          </a:p>
          <a:p>
            <a:r>
              <a:rPr lang="en-GB" dirty="0" err="1"/>
              <a:t>Metaspec</a:t>
            </a:r>
            <a:r>
              <a:rPr lang="en-GB" dirty="0"/>
              <a:t> semantics </a:t>
            </a:r>
            <a:r>
              <a:rPr lang="en-GB"/>
              <a:t>not yet entirely </a:t>
            </a:r>
            <a:r>
              <a:rPr lang="en-GB" dirty="0"/>
              <a:t>complete</a:t>
            </a:r>
            <a:endParaRPr lang="en-GB"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429" y="4062972"/>
            <a:ext cx="5325836" cy="212703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429" y="1680372"/>
            <a:ext cx="5325836" cy="2147362"/>
          </a:xfrm>
          <a:prstGeom prst="rect">
            <a:avLst/>
          </a:prstGeom>
        </p:spPr>
      </p:pic>
    </p:spTree>
    <p:extLst>
      <p:ext uri="{BB962C8B-B14F-4D97-AF65-F5344CB8AC3E}">
        <p14:creationId xmlns:p14="http://schemas.microsoft.com/office/powerpoint/2010/main" val="11970155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The Work So Far – The Metacompiler</a:t>
            </a:r>
          </a:p>
        </p:txBody>
      </p:sp>
      <p:sp>
        <p:nvSpPr>
          <p:cNvPr id="7" name="Content Placeholder 2"/>
          <p:cNvSpPr>
            <a:spLocks noGrp="1"/>
          </p:cNvSpPr>
          <p:nvPr>
            <p:ph idx="1"/>
          </p:nvPr>
        </p:nvSpPr>
        <p:spPr>
          <a:xfrm>
            <a:off x="838200" y="1814996"/>
            <a:ext cx="9932647" cy="4351338"/>
          </a:xfrm>
        </p:spPr>
        <p:txBody>
          <a:bodyPr>
            <a:normAutofit/>
          </a:bodyPr>
          <a:lstStyle/>
          <a:p>
            <a:r>
              <a:rPr lang="en-GB" dirty="0"/>
              <a:t>At a </a:t>
            </a:r>
            <a:r>
              <a:rPr lang="en-GB" i="1" dirty="0"/>
              <a:t>very </a:t>
            </a:r>
            <a:r>
              <a:rPr lang="en-GB" dirty="0"/>
              <a:t>rudimentary stage</a:t>
            </a:r>
          </a:p>
          <a:p>
            <a:r>
              <a:rPr lang="en-GB" dirty="0"/>
              <a:t>Basic program structure</a:t>
            </a:r>
          </a:p>
          <a:p>
            <a:r>
              <a:rPr lang="en-GB" dirty="0"/>
              <a:t>Partial </a:t>
            </a:r>
            <a:r>
              <a:rPr lang="en-GB" dirty="0" err="1"/>
              <a:t>lexer</a:t>
            </a:r>
            <a:r>
              <a:rPr lang="en-GB" dirty="0"/>
              <a:t> implementation</a:t>
            </a:r>
          </a:p>
        </p:txBody>
      </p:sp>
      <p:sp>
        <p:nvSpPr>
          <p:cNvPr id="8" name="Rectangle 7"/>
          <p:cNvSpPr/>
          <p:nvPr/>
        </p:nvSpPr>
        <p:spPr>
          <a:xfrm>
            <a:off x="1902755" y="3832412"/>
            <a:ext cx="5123329" cy="2144806"/>
          </a:xfrm>
          <a:prstGeom prst="rect">
            <a:avLst/>
          </a:prstGeom>
          <a:solidFill>
            <a:schemeClr val="accent1">
              <a:lumMod val="20000"/>
              <a:lumOff val="80000"/>
            </a:schemeClr>
          </a:solid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2077568" y="4001294"/>
            <a:ext cx="1344706" cy="181455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3792068" y="4001294"/>
            <a:ext cx="1344706" cy="181455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5506568" y="4001294"/>
            <a:ext cx="1344706" cy="181455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2188506" y="4550872"/>
            <a:ext cx="1122830" cy="707886"/>
          </a:xfrm>
          <a:prstGeom prst="rect">
            <a:avLst/>
          </a:prstGeom>
          <a:noFill/>
        </p:spPr>
        <p:txBody>
          <a:bodyPr wrap="square" rtlCol="0">
            <a:spAutoFit/>
          </a:bodyPr>
          <a:lstStyle/>
          <a:p>
            <a:pPr algn="ctr"/>
            <a:r>
              <a:rPr lang="en-GB" sz="2000" dirty="0"/>
              <a:t>Lex and Parse</a:t>
            </a:r>
          </a:p>
        </p:txBody>
      </p:sp>
      <p:sp>
        <p:nvSpPr>
          <p:cNvPr id="13" name="TextBox 12"/>
          <p:cNvSpPr txBox="1"/>
          <p:nvPr/>
        </p:nvSpPr>
        <p:spPr>
          <a:xfrm>
            <a:off x="3852576" y="4612427"/>
            <a:ext cx="1223686" cy="584775"/>
          </a:xfrm>
          <a:prstGeom prst="rect">
            <a:avLst/>
          </a:prstGeom>
          <a:noFill/>
        </p:spPr>
        <p:txBody>
          <a:bodyPr wrap="square" rtlCol="0">
            <a:spAutoFit/>
          </a:bodyPr>
          <a:lstStyle/>
          <a:p>
            <a:pPr algn="ctr"/>
            <a:r>
              <a:rPr lang="en-GB" sz="1600" dirty="0"/>
              <a:t>Semantic Verification</a:t>
            </a:r>
          </a:p>
        </p:txBody>
      </p:sp>
      <p:sp>
        <p:nvSpPr>
          <p:cNvPr id="14" name="TextBox 13"/>
          <p:cNvSpPr txBox="1"/>
          <p:nvPr/>
        </p:nvSpPr>
        <p:spPr>
          <a:xfrm>
            <a:off x="5617506" y="4612426"/>
            <a:ext cx="1122830" cy="584775"/>
          </a:xfrm>
          <a:prstGeom prst="rect">
            <a:avLst/>
          </a:prstGeom>
          <a:noFill/>
        </p:spPr>
        <p:txBody>
          <a:bodyPr wrap="square" rtlCol="0">
            <a:spAutoFit/>
          </a:bodyPr>
          <a:lstStyle/>
          <a:p>
            <a:pPr algn="ctr"/>
            <a:r>
              <a:rPr lang="en-GB" sz="1600" dirty="0"/>
              <a:t>Code Generation</a:t>
            </a:r>
          </a:p>
        </p:txBody>
      </p:sp>
      <p:sp>
        <p:nvSpPr>
          <p:cNvPr id="15" name="Rectangle 14"/>
          <p:cNvSpPr/>
          <p:nvPr/>
        </p:nvSpPr>
        <p:spPr>
          <a:xfrm>
            <a:off x="601195" y="4443798"/>
            <a:ext cx="1079128" cy="92955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578219" y="4450020"/>
            <a:ext cx="1122830" cy="923330"/>
          </a:xfrm>
          <a:prstGeom prst="rect">
            <a:avLst/>
          </a:prstGeom>
          <a:noFill/>
        </p:spPr>
        <p:txBody>
          <a:bodyPr wrap="square" rtlCol="0">
            <a:spAutoFit/>
          </a:bodyPr>
          <a:lstStyle/>
          <a:p>
            <a:pPr algn="ctr"/>
            <a:r>
              <a:rPr lang="en-GB" dirty="0"/>
              <a:t>Input </a:t>
            </a:r>
            <a:r>
              <a:rPr lang="en-GB" dirty="0" err="1"/>
              <a:t>Metaspec</a:t>
            </a:r>
            <a:r>
              <a:rPr lang="en-GB" dirty="0"/>
              <a:t> File</a:t>
            </a:r>
          </a:p>
        </p:txBody>
      </p:sp>
      <p:sp>
        <p:nvSpPr>
          <p:cNvPr id="17" name="Rectangle 16"/>
          <p:cNvSpPr/>
          <p:nvPr/>
        </p:nvSpPr>
        <p:spPr>
          <a:xfrm>
            <a:off x="7456949" y="2132518"/>
            <a:ext cx="1344706" cy="92955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7567887" y="2274128"/>
            <a:ext cx="1122830" cy="646331"/>
          </a:xfrm>
          <a:prstGeom prst="rect">
            <a:avLst/>
          </a:prstGeom>
          <a:noFill/>
        </p:spPr>
        <p:txBody>
          <a:bodyPr wrap="square" rtlCol="0">
            <a:spAutoFit/>
          </a:bodyPr>
          <a:lstStyle/>
          <a:p>
            <a:pPr algn="ctr"/>
            <a:r>
              <a:rPr lang="en-GB" dirty="0"/>
              <a:t>Input DSL File</a:t>
            </a:r>
          </a:p>
        </p:txBody>
      </p:sp>
      <p:sp>
        <p:nvSpPr>
          <p:cNvPr id="19" name="Rectangle 18"/>
          <p:cNvSpPr/>
          <p:nvPr/>
        </p:nvSpPr>
        <p:spPr>
          <a:xfrm>
            <a:off x="7277094" y="3832412"/>
            <a:ext cx="3366003" cy="2144806"/>
          </a:xfrm>
          <a:prstGeom prst="rect">
            <a:avLst/>
          </a:prstGeom>
          <a:solidFill>
            <a:schemeClr val="accent1">
              <a:lumMod val="20000"/>
              <a:lumOff val="80000"/>
            </a:schemeClr>
          </a:solid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7456949" y="3994425"/>
            <a:ext cx="1344706" cy="181455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7517457" y="4605558"/>
            <a:ext cx="1223686" cy="584775"/>
          </a:xfrm>
          <a:prstGeom prst="rect">
            <a:avLst/>
          </a:prstGeom>
          <a:noFill/>
        </p:spPr>
        <p:txBody>
          <a:bodyPr wrap="square" rtlCol="0">
            <a:spAutoFit/>
          </a:bodyPr>
          <a:lstStyle/>
          <a:p>
            <a:pPr algn="ctr"/>
            <a:r>
              <a:rPr lang="en-GB" sz="1600" dirty="0"/>
              <a:t>Parse and Lex DSL</a:t>
            </a:r>
          </a:p>
        </p:txBody>
      </p:sp>
      <p:sp>
        <p:nvSpPr>
          <p:cNvPr id="22" name="Rectangle 21"/>
          <p:cNvSpPr/>
          <p:nvPr/>
        </p:nvSpPr>
        <p:spPr>
          <a:xfrm>
            <a:off x="9144553" y="3990665"/>
            <a:ext cx="1344706" cy="181455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9205063" y="4612427"/>
            <a:ext cx="1223686" cy="584775"/>
          </a:xfrm>
          <a:prstGeom prst="rect">
            <a:avLst/>
          </a:prstGeom>
          <a:noFill/>
        </p:spPr>
        <p:txBody>
          <a:bodyPr wrap="square" rtlCol="0">
            <a:spAutoFit/>
          </a:bodyPr>
          <a:lstStyle/>
          <a:p>
            <a:pPr algn="ctr"/>
            <a:r>
              <a:rPr lang="en-GB" sz="1600" dirty="0"/>
              <a:t>DSL Code Generation</a:t>
            </a:r>
          </a:p>
        </p:txBody>
      </p:sp>
      <p:cxnSp>
        <p:nvCxnSpPr>
          <p:cNvPr id="25" name="Straight Arrow Connector 24"/>
          <p:cNvCxnSpPr>
            <a:cxnSpLocks/>
            <a:stCxn id="15" idx="3"/>
            <a:endCxn id="8" idx="1"/>
          </p:cNvCxnSpPr>
          <p:nvPr/>
        </p:nvCxnSpPr>
        <p:spPr>
          <a:xfrm flipV="1">
            <a:off x="1680323" y="4904815"/>
            <a:ext cx="222432" cy="3759"/>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10" idx="1"/>
          </p:cNvCxnSpPr>
          <p:nvPr/>
        </p:nvCxnSpPr>
        <p:spPr>
          <a:xfrm>
            <a:off x="3422274" y="4908574"/>
            <a:ext cx="369794" cy="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3"/>
            <a:endCxn id="11" idx="1"/>
          </p:cNvCxnSpPr>
          <p:nvPr/>
        </p:nvCxnSpPr>
        <p:spPr>
          <a:xfrm>
            <a:off x="5136774" y="4908574"/>
            <a:ext cx="369794" cy="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3"/>
            <a:endCxn id="19" idx="1"/>
          </p:cNvCxnSpPr>
          <p:nvPr/>
        </p:nvCxnSpPr>
        <p:spPr>
          <a:xfrm>
            <a:off x="7026084" y="4904815"/>
            <a:ext cx="251010" cy="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7" idx="2"/>
            <a:endCxn id="20" idx="0"/>
          </p:cNvCxnSpPr>
          <p:nvPr/>
        </p:nvCxnSpPr>
        <p:spPr>
          <a:xfrm>
            <a:off x="8129302" y="3062070"/>
            <a:ext cx="0" cy="932355"/>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20" idx="3"/>
            <a:endCxn id="22" idx="1"/>
          </p:cNvCxnSpPr>
          <p:nvPr/>
        </p:nvCxnSpPr>
        <p:spPr>
          <a:xfrm flipV="1">
            <a:off x="8801655" y="4897945"/>
            <a:ext cx="342898" cy="376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7080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P spid="13" grpId="0"/>
      <p:bldP spid="14" grpId="0"/>
      <p:bldP spid="15" grpId="0" animBg="1"/>
      <p:bldP spid="16" grpId="0"/>
      <p:bldP spid="17" grpId="0" animBg="1"/>
      <p:bldP spid="18" grpId="0"/>
      <p:bldP spid="19" grpId="0" animBg="1"/>
      <p:bldP spid="20" grpId="0" animBg="1"/>
      <p:bldP spid="21" grpId="0"/>
      <p:bldP spid="22" grpId="0" animBg="1"/>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Future Plans</a:t>
            </a:r>
          </a:p>
        </p:txBody>
      </p:sp>
      <p:sp>
        <p:nvSpPr>
          <p:cNvPr id="3" name="Content Placeholder 2"/>
          <p:cNvSpPr>
            <a:spLocks noGrp="1"/>
          </p:cNvSpPr>
          <p:nvPr>
            <p:ph idx="1"/>
          </p:nvPr>
        </p:nvSpPr>
        <p:spPr/>
        <p:txBody>
          <a:bodyPr/>
          <a:lstStyle/>
          <a:p>
            <a:r>
              <a:rPr lang="en-GB" dirty="0"/>
              <a:t>Continue work on the metacompiler:</a:t>
            </a:r>
          </a:p>
          <a:p>
            <a:pPr lvl="1"/>
            <a:r>
              <a:rPr lang="en-GB" dirty="0"/>
              <a:t>Complete the </a:t>
            </a:r>
            <a:r>
              <a:rPr lang="en-GB" dirty="0" err="1"/>
              <a:t>Lexer</a:t>
            </a:r>
            <a:endParaRPr lang="en-GB" dirty="0"/>
          </a:p>
          <a:p>
            <a:pPr lvl="1"/>
            <a:r>
              <a:rPr lang="en-GB" dirty="0"/>
              <a:t>Implement the Parser</a:t>
            </a:r>
          </a:p>
          <a:p>
            <a:pPr lvl="1"/>
            <a:r>
              <a:rPr lang="en-GB" dirty="0"/>
              <a:t>Implement the termination proof mechanism</a:t>
            </a:r>
          </a:p>
          <a:p>
            <a:pPr lvl="1"/>
            <a:r>
              <a:rPr lang="en-GB" dirty="0"/>
              <a:t>Implement the code generation</a:t>
            </a:r>
          </a:p>
          <a:p>
            <a:r>
              <a:rPr lang="en-GB" dirty="0"/>
              <a:t>Iteratively develop the semantics of </a:t>
            </a:r>
            <a:r>
              <a:rPr lang="en-GB" dirty="0" err="1"/>
              <a:t>metaspec</a:t>
            </a:r>
            <a:endParaRPr lang="en-GB" dirty="0"/>
          </a:p>
        </p:txBody>
      </p:sp>
    </p:spTree>
    <p:extLst>
      <p:ext uri="{BB962C8B-B14F-4D97-AF65-F5344CB8AC3E}">
        <p14:creationId xmlns:p14="http://schemas.microsoft.com/office/powerpoint/2010/main" val="2816660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TotalTime>
  <Words>2469</Words>
  <Application>Microsoft Office PowerPoint</Application>
  <PresentationFormat>Widescreen</PresentationFormat>
  <Paragraphs>185</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ABSOL</vt:lpstr>
      <vt:lpstr>Why?</vt:lpstr>
      <vt:lpstr>What?</vt:lpstr>
      <vt:lpstr>Prior Work – DSLs and Metalanguages</vt:lpstr>
      <vt:lpstr>Prior Work – Verification and Generation</vt:lpstr>
      <vt:lpstr>The Work So Far</vt:lpstr>
      <vt:lpstr>The Work So Far – The Metalanguage</vt:lpstr>
      <vt:lpstr>The Work So Far – The Metacompiler</vt:lpstr>
      <vt:lpstr>Future Plans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ABSOL</dc:title>
  <dc:creator>Ara Adkins</dc:creator>
  <cp:lastModifiedBy>Ara Adkins</cp:lastModifiedBy>
  <cp:revision>17</cp:revision>
  <dcterms:created xsi:type="dcterms:W3CDTF">2017-02-06T16:02:23Z</dcterms:created>
  <dcterms:modified xsi:type="dcterms:W3CDTF">2017-02-13T18:48:17Z</dcterms:modified>
</cp:coreProperties>
</file>