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2" r:id="rId4"/>
    <p:sldId id="258" r:id="rId5"/>
    <p:sldId id="263" r:id="rId6"/>
    <p:sldId id="259" r:id="rId7"/>
    <p:sldId id="264" r:id="rId8"/>
    <p:sldId id="265" r:id="rId9"/>
    <p:sldId id="260" r:id="rId10"/>
    <p:sldId id="26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7" autoAdjust="0"/>
    <p:restoredTop sz="43455" autoAdjust="0"/>
  </p:normalViewPr>
  <p:slideViewPr>
    <p:cSldViewPr snapToGrid="0">
      <p:cViewPr varScale="1">
        <p:scale>
          <a:sx n="51" d="100"/>
          <a:sy n="51" d="100"/>
        </p:scale>
        <p:origin x="1602" y="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CF3108-EE2E-48AF-9654-6811B44FAC5C}" type="datetimeFigureOut">
              <a:rPr lang="en-GB" smtClean="0"/>
              <a:t>14/02/2017</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F7E2F0-36DF-4539-BA6A-BB9F44EE2545}" type="slidenum">
              <a:rPr lang="en-GB" smtClean="0"/>
              <a:t>‹#›</a:t>
            </a:fld>
            <a:endParaRPr lang="en-GB"/>
          </a:p>
        </p:txBody>
      </p:sp>
    </p:spTree>
    <p:extLst>
      <p:ext uri="{BB962C8B-B14F-4D97-AF65-F5344CB8AC3E}">
        <p14:creationId xmlns:p14="http://schemas.microsoft.com/office/powerpoint/2010/main" val="1159781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Heya</a:t>
            </a:r>
            <a:r>
              <a:rPr lang="en-GB" dirty="0"/>
              <a:t>!</a:t>
            </a:r>
          </a:p>
          <a:p>
            <a:endParaRPr lang="en-GB" dirty="0"/>
          </a:p>
          <a:p>
            <a:r>
              <a:rPr lang="en-GB" dirty="0"/>
              <a:t>Today I’m going to give you a brief overview of my project: ABSOL, the Automatic Builder for Semantically Oriented Languages.</a:t>
            </a:r>
          </a:p>
        </p:txBody>
      </p:sp>
      <p:sp>
        <p:nvSpPr>
          <p:cNvPr id="4" name="Slide Number Placeholder 3"/>
          <p:cNvSpPr>
            <a:spLocks noGrp="1"/>
          </p:cNvSpPr>
          <p:nvPr>
            <p:ph type="sldNum" sz="quarter" idx="10"/>
          </p:nvPr>
        </p:nvSpPr>
        <p:spPr/>
        <p:txBody>
          <a:bodyPr/>
          <a:lstStyle/>
          <a:p>
            <a:fld id="{F5F7E2F0-36DF-4539-BA6A-BB9F44EE2545}" type="slidenum">
              <a:rPr lang="en-GB" smtClean="0"/>
              <a:t>1</a:t>
            </a:fld>
            <a:endParaRPr lang="en-GB"/>
          </a:p>
        </p:txBody>
      </p:sp>
    </p:spTree>
    <p:extLst>
      <p:ext uri="{BB962C8B-B14F-4D97-AF65-F5344CB8AC3E}">
        <p14:creationId xmlns:p14="http://schemas.microsoft.com/office/powerpoint/2010/main" val="3578247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Any questions?</a:t>
            </a:r>
          </a:p>
        </p:txBody>
      </p:sp>
      <p:sp>
        <p:nvSpPr>
          <p:cNvPr id="4" name="Slide Number Placeholder 3"/>
          <p:cNvSpPr>
            <a:spLocks noGrp="1"/>
          </p:cNvSpPr>
          <p:nvPr>
            <p:ph type="sldNum" sz="quarter" idx="10"/>
          </p:nvPr>
        </p:nvSpPr>
        <p:spPr/>
        <p:txBody>
          <a:bodyPr/>
          <a:lstStyle/>
          <a:p>
            <a:fld id="{F5F7E2F0-36DF-4539-BA6A-BB9F44EE2545}" type="slidenum">
              <a:rPr lang="en-GB" smtClean="0"/>
              <a:t>10</a:t>
            </a:fld>
            <a:endParaRPr lang="en-GB"/>
          </a:p>
        </p:txBody>
      </p:sp>
    </p:spTree>
    <p:extLst>
      <p:ext uri="{BB962C8B-B14F-4D97-AF65-F5344CB8AC3E}">
        <p14:creationId xmlns:p14="http://schemas.microsoft.com/office/powerpoint/2010/main" val="786374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In recent years, modern software systems have seen significant increases in complexity. </a:t>
            </a:r>
          </a:p>
          <a:p>
            <a:pPr marL="171450" indent="-171450">
              <a:buFontTx/>
              <a:buChar char="-"/>
            </a:pPr>
            <a:r>
              <a:rPr lang="en-GB" dirty="0"/>
              <a:t>As this complexity grows, it has become apparent that Domain-Specific Logic, trivially defined as logic pertaining to how the system operates in an environment, is becoming integrated into many portions of these systems.</a:t>
            </a:r>
          </a:p>
          <a:p>
            <a:pPr marL="171450" indent="-171450">
              <a:buFontTx/>
              <a:buChar char="-"/>
            </a:pPr>
            <a:r>
              <a:rPr lang="en-GB" dirty="0"/>
              <a:t>However, studies by Fowler and </a:t>
            </a:r>
            <a:r>
              <a:rPr lang="en-GB" dirty="0" err="1"/>
              <a:t>Mernik</a:t>
            </a:r>
            <a:r>
              <a:rPr lang="en-GB" dirty="0"/>
              <a:t>, amongst others, have demonstrated that this dispersion of logic increases the risk of it being incorrect somewhere in the system.</a:t>
            </a:r>
          </a:p>
          <a:p>
            <a:pPr marL="171450" indent="-171450">
              <a:buFontTx/>
              <a:buChar char="-"/>
            </a:pPr>
            <a:endParaRPr lang="en-GB" dirty="0"/>
          </a:p>
          <a:p>
            <a:pPr marL="171450" indent="-171450">
              <a:buFontTx/>
              <a:buChar char="-"/>
            </a:pPr>
            <a:r>
              <a:rPr lang="en-GB" dirty="0"/>
              <a:t>As a result, there has been a “significant uptick in interest” in Domain-Specific Languages, or DSLs.</a:t>
            </a:r>
          </a:p>
          <a:p>
            <a:pPr marL="171450" indent="-171450">
              <a:buFontTx/>
              <a:buChar char="-"/>
            </a:pPr>
            <a:endParaRPr lang="en-GB" dirty="0"/>
          </a:p>
          <a:p>
            <a:pPr marL="171450" indent="-171450">
              <a:buFontTx/>
              <a:buChar char="-"/>
            </a:pPr>
            <a:r>
              <a:rPr lang="en-GB" dirty="0"/>
              <a:t>The term ‘DSL’ is a broad one, and encompasses many syntaxes for defining domain logic. </a:t>
            </a:r>
          </a:p>
          <a:p>
            <a:pPr marL="171450" indent="-171450">
              <a:buFontTx/>
              <a:buChar char="-"/>
            </a:pPr>
            <a:r>
              <a:rPr lang="en-GB" dirty="0"/>
              <a:t>These may be internal or external to the host language, and range from static configuration to sophisticated executable programs.</a:t>
            </a:r>
          </a:p>
          <a:p>
            <a:pPr marL="171450" indent="-171450">
              <a:buFontTx/>
              <a:buChar char="-"/>
            </a:pPr>
            <a:r>
              <a:rPr lang="en-GB" dirty="0"/>
              <a:t>DSLs specify the </a:t>
            </a:r>
            <a:r>
              <a:rPr lang="en-GB" i="1" dirty="0"/>
              <a:t>required</a:t>
            </a:r>
            <a:r>
              <a:rPr lang="en-GB" i="0" dirty="0"/>
              <a:t> domain logic, and no more. </a:t>
            </a:r>
            <a:endParaRPr lang="en-GB" dirty="0"/>
          </a:p>
          <a:p>
            <a:pPr marL="171450" indent="-171450">
              <a:buFontTx/>
              <a:buChar char="-"/>
            </a:pPr>
            <a:endParaRPr lang="en-GB" dirty="0"/>
          </a:p>
          <a:p>
            <a:pPr marL="171450" indent="-171450">
              <a:buFontTx/>
              <a:buChar char="-"/>
            </a:pPr>
            <a:r>
              <a:rPr lang="en-GB" dirty="0"/>
              <a:t>The use of DSLs allows for the centralisation of this domain logic, ensuring that there is only one place where it needs to be changed.</a:t>
            </a:r>
          </a:p>
          <a:p>
            <a:pPr marL="171450" indent="-171450">
              <a:buFontTx/>
              <a:buChar char="-"/>
            </a:pPr>
            <a:r>
              <a:rPr lang="en-GB" dirty="0"/>
              <a:t>However, as domain logic becomes centralised, this creates a single-point-of-failure within the system in which the DSL is used.</a:t>
            </a:r>
          </a:p>
          <a:p>
            <a:pPr marL="171450" indent="-171450">
              <a:buFontTx/>
              <a:buChar char="-"/>
            </a:pPr>
            <a:r>
              <a:rPr lang="en-GB" dirty="0"/>
              <a:t>A bug in your domain logic, while simpler to find, now has a greater impact. </a:t>
            </a:r>
          </a:p>
          <a:p>
            <a:pPr marL="171450" indent="-171450">
              <a:buFontTx/>
              <a:buChar char="-"/>
            </a:pPr>
            <a:endParaRPr lang="en-GB" dirty="0"/>
          </a:p>
          <a:p>
            <a:pPr marL="171450" indent="-171450">
              <a:buFontTx/>
              <a:buChar char="-"/>
            </a:pPr>
            <a:r>
              <a:rPr lang="en-GB" dirty="0"/>
              <a:t>This project was inspired by my time at Bloomberg, where I observed certain projects in the company to be using General-Purpose Programming languages (GPLs) for runtime configuration.</a:t>
            </a:r>
          </a:p>
          <a:p>
            <a:pPr marL="171450" indent="-171450">
              <a:buFontTx/>
              <a:buChar char="-"/>
            </a:pPr>
            <a:r>
              <a:rPr lang="en-GB" dirty="0"/>
              <a:t>This included the use of </a:t>
            </a:r>
            <a:r>
              <a:rPr lang="en-GB" dirty="0" err="1"/>
              <a:t>OCaml</a:t>
            </a:r>
            <a:r>
              <a:rPr lang="en-GB" dirty="0"/>
              <a:t> for specifying options pricing algorithms and trading strategies at runtime. </a:t>
            </a:r>
          </a:p>
          <a:p>
            <a:pPr marL="171450" indent="-171450">
              <a:buFontTx/>
              <a:buChar char="-"/>
            </a:pPr>
            <a:r>
              <a:rPr lang="en-GB" dirty="0"/>
              <a:t>These languages provided much more power than required, increasing the potential for system bugs. </a:t>
            </a:r>
          </a:p>
        </p:txBody>
      </p:sp>
      <p:sp>
        <p:nvSpPr>
          <p:cNvPr id="4" name="Slide Number Placeholder 3"/>
          <p:cNvSpPr>
            <a:spLocks noGrp="1"/>
          </p:cNvSpPr>
          <p:nvPr>
            <p:ph type="sldNum" sz="quarter" idx="10"/>
          </p:nvPr>
        </p:nvSpPr>
        <p:spPr/>
        <p:txBody>
          <a:bodyPr/>
          <a:lstStyle/>
          <a:p>
            <a:fld id="{F5F7E2F0-36DF-4539-BA6A-BB9F44EE2545}" type="slidenum">
              <a:rPr lang="en-GB" smtClean="0"/>
              <a:t>2</a:t>
            </a:fld>
            <a:endParaRPr lang="en-GB"/>
          </a:p>
        </p:txBody>
      </p:sp>
    </p:spTree>
    <p:extLst>
      <p:ext uri="{BB962C8B-B14F-4D97-AF65-F5344CB8AC3E}">
        <p14:creationId xmlns:p14="http://schemas.microsoft.com/office/powerpoint/2010/main" val="3160601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project is concerned with preventing the DSL from becoming such a critical failure point through formal specification. </a:t>
            </a:r>
          </a:p>
          <a:p>
            <a:pPr marL="171450" indent="-171450">
              <a:buFontTx/>
              <a:buChar char="-"/>
            </a:pPr>
            <a:r>
              <a:rPr lang="en-GB" dirty="0"/>
              <a:t>Not only does doing so prevent certain classes of bug, the formal semantic specification is far easier to verify than the semantics of an implementation.</a:t>
            </a:r>
          </a:p>
          <a:p>
            <a:pPr marL="171450" indent="-171450">
              <a:buFontTx/>
              <a:buChar char="-"/>
            </a:pPr>
            <a:r>
              <a:rPr lang="en-GB" dirty="0"/>
              <a:t>Full specification of the DSL aims to prevent common errors, such as poor implementations, and divergent programs. </a:t>
            </a:r>
          </a:p>
          <a:p>
            <a:pPr marL="171450" indent="-171450">
              <a:buFontTx/>
              <a:buChar char="-"/>
            </a:pPr>
            <a:endParaRPr lang="en-GB" dirty="0"/>
          </a:p>
          <a:p>
            <a:pPr marL="171450" indent="-171450">
              <a:buFontTx/>
              <a:buChar char="-"/>
            </a:pPr>
            <a:r>
              <a:rPr lang="en-GB" dirty="0"/>
              <a:t>Necessarily, however, being able to provide these guarantees necessitates restriction of the types of programs that these languages can represent.</a:t>
            </a:r>
          </a:p>
          <a:p>
            <a:pPr marL="171450" indent="-171450">
              <a:buFontTx/>
              <a:buChar char="-"/>
            </a:pPr>
            <a:r>
              <a:rPr lang="en-GB" dirty="0"/>
              <a:t>While this would be an unreasonable restriction for a GPL, in the world of DSLs it is far less limiting.</a:t>
            </a:r>
          </a:p>
          <a:p>
            <a:pPr marL="171450" indent="-171450">
              <a:buFontTx/>
              <a:buChar char="-"/>
            </a:pPr>
            <a:r>
              <a:rPr lang="en-GB" dirty="0"/>
              <a:t>By restricting the DSLs to operations on finite data and disallowing the use of unbounded recursion, it is possible to prove the DSL correct.</a:t>
            </a:r>
          </a:p>
          <a:p>
            <a:pPr marL="171450" indent="-171450">
              <a:buFontTx/>
              <a:buChar char="-"/>
            </a:pPr>
            <a:endParaRPr lang="en-GB" dirty="0"/>
          </a:p>
          <a:p>
            <a:pPr marL="171450" indent="-171450">
              <a:buFontTx/>
              <a:buChar char="-"/>
            </a:pPr>
            <a:r>
              <a:rPr lang="en-GB" dirty="0"/>
              <a:t>The system has two main components</a:t>
            </a:r>
          </a:p>
          <a:p>
            <a:pPr marL="171450" indent="-171450">
              <a:buFontTx/>
              <a:buChar char="-"/>
            </a:pPr>
            <a:endParaRPr lang="en-GB" dirty="0"/>
          </a:p>
          <a:p>
            <a:pPr marL="171450" indent="-171450">
              <a:buFontTx/>
              <a:buChar char="-"/>
            </a:pPr>
            <a:r>
              <a:rPr lang="en-GB" dirty="0"/>
              <a:t>The first is </a:t>
            </a:r>
            <a:r>
              <a:rPr lang="en-GB" dirty="0" err="1"/>
              <a:t>Metaspec</a:t>
            </a:r>
            <a:r>
              <a:rPr lang="en-GB" dirty="0"/>
              <a:t>, the metalanguage.</a:t>
            </a:r>
          </a:p>
          <a:p>
            <a:pPr marL="171450" indent="-171450">
              <a:buFontTx/>
              <a:buChar char="-"/>
            </a:pPr>
            <a:r>
              <a:rPr lang="en-GB" dirty="0"/>
              <a:t>This allows the specification of the syntax </a:t>
            </a:r>
            <a:r>
              <a:rPr lang="en-GB" i="1" dirty="0"/>
              <a:t>and</a:t>
            </a:r>
            <a:r>
              <a:rPr lang="en-GB" i="0" dirty="0"/>
              <a:t> semantics of the DSL, and in doing so forces the DSL creators to carefully evaluate how they want their language to behave.</a:t>
            </a:r>
          </a:p>
          <a:p>
            <a:pPr marL="171450" indent="-171450">
              <a:buFontTx/>
              <a:buChar char="-"/>
            </a:pPr>
            <a:endParaRPr lang="en-GB" i="0" dirty="0"/>
          </a:p>
          <a:p>
            <a:pPr marL="171450" indent="-171450">
              <a:buFontTx/>
              <a:buChar char="-"/>
            </a:pPr>
            <a:r>
              <a:rPr lang="en-GB" i="0" dirty="0"/>
              <a:t>The second component is ABSOL, the metacompiler.</a:t>
            </a:r>
          </a:p>
          <a:p>
            <a:pPr marL="171450" indent="-171450">
              <a:buFontTx/>
              <a:buChar char="-"/>
            </a:pPr>
            <a:r>
              <a:rPr lang="en-GB" i="0" dirty="0"/>
              <a:t>It is a software program that ingests a specification for a DSL x, verifies the semantics of x (meaning that all programs in x terminate), and then produces a compiler for the language x.</a:t>
            </a:r>
          </a:p>
          <a:p>
            <a:pPr marL="171450" indent="-171450">
              <a:buFontTx/>
              <a:buChar char="-"/>
            </a:pPr>
            <a:r>
              <a:rPr lang="en-GB" i="0" dirty="0"/>
              <a:t>This ensures that mistakes cannot be made in the implementation of the DSL, and thus ensures correct language semantics. </a:t>
            </a:r>
          </a:p>
          <a:p>
            <a:pPr marL="171450" indent="-171450">
              <a:buFontTx/>
              <a:buChar char="-"/>
            </a:pPr>
            <a:endParaRPr lang="en-GB" i="0" dirty="0"/>
          </a:p>
          <a:p>
            <a:pPr marL="171450" indent="-171450">
              <a:buFontTx/>
              <a:buChar char="-"/>
            </a:pPr>
            <a:r>
              <a:rPr lang="en-GB" i="0" dirty="0"/>
              <a:t>Combined, these two elements of the system should provide for the creation of provably correct DSLs.</a:t>
            </a:r>
            <a:endParaRPr lang="en-GB" dirty="0"/>
          </a:p>
        </p:txBody>
      </p:sp>
      <p:sp>
        <p:nvSpPr>
          <p:cNvPr id="4" name="Slide Number Placeholder 3"/>
          <p:cNvSpPr>
            <a:spLocks noGrp="1"/>
          </p:cNvSpPr>
          <p:nvPr>
            <p:ph type="sldNum" sz="quarter" idx="10"/>
          </p:nvPr>
        </p:nvSpPr>
        <p:spPr/>
        <p:txBody>
          <a:bodyPr/>
          <a:lstStyle/>
          <a:p>
            <a:fld id="{F5F7E2F0-36DF-4539-BA6A-BB9F44EE2545}" type="slidenum">
              <a:rPr lang="en-GB" smtClean="0"/>
              <a:t>3</a:t>
            </a:fld>
            <a:endParaRPr lang="en-GB"/>
          </a:p>
        </p:txBody>
      </p:sp>
    </p:spTree>
    <p:extLst>
      <p:ext uri="{BB962C8B-B14F-4D97-AF65-F5344CB8AC3E}">
        <p14:creationId xmlns:p14="http://schemas.microsoft.com/office/powerpoint/2010/main" val="114286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This project has been heavily influenced by related literature, so I feel that a brief overview of the material is necessary.</a:t>
            </a:r>
          </a:p>
          <a:p>
            <a:pPr marL="171450" indent="-171450">
              <a:buFontTx/>
              <a:buChar char="-"/>
            </a:pPr>
            <a:endParaRPr lang="en-GB" dirty="0"/>
          </a:p>
          <a:p>
            <a:pPr marL="171450" indent="-171450">
              <a:buFontTx/>
              <a:buChar char="-"/>
            </a:pPr>
            <a:r>
              <a:rPr lang="en-GB" dirty="0"/>
              <a:t>While many uses of a DSL could be replaced by a GPL, proponents of DSLs find that the provide a “more appropriate level of abstraction” for a given problem domain.</a:t>
            </a:r>
          </a:p>
          <a:p>
            <a:pPr marL="171450" indent="-171450">
              <a:buFontTx/>
              <a:buChar char="-"/>
            </a:pPr>
            <a:r>
              <a:rPr lang="en-GB" dirty="0"/>
              <a:t>This is because they allow for encoding domain logic that may be orthogonal to the business software itself. </a:t>
            </a:r>
          </a:p>
          <a:p>
            <a:pPr marL="171450" indent="-171450">
              <a:buFontTx/>
              <a:buChar char="-"/>
            </a:pPr>
            <a:endParaRPr lang="en-GB" dirty="0"/>
          </a:p>
          <a:p>
            <a:pPr marL="171450" indent="-171450">
              <a:buFontTx/>
              <a:buChar char="-"/>
            </a:pPr>
            <a:r>
              <a:rPr lang="en-GB" dirty="0"/>
              <a:t>There are many kinds of DSLs in use, and these range from static specification to executable programs; this project, however, focuses on executable DSLs.</a:t>
            </a:r>
          </a:p>
          <a:p>
            <a:pPr marL="171450" indent="-171450">
              <a:buFontTx/>
              <a:buChar char="-"/>
            </a:pPr>
            <a:r>
              <a:rPr lang="en-GB" dirty="0"/>
              <a:t>Furthermore, it focuses on what the literature terms as ‘external’ DSLs: those which integrate with the GPL via a foreign function interface.</a:t>
            </a:r>
          </a:p>
          <a:p>
            <a:pPr marL="171450" indent="-171450">
              <a:buFontTx/>
              <a:buChar char="-"/>
            </a:pPr>
            <a:r>
              <a:rPr lang="en-GB" dirty="0"/>
              <a:t>This is because it allows maximum control over the DSL’s execution semantics.</a:t>
            </a:r>
          </a:p>
          <a:p>
            <a:pPr marL="171450" indent="-171450">
              <a:buFontTx/>
              <a:buChar char="-"/>
            </a:pPr>
            <a:r>
              <a:rPr lang="en-GB" dirty="0"/>
              <a:t>Furthermore, the DSL will be generated via compilation to Haskell, a process that transforms one high-level language into another known as </a:t>
            </a:r>
            <a:r>
              <a:rPr lang="en-GB" dirty="0" err="1"/>
              <a:t>Transpilation</a:t>
            </a:r>
            <a:r>
              <a:rPr lang="en-GB" dirty="0"/>
              <a:t>.</a:t>
            </a:r>
          </a:p>
          <a:p>
            <a:pPr marL="171450" indent="-171450">
              <a:buFontTx/>
              <a:buChar char="-"/>
            </a:pPr>
            <a:endParaRPr lang="en-GB" dirty="0"/>
          </a:p>
          <a:p>
            <a:pPr marL="171450" indent="-171450">
              <a:buFontTx/>
              <a:buChar char="-"/>
            </a:pPr>
            <a:r>
              <a:rPr lang="en-GB" dirty="0"/>
              <a:t>Metalanguages are languages used to describe other languages, so research was conducted into methods for specifying both syntax and semantics. </a:t>
            </a:r>
          </a:p>
          <a:p>
            <a:pPr marL="171450" indent="-171450">
              <a:buFontTx/>
              <a:buChar char="-"/>
            </a:pPr>
            <a:r>
              <a:rPr lang="en-GB" dirty="0"/>
              <a:t>While there are many kinds of language grammars, the focus was placed on Extended Backus-Naur form, as it provides multiple extension mechanisms for integration additional language features. </a:t>
            </a:r>
          </a:p>
          <a:p>
            <a:pPr marL="171450" indent="-171450">
              <a:buFontTx/>
              <a:buChar char="-"/>
            </a:pPr>
            <a:endParaRPr lang="en-GB" dirty="0"/>
          </a:p>
          <a:p>
            <a:pPr marL="171450" indent="-171450">
              <a:buFontTx/>
              <a:buChar char="-"/>
            </a:pPr>
            <a:r>
              <a:rPr lang="en-GB" dirty="0"/>
              <a:t>While there is a well-established standard for syntax specification, semantics is a much broader category of work.</a:t>
            </a:r>
          </a:p>
          <a:p>
            <a:pPr marL="171450" indent="-171450">
              <a:buFontTx/>
              <a:buChar char="-"/>
            </a:pPr>
            <a:r>
              <a:rPr lang="en-GB" dirty="0"/>
              <a:t>All types of semantics, however, consist of semantic functions: mappings from a program’s abstract syntax to its behaviour.</a:t>
            </a:r>
          </a:p>
          <a:p>
            <a:pPr marL="171450" indent="-171450">
              <a:buFontTx/>
              <a:buChar char="-"/>
            </a:pPr>
            <a:r>
              <a:rPr lang="en-GB" dirty="0"/>
              <a:t>While the review examined operational, denotational, axiomatic and hybrid semantics, it was decided to use big-step operational semantics.</a:t>
            </a:r>
          </a:p>
          <a:p>
            <a:pPr marL="171450" indent="-171450">
              <a:buFontTx/>
              <a:buChar char="-"/>
            </a:pPr>
            <a:r>
              <a:rPr lang="en-GB" dirty="0"/>
              <a:t>This provided the best balance between conciseness and expression, as well as the recursive structure required for the proof engine. </a:t>
            </a:r>
          </a:p>
        </p:txBody>
      </p:sp>
      <p:sp>
        <p:nvSpPr>
          <p:cNvPr id="4" name="Slide Number Placeholder 3"/>
          <p:cNvSpPr>
            <a:spLocks noGrp="1"/>
          </p:cNvSpPr>
          <p:nvPr>
            <p:ph type="sldNum" sz="quarter" idx="10"/>
          </p:nvPr>
        </p:nvSpPr>
        <p:spPr/>
        <p:txBody>
          <a:bodyPr/>
          <a:lstStyle/>
          <a:p>
            <a:fld id="{F5F7E2F0-36DF-4539-BA6A-BB9F44EE2545}" type="slidenum">
              <a:rPr lang="en-GB" smtClean="0"/>
              <a:t>4</a:t>
            </a:fld>
            <a:endParaRPr lang="en-GB"/>
          </a:p>
        </p:txBody>
      </p:sp>
    </p:spTree>
    <p:extLst>
      <p:ext uri="{BB962C8B-B14F-4D97-AF65-F5344CB8AC3E}">
        <p14:creationId xmlns:p14="http://schemas.microsoft.com/office/powerpoint/2010/main" val="966003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While it would be preferable to prove the correctness of arbitrary DSLs, this is generally impossible.</a:t>
            </a:r>
          </a:p>
          <a:p>
            <a:pPr marL="171450" indent="-171450">
              <a:buFontTx/>
              <a:buChar char="-"/>
            </a:pPr>
            <a:r>
              <a:rPr lang="en-GB" dirty="0"/>
              <a:t>As a result, research into program verification focused on the duality of data and </a:t>
            </a:r>
            <a:r>
              <a:rPr lang="en-GB" dirty="0" err="1"/>
              <a:t>codata</a:t>
            </a:r>
            <a:r>
              <a:rPr lang="en-GB" dirty="0"/>
              <a:t>.</a:t>
            </a:r>
          </a:p>
          <a:p>
            <a:pPr marL="171450" indent="-171450">
              <a:buFontTx/>
              <a:buChar char="-"/>
            </a:pPr>
            <a:r>
              <a:rPr lang="en-GB" dirty="0"/>
              <a:t>Data is captured by inductive data types, and can hence be constructed in a finite number of steps.</a:t>
            </a:r>
          </a:p>
          <a:p>
            <a:pPr marL="171450" indent="-171450">
              <a:buFontTx/>
              <a:buChar char="-"/>
            </a:pPr>
            <a:r>
              <a:rPr lang="en-GB" dirty="0"/>
              <a:t>It has been shown, generally, that it is possible to prove programs that use well-founded general recursion to be correct.</a:t>
            </a:r>
          </a:p>
          <a:p>
            <a:pPr marL="171450" indent="-171450">
              <a:buFontTx/>
              <a:buChar char="-"/>
            </a:pPr>
            <a:r>
              <a:rPr lang="en-GB" dirty="0"/>
              <a:t>By restricting programs to this, the project allows for the creation of powerful DSLs. </a:t>
            </a:r>
          </a:p>
          <a:p>
            <a:pPr marL="171450" indent="-171450">
              <a:buFontTx/>
              <a:buChar char="-"/>
            </a:pPr>
            <a:endParaRPr lang="en-GB" dirty="0"/>
          </a:p>
          <a:p>
            <a:pPr marL="171450" indent="-171450">
              <a:buFontTx/>
              <a:buChar char="-"/>
            </a:pPr>
            <a:r>
              <a:rPr lang="en-GB" dirty="0"/>
              <a:t>The general termination proof for the DSLs comes from Nordstrom, who shows that big-step semantics can be reasoned about through induction. </a:t>
            </a:r>
          </a:p>
          <a:p>
            <a:pPr marL="171450" indent="-171450">
              <a:buFontTx/>
              <a:buChar char="-"/>
            </a:pPr>
            <a:r>
              <a:rPr lang="en-GB" dirty="0"/>
              <a:t>While there are special-case proofs for other language features, this inductive proof operates on the structure of the semantics. </a:t>
            </a:r>
          </a:p>
          <a:p>
            <a:pPr marL="171450" indent="-171450">
              <a:buFontTx/>
              <a:buChar char="-"/>
            </a:pPr>
            <a:r>
              <a:rPr lang="en-GB" dirty="0"/>
              <a:t>The aforementioned restrictions are placed on the form of the semantics such that the convergence hypothesis for the semantics depends </a:t>
            </a:r>
            <a:r>
              <a:rPr lang="en-GB" i="1" dirty="0"/>
              <a:t>purely</a:t>
            </a:r>
            <a:r>
              <a:rPr lang="en-GB" i="0" dirty="0"/>
              <a:t> on the sub-terms of the semantics. </a:t>
            </a:r>
          </a:p>
          <a:p>
            <a:pPr marL="171450" indent="-171450">
              <a:buFontTx/>
              <a:buChar char="-"/>
            </a:pPr>
            <a:r>
              <a:rPr lang="en-GB" i="0" dirty="0"/>
              <a:t>The metalanguage provides the ability to specify trivial base-cases for the semantics, and the proof engine recursively decomposes more complex semantics until they can be shown to terminate. </a:t>
            </a:r>
            <a:endParaRPr lang="en-GB" dirty="0"/>
          </a:p>
          <a:p>
            <a:pPr marL="171450" indent="-171450">
              <a:buFontTx/>
              <a:buChar char="-"/>
            </a:pPr>
            <a:endParaRPr lang="en-GB" dirty="0"/>
          </a:p>
          <a:p>
            <a:pPr marL="171450" indent="-171450">
              <a:buFontTx/>
              <a:buChar char="-"/>
            </a:pPr>
            <a:r>
              <a:rPr lang="en-GB" dirty="0"/>
              <a:t>Finally, there has been some work on the automated generation of compilers given syntax and semantics. </a:t>
            </a:r>
          </a:p>
          <a:p>
            <a:pPr marL="171450" indent="-171450">
              <a:buFontTx/>
              <a:buChar char="-"/>
            </a:pPr>
            <a:r>
              <a:rPr lang="en-GB" dirty="0"/>
              <a:t>It is found to offer benefits around correctness, maintainability and portability in study by Diehl, and so the project avoided the use of more complex intermediate representations, instead generating the target directly in a high-level language. </a:t>
            </a:r>
          </a:p>
          <a:p>
            <a:pPr marL="171450" indent="-171450">
              <a:buFontTx/>
              <a:buChar char="-"/>
            </a:pPr>
            <a:endParaRPr lang="en-GB" dirty="0"/>
          </a:p>
          <a:p>
            <a:pPr marL="171450" indent="-171450">
              <a:buFontTx/>
              <a:buChar char="-"/>
            </a:pPr>
            <a:r>
              <a:rPr lang="en-GB" dirty="0"/>
              <a:t>Finally, research was conducted regarding the automatic generation of compilers, given the syntax and semantics of a language.</a:t>
            </a:r>
          </a:p>
          <a:p>
            <a:pPr marL="171450" indent="-171450">
              <a:buFontTx/>
              <a:buChar char="-"/>
            </a:pPr>
            <a:r>
              <a:rPr lang="en-GB" dirty="0"/>
              <a:t>Multiple benefits were found attributed to the approach aimed to be taken by the project, especially surrounding correctness, maintainability and portability in a study by Diehl.</a:t>
            </a:r>
          </a:p>
          <a:p>
            <a:pPr marL="171450" indent="-171450">
              <a:buFontTx/>
              <a:buChar char="-"/>
            </a:pPr>
            <a:r>
              <a:rPr lang="en-GB" dirty="0"/>
              <a:t>While multiple intermediate representations for this transformation were explored, including LLVM and C--, it was found that generating the target compiler directly in a high-level language would make the task manageable in the project timescale. </a:t>
            </a:r>
          </a:p>
        </p:txBody>
      </p:sp>
      <p:sp>
        <p:nvSpPr>
          <p:cNvPr id="4" name="Slide Number Placeholder 3"/>
          <p:cNvSpPr>
            <a:spLocks noGrp="1"/>
          </p:cNvSpPr>
          <p:nvPr>
            <p:ph type="sldNum" sz="quarter" idx="10"/>
          </p:nvPr>
        </p:nvSpPr>
        <p:spPr/>
        <p:txBody>
          <a:bodyPr/>
          <a:lstStyle/>
          <a:p>
            <a:fld id="{F5F7E2F0-36DF-4539-BA6A-BB9F44EE2545}" type="slidenum">
              <a:rPr lang="en-GB" smtClean="0"/>
              <a:t>5</a:t>
            </a:fld>
            <a:endParaRPr lang="en-GB"/>
          </a:p>
        </p:txBody>
      </p:sp>
    </p:spTree>
    <p:extLst>
      <p:ext uri="{BB962C8B-B14F-4D97-AF65-F5344CB8AC3E}">
        <p14:creationId xmlns:p14="http://schemas.microsoft.com/office/powerpoint/2010/main" val="2107897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As you can probably already see, this project involves multiple levels of ‘meta’. </a:t>
            </a:r>
          </a:p>
          <a:p>
            <a:pPr marL="171450" indent="-171450">
              <a:buFontTx/>
              <a:buChar char="-"/>
            </a:pPr>
            <a:r>
              <a:rPr lang="en-GB" dirty="0"/>
              <a:t>It’s a bit brain-twisty.</a:t>
            </a:r>
          </a:p>
          <a:p>
            <a:pPr marL="171450" indent="-171450">
              <a:buFontTx/>
              <a:buChar char="-"/>
            </a:pPr>
            <a:r>
              <a:rPr lang="en-GB" dirty="0"/>
              <a:t>There are two main elements of the project that have seen progress so far.</a:t>
            </a:r>
          </a:p>
          <a:p>
            <a:pPr marL="171450" indent="-171450">
              <a:buFontTx/>
              <a:buChar char="-"/>
            </a:pPr>
            <a:endParaRPr lang="en-GB" dirty="0"/>
          </a:p>
          <a:p>
            <a:pPr marL="628650" lvl="1" indent="-171450">
              <a:buFontTx/>
              <a:buChar char="-"/>
            </a:pPr>
            <a:r>
              <a:rPr lang="en-GB" dirty="0"/>
              <a:t>The metalanguage, that specifies the DSL</a:t>
            </a:r>
          </a:p>
          <a:p>
            <a:pPr marL="628650" lvl="1" indent="-171450">
              <a:buFontTx/>
              <a:buChar char="-"/>
            </a:pPr>
            <a:endParaRPr lang="en-GB" dirty="0"/>
          </a:p>
          <a:p>
            <a:pPr marL="628650" lvl="1" indent="-171450">
              <a:buFontTx/>
              <a:buChar char="-"/>
            </a:pPr>
            <a:r>
              <a:rPr lang="en-GB" dirty="0"/>
              <a:t>The metacompiler, which verifies the DSL and generates a compiler for it</a:t>
            </a:r>
          </a:p>
        </p:txBody>
      </p:sp>
      <p:sp>
        <p:nvSpPr>
          <p:cNvPr id="4" name="Slide Number Placeholder 3"/>
          <p:cNvSpPr>
            <a:spLocks noGrp="1"/>
          </p:cNvSpPr>
          <p:nvPr>
            <p:ph type="sldNum" sz="quarter" idx="10"/>
          </p:nvPr>
        </p:nvSpPr>
        <p:spPr/>
        <p:txBody>
          <a:bodyPr/>
          <a:lstStyle/>
          <a:p>
            <a:fld id="{F5F7E2F0-36DF-4539-BA6A-BB9F44EE2545}" type="slidenum">
              <a:rPr lang="en-GB" smtClean="0"/>
              <a:t>6</a:t>
            </a:fld>
            <a:endParaRPr lang="en-GB"/>
          </a:p>
        </p:txBody>
      </p:sp>
    </p:spTree>
    <p:extLst>
      <p:ext uri="{BB962C8B-B14F-4D97-AF65-F5344CB8AC3E}">
        <p14:creationId xmlns:p14="http://schemas.microsoft.com/office/powerpoint/2010/main" val="2982570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initial design of </a:t>
            </a:r>
            <a:r>
              <a:rPr lang="en-GB" dirty="0" err="1"/>
              <a:t>metaspec</a:t>
            </a:r>
            <a:r>
              <a:rPr lang="en-GB" dirty="0"/>
              <a:t> emerged from a sketch of how the syntax was intended to look. </a:t>
            </a:r>
          </a:p>
          <a:p>
            <a:pPr marL="171450" indent="-171450">
              <a:buFontTx/>
              <a:buChar char="-"/>
            </a:pPr>
            <a:r>
              <a:rPr lang="en-GB" dirty="0"/>
              <a:t>Significant care was taken designing this syntax, with the major challenge revolving around how to effectively specify both syntax AND semantics in one place. </a:t>
            </a:r>
          </a:p>
          <a:p>
            <a:pPr marL="171450" indent="-171450">
              <a:buFontTx/>
              <a:buChar char="-"/>
            </a:pPr>
            <a:endParaRPr lang="en-GB" dirty="0"/>
          </a:p>
          <a:p>
            <a:pPr marL="171450" indent="-171450">
              <a:buFontTx/>
              <a:buChar char="-"/>
            </a:pPr>
            <a:r>
              <a:rPr lang="en-GB" dirty="0"/>
              <a:t>Significant care was taken with the semantics, providing facilities for directly accessing the syntactic elements within the semantics, tying the two together in an intuitive fashion.</a:t>
            </a:r>
          </a:p>
          <a:p>
            <a:pPr marL="171450" indent="-171450">
              <a:buFontTx/>
              <a:buChar char="-"/>
            </a:pPr>
            <a:r>
              <a:rPr lang="en-GB" dirty="0"/>
              <a:t>Being able to do this has taken some significant design work, ensuring that the semantics were flexible enough to support the creation of varied DSLs.</a:t>
            </a:r>
          </a:p>
          <a:p>
            <a:pPr marL="171450" indent="-171450">
              <a:buFontTx/>
              <a:buChar char="-"/>
            </a:pPr>
            <a:r>
              <a:rPr lang="en-GB" dirty="0"/>
              <a:t>As they exist today, the semantics support restrictions on evaluation by the results of sub-evaluations, and specifications of how the semantic result is produced. </a:t>
            </a:r>
          </a:p>
          <a:p>
            <a:pPr marL="171450" indent="-171450">
              <a:buFontTx/>
              <a:buChar char="-"/>
            </a:pPr>
            <a:endParaRPr lang="en-GB" dirty="0"/>
          </a:p>
          <a:p>
            <a:pPr marL="171450" indent="-171450">
              <a:buFontTx/>
              <a:buChar char="-"/>
            </a:pPr>
            <a:r>
              <a:rPr lang="en-GB" dirty="0"/>
              <a:t>The </a:t>
            </a:r>
            <a:r>
              <a:rPr lang="en-GB" dirty="0" err="1"/>
              <a:t>metaspec</a:t>
            </a:r>
            <a:r>
              <a:rPr lang="en-GB" dirty="0"/>
              <a:t> grammar is now complete, and the resultant language has many features that are important for the project, including:</a:t>
            </a:r>
          </a:p>
          <a:p>
            <a:pPr marL="628650" lvl="1" indent="-171450">
              <a:buFontTx/>
              <a:buChar char="-"/>
            </a:pPr>
            <a:r>
              <a:rPr lang="en-GB" dirty="0"/>
              <a:t>A restricted set of allowable semantic operations, making it reasonable to prove semantic correctness.</a:t>
            </a:r>
          </a:p>
          <a:p>
            <a:pPr marL="628650" lvl="1" indent="-171450">
              <a:buFontTx/>
              <a:buChar char="-"/>
            </a:pPr>
            <a:r>
              <a:rPr lang="en-GB" dirty="0"/>
              <a:t>A semantics-enforced typing discipline, freeing the DSL implementer from needing to deal with language types at a syntactic level. AND</a:t>
            </a:r>
          </a:p>
          <a:p>
            <a:pPr marL="628650" lvl="1" indent="-171450">
              <a:buFontTx/>
              <a:buChar char="-"/>
            </a:pPr>
            <a:r>
              <a:rPr lang="en-GB" dirty="0"/>
              <a:t>Extension syntax to provide useful features such as data traversal, function calls and environment access (for functions and </a:t>
            </a:r>
            <a:r>
              <a:rPr lang="en-GB" dirty="0" err="1"/>
              <a:t>stateful</a:t>
            </a:r>
            <a:r>
              <a:rPr lang="en-GB" dirty="0"/>
              <a:t> computation).</a:t>
            </a:r>
          </a:p>
          <a:p>
            <a:pPr marL="171450" indent="-171450">
              <a:buFontTx/>
              <a:buChar char="-"/>
            </a:pPr>
            <a:endParaRPr lang="en-GB" dirty="0"/>
          </a:p>
          <a:p>
            <a:pPr marL="171450" indent="-171450">
              <a:buFontTx/>
              <a:buChar char="-"/>
            </a:pPr>
            <a:r>
              <a:rPr lang="en-GB" dirty="0"/>
              <a:t>The resultant grammar caused some initial frustration as it is left-recursive, but it was decided to work around this through use of an infinite-lookahead parser to ensure the parsing process would not diverge.</a:t>
            </a:r>
          </a:p>
          <a:p>
            <a:pPr marL="171450" indent="-171450">
              <a:buFontTx/>
              <a:buChar char="-"/>
            </a:pPr>
            <a:r>
              <a:rPr lang="en-GB" dirty="0"/>
              <a:t>While it would have been possible to avoid left-recursion, it would have led to significant complications in the </a:t>
            </a:r>
            <a:r>
              <a:rPr lang="en-GB" dirty="0" err="1"/>
              <a:t>metasyntax</a:t>
            </a:r>
            <a:r>
              <a:rPr lang="en-GB" dirty="0"/>
              <a:t> for accessing syntactic primaries in the semantics.</a:t>
            </a:r>
          </a:p>
          <a:p>
            <a:pPr marL="171450" indent="-171450">
              <a:buFontTx/>
              <a:buChar char="-"/>
            </a:pPr>
            <a:endParaRPr lang="en-GB" dirty="0"/>
          </a:p>
          <a:p>
            <a:pPr marL="171450" indent="-171450">
              <a:buFontTx/>
              <a:buChar char="-"/>
            </a:pPr>
            <a:r>
              <a:rPr lang="en-GB" dirty="0"/>
              <a:t>While the </a:t>
            </a:r>
            <a:r>
              <a:rPr lang="en-GB" dirty="0" err="1"/>
              <a:t>metaspec</a:t>
            </a:r>
            <a:r>
              <a:rPr lang="en-GB" dirty="0"/>
              <a:t> semantics aren’t entirely specified, this work will take place as the </a:t>
            </a:r>
            <a:r>
              <a:rPr lang="en-GB"/>
              <a:t>metacompiler evolves. </a:t>
            </a:r>
            <a:endParaRPr lang="en-GB" dirty="0"/>
          </a:p>
        </p:txBody>
      </p:sp>
      <p:sp>
        <p:nvSpPr>
          <p:cNvPr id="4" name="Slide Number Placeholder 3"/>
          <p:cNvSpPr>
            <a:spLocks noGrp="1"/>
          </p:cNvSpPr>
          <p:nvPr>
            <p:ph type="sldNum" sz="quarter" idx="10"/>
          </p:nvPr>
        </p:nvSpPr>
        <p:spPr/>
        <p:txBody>
          <a:bodyPr/>
          <a:lstStyle/>
          <a:p>
            <a:fld id="{F5F7E2F0-36DF-4539-BA6A-BB9F44EE2545}" type="slidenum">
              <a:rPr lang="en-GB" smtClean="0"/>
              <a:t>7</a:t>
            </a:fld>
            <a:endParaRPr lang="en-GB"/>
          </a:p>
        </p:txBody>
      </p:sp>
    </p:spTree>
    <p:extLst>
      <p:ext uri="{BB962C8B-B14F-4D97-AF65-F5344CB8AC3E}">
        <p14:creationId xmlns:p14="http://schemas.microsoft.com/office/powerpoint/2010/main" val="2588568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The metacompiler is currently at a very rudimentary stage, and will be the main focus of the next stage of the development effort.</a:t>
            </a:r>
          </a:p>
          <a:p>
            <a:pPr marL="171450" indent="-171450">
              <a:buFontTx/>
              <a:buChar char="-"/>
            </a:pPr>
            <a:endParaRPr lang="en-GB" dirty="0"/>
          </a:p>
          <a:p>
            <a:pPr marL="171450" indent="-171450">
              <a:buFontTx/>
              <a:buChar char="-"/>
            </a:pPr>
            <a:r>
              <a:rPr lang="en-GB" dirty="0"/>
              <a:t>The program architecture is complete</a:t>
            </a:r>
          </a:p>
          <a:p>
            <a:pPr marL="171450" indent="-171450">
              <a:buFontTx/>
              <a:buChar char="-"/>
            </a:pPr>
            <a:endParaRPr lang="en-GB" dirty="0"/>
          </a:p>
          <a:p>
            <a:pPr marL="171450" indent="-171450">
              <a:buFontTx/>
              <a:buChar char="-"/>
            </a:pPr>
            <a:r>
              <a:rPr lang="en-GB" dirty="0"/>
              <a:t>It is currently capable of reading in a </a:t>
            </a:r>
            <a:r>
              <a:rPr lang="en-GB" dirty="0" err="1"/>
              <a:t>metaspec</a:t>
            </a:r>
            <a:r>
              <a:rPr lang="en-GB" dirty="0"/>
              <a:t> file, and </a:t>
            </a:r>
            <a:r>
              <a:rPr lang="en-GB" dirty="0" err="1"/>
              <a:t>lexing</a:t>
            </a:r>
            <a:r>
              <a:rPr lang="en-GB" dirty="0"/>
              <a:t> a portion of the </a:t>
            </a:r>
            <a:r>
              <a:rPr lang="en-GB" dirty="0" err="1"/>
              <a:t>metaspec</a:t>
            </a:r>
            <a:r>
              <a:rPr lang="en-GB" dirty="0"/>
              <a:t> grammar, producing a valid token stream for the grammar sections it supports. </a:t>
            </a:r>
          </a:p>
          <a:p>
            <a:pPr marL="171450" indent="-171450">
              <a:buFontTx/>
              <a:buChar char="-"/>
            </a:pPr>
            <a:endParaRPr lang="en-GB" dirty="0"/>
          </a:p>
          <a:p>
            <a:pPr marL="171450" indent="-171450">
              <a:buFontTx/>
              <a:buChar char="-"/>
            </a:pPr>
            <a:r>
              <a:rPr lang="en-GB" dirty="0"/>
              <a:t>The intended mode of operation for the metacompiler pipeline is as follows</a:t>
            </a:r>
          </a:p>
          <a:p>
            <a:pPr marL="685800" lvl="1" indent="-228600">
              <a:buFont typeface="+mj-lt"/>
              <a:buAutoNum type="arabicPeriod"/>
            </a:pPr>
            <a:r>
              <a:rPr lang="en-GB" dirty="0"/>
              <a:t>Lex and Parse </a:t>
            </a:r>
            <a:r>
              <a:rPr lang="en-GB" dirty="0" err="1"/>
              <a:t>Metaspec</a:t>
            </a:r>
            <a:r>
              <a:rPr lang="en-GB" dirty="0"/>
              <a:t> File: This will require finishing the grammar for the </a:t>
            </a:r>
            <a:r>
              <a:rPr lang="en-GB" dirty="0" err="1"/>
              <a:t>lexer</a:t>
            </a:r>
            <a:r>
              <a:rPr lang="en-GB" dirty="0"/>
              <a:t> and implementing the infinite-lookahead parser on the token-stream.</a:t>
            </a:r>
          </a:p>
          <a:p>
            <a:pPr marL="685800" lvl="1" indent="-228600">
              <a:buFont typeface="+mj-lt"/>
              <a:buAutoNum type="arabicPeriod"/>
            </a:pPr>
            <a:r>
              <a:rPr lang="en-GB" dirty="0"/>
              <a:t>Verify input language semantics on a subset of the AST through induction on the structure of the semantics.</a:t>
            </a:r>
          </a:p>
          <a:p>
            <a:pPr marL="685800" lvl="1" indent="-228600">
              <a:buFont typeface="+mj-lt"/>
              <a:buAutoNum type="arabicPeriod"/>
            </a:pPr>
            <a:r>
              <a:rPr lang="en-GB" dirty="0"/>
              <a:t>Once the language has been verified, the metacompiler will perform code generation of the DSL compiler, walking the AST and generating Haskell code from the semantics contained within it. </a:t>
            </a:r>
          </a:p>
          <a:p>
            <a:pPr marL="685800" lvl="1" indent="-228600">
              <a:buFont typeface="+mj-lt"/>
              <a:buAutoNum type="arabicPeriod"/>
            </a:pPr>
            <a:endParaRPr lang="en-GB" dirty="0"/>
          </a:p>
          <a:p>
            <a:pPr marL="685800" lvl="1" indent="-228600">
              <a:buFont typeface="+mj-lt"/>
              <a:buAutoNum type="arabicPeriod"/>
            </a:pPr>
            <a:r>
              <a:rPr lang="en-GB" dirty="0"/>
              <a:t>Compile the DSL compiler</a:t>
            </a:r>
          </a:p>
          <a:p>
            <a:pPr marL="685800" lvl="1" indent="-228600">
              <a:buFont typeface="+mj-lt"/>
              <a:buAutoNum type="arabicPeriod"/>
            </a:pPr>
            <a:r>
              <a:rPr lang="en-GB" dirty="0"/>
              <a:t>Run compiler on a DSL program.</a:t>
            </a:r>
          </a:p>
          <a:p>
            <a:pPr marL="685800" lvl="1" indent="-228600">
              <a:buFont typeface="+mj-lt"/>
              <a:buAutoNum type="arabicPeriod"/>
            </a:pPr>
            <a:r>
              <a:rPr lang="en-GB" dirty="0"/>
              <a:t>Interface with the DSL program from a GPL.</a:t>
            </a:r>
          </a:p>
        </p:txBody>
      </p:sp>
      <p:sp>
        <p:nvSpPr>
          <p:cNvPr id="4" name="Slide Number Placeholder 3"/>
          <p:cNvSpPr>
            <a:spLocks noGrp="1"/>
          </p:cNvSpPr>
          <p:nvPr>
            <p:ph type="sldNum" sz="quarter" idx="10"/>
          </p:nvPr>
        </p:nvSpPr>
        <p:spPr/>
        <p:txBody>
          <a:bodyPr/>
          <a:lstStyle/>
          <a:p>
            <a:fld id="{F5F7E2F0-36DF-4539-BA6A-BB9F44EE2545}" type="slidenum">
              <a:rPr lang="en-GB" smtClean="0"/>
              <a:t>8</a:t>
            </a:fld>
            <a:endParaRPr lang="en-GB"/>
          </a:p>
        </p:txBody>
      </p:sp>
    </p:spTree>
    <p:extLst>
      <p:ext uri="{BB962C8B-B14F-4D97-AF65-F5344CB8AC3E}">
        <p14:creationId xmlns:p14="http://schemas.microsoft.com/office/powerpoint/2010/main" val="785811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a:t>While the project has been proceeding fairly smoothly up to this point, there is still much work to be done!</a:t>
            </a:r>
          </a:p>
          <a:p>
            <a:pPr marL="171450" indent="-171450">
              <a:buFontTx/>
              <a:buChar char="-"/>
            </a:pPr>
            <a:r>
              <a:rPr lang="en-GB" dirty="0"/>
              <a:t>The metacompiler pipeline has a number of stages still to be finished, as discussed on the previous slide.</a:t>
            </a:r>
          </a:p>
          <a:p>
            <a:pPr marL="171450" lvl="0" indent="-171450">
              <a:buFontTx/>
              <a:buChar char="-"/>
            </a:pPr>
            <a:r>
              <a:rPr lang="en-GB" dirty="0"/>
              <a:t>The unfinished elements of the metalanguage, namely the semantics of some features, will be developed as-needed alongside the implementation of the metacompiler.</a:t>
            </a:r>
          </a:p>
          <a:p>
            <a:pPr marL="171450" lvl="0" indent="-171450">
              <a:buFontTx/>
              <a:buChar char="-"/>
            </a:pPr>
            <a:endParaRPr lang="en-GB" dirty="0"/>
          </a:p>
          <a:p>
            <a:pPr marL="171450" lvl="0" indent="-171450">
              <a:buFontTx/>
              <a:buChar char="-"/>
            </a:pPr>
            <a:r>
              <a:rPr lang="en-GB" dirty="0"/>
              <a:t>There is a lot of work to be done, but with a concerted effort it should be achievable within the remaining project timeframe. </a:t>
            </a:r>
          </a:p>
        </p:txBody>
      </p:sp>
      <p:sp>
        <p:nvSpPr>
          <p:cNvPr id="4" name="Slide Number Placeholder 3"/>
          <p:cNvSpPr>
            <a:spLocks noGrp="1"/>
          </p:cNvSpPr>
          <p:nvPr>
            <p:ph type="sldNum" sz="quarter" idx="10"/>
          </p:nvPr>
        </p:nvSpPr>
        <p:spPr/>
        <p:txBody>
          <a:bodyPr/>
          <a:lstStyle/>
          <a:p>
            <a:fld id="{F5F7E2F0-36DF-4539-BA6A-BB9F44EE2545}" type="slidenum">
              <a:rPr lang="en-GB" smtClean="0"/>
              <a:t>9</a:t>
            </a:fld>
            <a:endParaRPr lang="en-GB"/>
          </a:p>
        </p:txBody>
      </p:sp>
    </p:spTree>
    <p:extLst>
      <p:ext uri="{BB962C8B-B14F-4D97-AF65-F5344CB8AC3E}">
        <p14:creationId xmlns:p14="http://schemas.microsoft.com/office/powerpoint/2010/main" val="21708851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0"/>
            <a:ext cx="2178269" cy="365125"/>
          </a:xfrm>
        </p:spPr>
        <p:txBody>
          <a:bodyPr/>
          <a:lstStyle/>
          <a:p>
            <a:fld id="{75CDC8CB-2663-4AE5-B77B-4DA89327F6E5}" type="slidenum">
              <a:rPr lang="en-GB" smtClean="0"/>
              <a:t>‹#›</a:t>
            </a:fld>
            <a:endParaRPr lang="en-GB"/>
          </a:p>
        </p:txBody>
      </p:sp>
      <p:sp>
        <p:nvSpPr>
          <p:cNvPr id="11" name="Rectangle 10"/>
          <p:cNvSpPr/>
          <p:nvPr userDrawn="1"/>
        </p:nvSpPr>
        <p:spPr>
          <a:xfrm>
            <a:off x="10871787" y="5812971"/>
            <a:ext cx="1073154" cy="757644"/>
          </a:xfrm>
          <a:prstGeom prst="rect">
            <a:avLst/>
          </a:prstGeom>
          <a:blipFill dpi="0" rotWithShape="1">
            <a:blip r:embed="rId2">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08876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13487446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154253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9932647"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D54AD2BF-E258-4BCB-8F85-1F7AF2A60FEF}"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a:xfrm>
            <a:off x="8610600" y="6356350"/>
            <a:ext cx="2160247" cy="365125"/>
          </a:xfrm>
        </p:spPr>
        <p:txBody>
          <a:bodyPr/>
          <a:lstStyle/>
          <a:p>
            <a:fld id="{75CDC8CB-2663-4AE5-B77B-4DA89327F6E5}" type="slidenum">
              <a:rPr lang="en-GB" smtClean="0"/>
              <a:t>‹#›</a:t>
            </a:fld>
            <a:endParaRPr lang="en-GB"/>
          </a:p>
        </p:txBody>
      </p:sp>
      <p:sp>
        <p:nvSpPr>
          <p:cNvPr id="8" name="Rectangle 7"/>
          <p:cNvSpPr/>
          <p:nvPr userDrawn="1"/>
        </p:nvSpPr>
        <p:spPr>
          <a:xfrm>
            <a:off x="10871787" y="5812971"/>
            <a:ext cx="1073154" cy="757644"/>
          </a:xfrm>
          <a:prstGeom prst="rect">
            <a:avLst/>
          </a:prstGeom>
          <a:blipFill dpi="0" rotWithShape="1">
            <a:blip r:embed="rId2">
              <a:alphaModFix amt="31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48203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54AD2BF-E258-4BCB-8F85-1F7AF2A60FEF}" type="datetimeFigureOut">
              <a:rPr lang="en-GB" smtClean="0"/>
              <a:t>14/02/2017</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523677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D54AD2BF-E258-4BCB-8F85-1F7AF2A60FEF}" type="datetimeFigureOut">
              <a:rPr lang="en-GB" smtClean="0"/>
              <a:t>14/02/2017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228873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D54AD2BF-E258-4BCB-8F85-1F7AF2A60FEF}" type="datetimeFigureOut">
              <a:rPr lang="en-GB" smtClean="0"/>
              <a:t>14/02/2017</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252408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54AD2BF-E258-4BCB-8F85-1F7AF2A60FEF}" type="datetimeFigureOut">
              <a:rPr lang="en-GB" smtClean="0"/>
              <a:t>14/02/2017</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909140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4AD2BF-E258-4BCB-8F85-1F7AF2A60FEF}" type="datetimeFigureOut">
              <a:rPr lang="en-GB" smtClean="0"/>
              <a:t>14/02/2017</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158483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4AD2BF-E258-4BCB-8F85-1F7AF2A60FEF}" type="datetimeFigureOut">
              <a:rPr lang="en-GB" smtClean="0"/>
              <a:t>14/02/2017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2913294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54AD2BF-E258-4BCB-8F85-1F7AF2A60FEF}" type="datetimeFigureOut">
              <a:rPr lang="en-GB" smtClean="0"/>
              <a:t>14/02/2017</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5CDC8CB-2663-4AE5-B77B-4DA89327F6E5}" type="slidenum">
              <a:rPr lang="en-GB" smtClean="0"/>
              <a:t>‹#›</a:t>
            </a:fld>
            <a:endParaRPr lang="en-GB"/>
          </a:p>
        </p:txBody>
      </p:sp>
    </p:spTree>
    <p:extLst>
      <p:ext uri="{BB962C8B-B14F-4D97-AF65-F5344CB8AC3E}">
        <p14:creationId xmlns:p14="http://schemas.microsoft.com/office/powerpoint/2010/main" val="39756800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4AD2BF-E258-4BCB-8F85-1F7AF2A60FEF}" type="datetimeFigureOut">
              <a:rPr lang="en-GB" smtClean="0"/>
              <a:t>14/02/2017</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DC8CB-2663-4AE5-B77B-4DA89327F6E5}" type="slidenum">
              <a:rPr lang="en-GB" smtClean="0"/>
              <a:t>‹#›</a:t>
            </a:fld>
            <a:endParaRPr lang="en-GB"/>
          </a:p>
        </p:txBody>
      </p:sp>
    </p:spTree>
    <p:extLst>
      <p:ext uri="{BB962C8B-B14F-4D97-AF65-F5344CB8AC3E}">
        <p14:creationId xmlns:p14="http://schemas.microsoft.com/office/powerpoint/2010/main" val="42683972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ABSOL</a:t>
            </a:r>
          </a:p>
        </p:txBody>
      </p:sp>
      <p:sp>
        <p:nvSpPr>
          <p:cNvPr id="3" name="Subtitle 2"/>
          <p:cNvSpPr>
            <a:spLocks noGrp="1"/>
          </p:cNvSpPr>
          <p:nvPr>
            <p:ph type="subTitle" idx="1"/>
          </p:nvPr>
        </p:nvSpPr>
        <p:spPr>
          <a:xfrm>
            <a:off x="1524000" y="4919850"/>
            <a:ext cx="9144000" cy="808597"/>
          </a:xfrm>
        </p:spPr>
        <p:txBody>
          <a:bodyPr>
            <a:normAutofit/>
          </a:bodyPr>
          <a:lstStyle/>
          <a:p>
            <a:r>
              <a:rPr lang="en-GB" sz="2000" dirty="0"/>
              <a:t>Specification and Verification of Domain-Specific Languages Through Automated Compiler Generation in Haskell</a:t>
            </a:r>
          </a:p>
        </p:txBody>
      </p:sp>
      <p:sp>
        <p:nvSpPr>
          <p:cNvPr id="4" name="Subtitle 2"/>
          <p:cNvSpPr txBox="1">
            <a:spLocks/>
          </p:cNvSpPr>
          <p:nvPr/>
        </p:nvSpPr>
        <p:spPr>
          <a:xfrm>
            <a:off x="1524000" y="3509963"/>
            <a:ext cx="9144000" cy="44776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a:solidFill>
                  <a:schemeClr val="bg1">
                    <a:lumMod val="65000"/>
                  </a:schemeClr>
                </a:solidFill>
              </a:rPr>
              <a:t>Automatic Builder for Semantically Oriented Languages</a:t>
            </a:r>
          </a:p>
        </p:txBody>
      </p:sp>
    </p:spTree>
    <p:extLst>
      <p:ext uri="{BB962C8B-B14F-4D97-AF65-F5344CB8AC3E}">
        <p14:creationId xmlns:p14="http://schemas.microsoft.com/office/powerpoint/2010/main" val="538162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05170" y="147922"/>
            <a:ext cx="5981658" cy="6596212"/>
          </a:xfrm>
          <a:prstGeom prst="rect">
            <a:avLst/>
          </a:prstGeom>
          <a:blipFill dpi="0" rotWithShape="1">
            <a:blip r:embed="rId3">
              <a:alphaModFix amt="13000"/>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838200" y="2640618"/>
            <a:ext cx="10515600" cy="1325563"/>
          </a:xfrm>
        </p:spPr>
        <p:txBody>
          <a:bodyPr>
            <a:normAutofit/>
          </a:bodyPr>
          <a:lstStyle/>
          <a:p>
            <a:pPr algn="ctr"/>
            <a:r>
              <a:rPr lang="en-GB" sz="7200" dirty="0"/>
              <a:t>Questions?</a:t>
            </a:r>
          </a:p>
        </p:txBody>
      </p:sp>
      <p:sp>
        <p:nvSpPr>
          <p:cNvPr id="3" name="Title 1"/>
          <p:cNvSpPr txBox="1">
            <a:spLocks/>
          </p:cNvSpPr>
          <p:nvPr/>
        </p:nvSpPr>
        <p:spPr>
          <a:xfrm>
            <a:off x="3323664" y="3906371"/>
            <a:ext cx="5544671" cy="38702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dirty="0">
                <a:solidFill>
                  <a:schemeClr val="bg1">
                    <a:lumMod val="65000"/>
                  </a:schemeClr>
                </a:solidFill>
              </a:rPr>
              <a:t> (Yes, the project is named after a Pokémon)</a:t>
            </a:r>
          </a:p>
        </p:txBody>
      </p:sp>
    </p:spTree>
    <p:extLst>
      <p:ext uri="{BB962C8B-B14F-4D97-AF65-F5344CB8AC3E}">
        <p14:creationId xmlns:p14="http://schemas.microsoft.com/office/powerpoint/2010/main" val="236222420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a:t>
            </a:r>
          </a:p>
        </p:txBody>
      </p:sp>
      <p:sp>
        <p:nvSpPr>
          <p:cNvPr id="3" name="Content Placeholder 2"/>
          <p:cNvSpPr>
            <a:spLocks noGrp="1"/>
          </p:cNvSpPr>
          <p:nvPr>
            <p:ph idx="1"/>
          </p:nvPr>
        </p:nvSpPr>
        <p:spPr>
          <a:xfrm>
            <a:off x="838200" y="1825625"/>
            <a:ext cx="9932647" cy="3701596"/>
          </a:xfrm>
        </p:spPr>
        <p:txBody>
          <a:bodyPr>
            <a:normAutofit/>
          </a:bodyPr>
          <a:lstStyle/>
          <a:p>
            <a:r>
              <a:rPr lang="en-GB" dirty="0"/>
              <a:t>Spread of important domain logic throughout software systems</a:t>
            </a:r>
          </a:p>
          <a:p>
            <a:r>
              <a:rPr lang="en-GB" dirty="0"/>
              <a:t>Increasing usage of Domain-Specific Languages (DSLs)</a:t>
            </a:r>
          </a:p>
          <a:p>
            <a:r>
              <a:rPr lang="en-GB" dirty="0"/>
              <a:t>A broad range of DSLs categories in use today</a:t>
            </a:r>
          </a:p>
          <a:p>
            <a:endParaRPr lang="en-GB" dirty="0"/>
          </a:p>
          <a:p>
            <a:r>
              <a:rPr lang="en-GB" dirty="0"/>
              <a:t>DSLs act to centralise domain logic</a:t>
            </a:r>
          </a:p>
          <a:p>
            <a:r>
              <a:rPr lang="en-GB" dirty="0"/>
              <a:t>DSLs in General-Purpose Languages as sources of bugs</a:t>
            </a:r>
          </a:p>
          <a:p>
            <a:r>
              <a:rPr lang="en-GB" dirty="0"/>
              <a:t>Centralisation -&gt; </a:t>
            </a:r>
            <a:r>
              <a:rPr lang="en-GB" i="1" dirty="0"/>
              <a:t>a single point-of-failure</a:t>
            </a:r>
          </a:p>
          <a:p>
            <a:endParaRPr lang="en-GB" dirty="0"/>
          </a:p>
        </p:txBody>
      </p:sp>
      <p:pic>
        <p:nvPicPr>
          <p:cNvPr id="2050" name="Picture 2" descr="https://upload.wikimedia.org/wikipedia/commons/thumb/5/56/Bloomberg_logo.svg/1000px-Bloomberg_logo.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573" y="5745729"/>
            <a:ext cx="2830853" cy="566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80133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5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a:t>
            </a:r>
          </a:p>
        </p:txBody>
      </p:sp>
      <p:sp>
        <p:nvSpPr>
          <p:cNvPr id="3" name="Content Placeholder 2"/>
          <p:cNvSpPr>
            <a:spLocks noGrp="1"/>
          </p:cNvSpPr>
          <p:nvPr>
            <p:ph idx="1"/>
          </p:nvPr>
        </p:nvSpPr>
        <p:spPr>
          <a:xfrm>
            <a:off x="838200" y="1825625"/>
            <a:ext cx="9932647" cy="4351338"/>
          </a:xfrm>
        </p:spPr>
        <p:txBody>
          <a:bodyPr>
            <a:normAutofit/>
          </a:bodyPr>
          <a:lstStyle/>
          <a:p>
            <a:r>
              <a:rPr lang="en-GB" dirty="0"/>
              <a:t>Provably Correct DSLs</a:t>
            </a:r>
          </a:p>
          <a:p>
            <a:r>
              <a:rPr lang="en-GB" dirty="0"/>
              <a:t>Restricted language feature-set</a:t>
            </a:r>
          </a:p>
          <a:p>
            <a:r>
              <a:rPr lang="en-GB" dirty="0"/>
              <a:t>A comprehensive system for creating DSLs</a:t>
            </a:r>
          </a:p>
          <a:p>
            <a:endParaRPr lang="en-GB" dirty="0"/>
          </a:p>
          <a:p>
            <a:r>
              <a:rPr lang="en-GB" dirty="0"/>
              <a:t>A Metalanguage: </a:t>
            </a:r>
            <a:r>
              <a:rPr lang="en-GB" dirty="0" err="1"/>
              <a:t>Metaspec</a:t>
            </a:r>
            <a:endParaRPr lang="en-GB" dirty="0"/>
          </a:p>
          <a:p>
            <a:r>
              <a:rPr lang="en-GB" dirty="0"/>
              <a:t>A Metacompiler: ABSOL</a:t>
            </a:r>
          </a:p>
          <a:p>
            <a:endParaRPr lang="en-GB" dirty="0"/>
          </a:p>
          <a:p>
            <a:r>
              <a:rPr lang="en-GB" dirty="0"/>
              <a:t>All in the name of proving each little language to be </a:t>
            </a:r>
            <a:r>
              <a:rPr lang="en-GB" i="1" dirty="0"/>
              <a:t>correct</a:t>
            </a:r>
          </a:p>
        </p:txBody>
      </p:sp>
    </p:spTree>
    <p:extLst>
      <p:ext uri="{BB962C8B-B14F-4D97-AF65-F5344CB8AC3E}">
        <p14:creationId xmlns:p14="http://schemas.microsoft.com/office/powerpoint/2010/main" val="28005305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 Work – DSLs and Metalanguages</a:t>
            </a:r>
          </a:p>
        </p:txBody>
      </p:sp>
      <p:sp>
        <p:nvSpPr>
          <p:cNvPr id="3" name="Content Placeholder 2"/>
          <p:cNvSpPr>
            <a:spLocks noGrp="1"/>
          </p:cNvSpPr>
          <p:nvPr>
            <p:ph idx="1"/>
          </p:nvPr>
        </p:nvSpPr>
        <p:spPr>
          <a:xfrm>
            <a:off x="838200" y="4061012"/>
            <a:ext cx="9932647" cy="2183187"/>
          </a:xfrm>
        </p:spPr>
        <p:txBody>
          <a:bodyPr/>
          <a:lstStyle/>
          <a:p>
            <a:r>
              <a:rPr lang="en-GB" dirty="0"/>
              <a:t>DSLs provide a more appropriate level of abstraction</a:t>
            </a:r>
          </a:p>
          <a:p>
            <a:r>
              <a:rPr lang="en-GB" dirty="0"/>
              <a:t>A focus on </a:t>
            </a:r>
            <a:r>
              <a:rPr lang="en-GB" i="1" dirty="0"/>
              <a:t>executable, external</a:t>
            </a:r>
            <a:r>
              <a:rPr lang="en-GB" dirty="0"/>
              <a:t> DSLs via </a:t>
            </a:r>
            <a:r>
              <a:rPr lang="en-GB" dirty="0" err="1"/>
              <a:t>Transpilation</a:t>
            </a:r>
            <a:endParaRPr lang="en-GB" dirty="0"/>
          </a:p>
          <a:p>
            <a:r>
              <a:rPr lang="en-GB" dirty="0"/>
              <a:t>Language Grammars based on EBNF</a:t>
            </a:r>
          </a:p>
          <a:p>
            <a:r>
              <a:rPr lang="en-GB" dirty="0"/>
              <a:t>Semantics as a transformation of Big-Step Operational Semantics</a:t>
            </a:r>
          </a:p>
        </p:txBody>
      </p:sp>
      <p:sp>
        <p:nvSpPr>
          <p:cNvPr id="4" name="Rectangle: Diagonal Corners Snipped 3"/>
          <p:cNvSpPr/>
          <p:nvPr/>
        </p:nvSpPr>
        <p:spPr>
          <a:xfrm>
            <a:off x="1712258" y="1553117"/>
            <a:ext cx="8727141" cy="2155171"/>
          </a:xfrm>
          <a:prstGeom prst="snip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65981" y="1907427"/>
            <a:ext cx="7961586" cy="1446550"/>
          </a:xfrm>
          <a:prstGeom prst="rect">
            <a:avLst/>
          </a:prstGeom>
          <a:noFill/>
        </p:spPr>
        <p:txBody>
          <a:bodyPr wrap="square" rtlCol="0">
            <a:spAutoFit/>
          </a:bodyPr>
          <a:lstStyle/>
          <a:p>
            <a:r>
              <a:rPr lang="en-GB" sz="2400" dirty="0"/>
              <a:t>“DSL – A programming language or specification that offers expressive power focused on a particular domain”</a:t>
            </a:r>
          </a:p>
          <a:p>
            <a:endParaRPr lang="en-GB" sz="2400" dirty="0"/>
          </a:p>
          <a:p>
            <a:r>
              <a:rPr lang="en-GB" sz="1600" dirty="0"/>
              <a:t>– Van </a:t>
            </a:r>
            <a:r>
              <a:rPr lang="en-GB" sz="1600" dirty="0" err="1"/>
              <a:t>Deursen</a:t>
            </a:r>
            <a:r>
              <a:rPr lang="en-GB" sz="1600" dirty="0"/>
              <a:t>, </a:t>
            </a:r>
            <a:r>
              <a:rPr lang="en-GB" sz="1600" i="1" dirty="0"/>
              <a:t>Domain-Specific Languages: An Annotated Bibliography</a:t>
            </a:r>
          </a:p>
        </p:txBody>
      </p:sp>
    </p:spTree>
    <p:extLst>
      <p:ext uri="{BB962C8B-B14F-4D97-AF65-F5344CB8AC3E}">
        <p14:creationId xmlns:p14="http://schemas.microsoft.com/office/powerpoint/2010/main" val="10781111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Prior Work – Verification and Generation</a:t>
            </a:r>
          </a:p>
        </p:txBody>
      </p:sp>
      <p:sp>
        <p:nvSpPr>
          <p:cNvPr id="3" name="Content Placeholder 2"/>
          <p:cNvSpPr>
            <a:spLocks noGrp="1"/>
          </p:cNvSpPr>
          <p:nvPr>
            <p:ph idx="1"/>
          </p:nvPr>
        </p:nvSpPr>
        <p:spPr>
          <a:xfrm>
            <a:off x="838200" y="4007225"/>
            <a:ext cx="9932647" cy="2169738"/>
          </a:xfrm>
        </p:spPr>
        <p:txBody>
          <a:bodyPr/>
          <a:lstStyle/>
          <a:p>
            <a:r>
              <a:rPr lang="en-GB" dirty="0"/>
              <a:t>Impossible to verify arbitrary programs</a:t>
            </a:r>
          </a:p>
          <a:p>
            <a:r>
              <a:rPr lang="en-GB" dirty="0"/>
              <a:t>Must restrict programs to </a:t>
            </a:r>
            <a:r>
              <a:rPr lang="en-GB" i="1" dirty="0"/>
              <a:t>data</a:t>
            </a:r>
            <a:r>
              <a:rPr lang="en-GB" dirty="0"/>
              <a:t> to enable this</a:t>
            </a:r>
          </a:p>
          <a:p>
            <a:r>
              <a:rPr lang="en-GB" dirty="0"/>
              <a:t>Termination proofs by induction</a:t>
            </a:r>
          </a:p>
          <a:p>
            <a:r>
              <a:rPr lang="en-GB" dirty="0"/>
              <a:t>Compiler generation from the language specification</a:t>
            </a:r>
          </a:p>
        </p:txBody>
      </p:sp>
      <p:sp>
        <p:nvSpPr>
          <p:cNvPr id="4" name="Rectangle: Diagonal Corners Snipped 3"/>
          <p:cNvSpPr/>
          <p:nvPr/>
        </p:nvSpPr>
        <p:spPr>
          <a:xfrm>
            <a:off x="1712258" y="1553117"/>
            <a:ext cx="8727141" cy="2155171"/>
          </a:xfrm>
          <a:prstGeom prst="snip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p:cNvSpPr txBox="1"/>
          <p:nvPr/>
        </p:nvSpPr>
        <p:spPr>
          <a:xfrm>
            <a:off x="2165981" y="1907427"/>
            <a:ext cx="7961586" cy="1446550"/>
          </a:xfrm>
          <a:prstGeom prst="rect">
            <a:avLst/>
          </a:prstGeom>
          <a:noFill/>
        </p:spPr>
        <p:txBody>
          <a:bodyPr wrap="square" rtlCol="0">
            <a:spAutoFit/>
          </a:bodyPr>
          <a:lstStyle/>
          <a:p>
            <a:r>
              <a:rPr lang="en-GB" sz="2400" dirty="0"/>
              <a:t>“Totally Correct – When a program terminates and performs the operations as defined by its specification.”</a:t>
            </a:r>
          </a:p>
          <a:p>
            <a:endParaRPr lang="en-GB" sz="2400" dirty="0"/>
          </a:p>
          <a:p>
            <a:r>
              <a:rPr lang="en-GB" sz="1600" dirty="0"/>
              <a:t>– Manna and </a:t>
            </a:r>
            <a:r>
              <a:rPr lang="en-GB" sz="1600" dirty="0" err="1"/>
              <a:t>Pnueli</a:t>
            </a:r>
            <a:r>
              <a:rPr lang="en-GB" sz="1600" dirty="0"/>
              <a:t>, </a:t>
            </a:r>
            <a:r>
              <a:rPr lang="en-GB" sz="1600" i="1" dirty="0"/>
              <a:t>Axiomatic Approach to Total Correctness of Programs</a:t>
            </a:r>
          </a:p>
        </p:txBody>
      </p:sp>
    </p:spTree>
    <p:extLst>
      <p:ext uri="{BB962C8B-B14F-4D97-AF65-F5344CB8AC3E}">
        <p14:creationId xmlns:p14="http://schemas.microsoft.com/office/powerpoint/2010/main" val="388653143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 Work So Far</a:t>
            </a:r>
          </a:p>
        </p:txBody>
      </p:sp>
      <p:sp>
        <p:nvSpPr>
          <p:cNvPr id="3" name="Content Placeholder 2"/>
          <p:cNvSpPr>
            <a:spLocks noGrp="1"/>
          </p:cNvSpPr>
          <p:nvPr>
            <p:ph idx="1"/>
          </p:nvPr>
        </p:nvSpPr>
        <p:spPr>
          <a:xfrm>
            <a:off x="838200" y="4052895"/>
            <a:ext cx="10515600" cy="1888742"/>
          </a:xfrm>
        </p:spPr>
        <p:txBody>
          <a:bodyPr>
            <a:normAutofit/>
          </a:bodyPr>
          <a:lstStyle/>
          <a:p>
            <a:r>
              <a:rPr lang="en-GB" dirty="0"/>
              <a:t>This project involves multiple levels of systems and metasystems</a:t>
            </a:r>
          </a:p>
          <a:p>
            <a:r>
              <a:rPr lang="en-GB" dirty="0"/>
              <a:t>The Metalanguage -&gt; The Language</a:t>
            </a:r>
          </a:p>
          <a:p>
            <a:r>
              <a:rPr lang="en-GB" dirty="0"/>
              <a:t>The Metacompiler -&gt; The Compiler</a:t>
            </a:r>
          </a:p>
        </p:txBody>
      </p:sp>
      <p:sp>
        <p:nvSpPr>
          <p:cNvPr id="8" name="Rectangle: Diagonal Corners Snipped 7"/>
          <p:cNvSpPr/>
          <p:nvPr/>
        </p:nvSpPr>
        <p:spPr>
          <a:xfrm>
            <a:off x="1712257" y="1553113"/>
            <a:ext cx="8727141" cy="2155171"/>
          </a:xfrm>
          <a:prstGeom prst="snip2Diag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2165980" y="1907423"/>
            <a:ext cx="7961586" cy="1446550"/>
          </a:xfrm>
          <a:prstGeom prst="rect">
            <a:avLst/>
          </a:prstGeom>
          <a:noFill/>
        </p:spPr>
        <p:txBody>
          <a:bodyPr wrap="square" rtlCol="0">
            <a:spAutoFit/>
          </a:bodyPr>
          <a:lstStyle/>
          <a:p>
            <a:r>
              <a:rPr lang="en-GB" sz="2400" dirty="0"/>
              <a:t>“When asked for a formal semantics of the formal semantics Milner's head explodes.” </a:t>
            </a:r>
          </a:p>
          <a:p>
            <a:endParaRPr lang="en-GB" sz="2400" dirty="0"/>
          </a:p>
          <a:p>
            <a:r>
              <a:rPr lang="en-GB" sz="1600" dirty="0"/>
              <a:t>– James </a:t>
            </a:r>
            <a:r>
              <a:rPr lang="en-GB" sz="1600" dirty="0" err="1"/>
              <a:t>Iry</a:t>
            </a:r>
            <a:r>
              <a:rPr lang="en-GB" sz="1600" dirty="0"/>
              <a:t>, </a:t>
            </a:r>
            <a:r>
              <a:rPr lang="en-GB" sz="1600" i="1" dirty="0"/>
              <a:t>A Brief, Incomplete and Mostly Wrong History of Programming Languages</a:t>
            </a:r>
          </a:p>
        </p:txBody>
      </p:sp>
    </p:spTree>
    <p:extLst>
      <p:ext uri="{BB962C8B-B14F-4D97-AF65-F5344CB8AC3E}">
        <p14:creationId xmlns:p14="http://schemas.microsoft.com/office/powerpoint/2010/main" val="34114916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The Work So Far – </a:t>
            </a:r>
            <a:r>
              <a:rPr lang="en-GB" dirty="0" err="1"/>
              <a:t>Metaspec</a:t>
            </a:r>
            <a:endParaRPr lang="en-GB" dirty="0"/>
          </a:p>
        </p:txBody>
      </p:sp>
      <p:sp>
        <p:nvSpPr>
          <p:cNvPr id="6" name="Content Placeholder 2"/>
          <p:cNvSpPr>
            <a:spLocks noGrp="1"/>
          </p:cNvSpPr>
          <p:nvPr>
            <p:ph idx="1"/>
          </p:nvPr>
        </p:nvSpPr>
        <p:spPr>
          <a:xfrm>
            <a:off x="6618194" y="2251141"/>
            <a:ext cx="5004547" cy="3080617"/>
          </a:xfrm>
        </p:spPr>
        <p:txBody>
          <a:bodyPr>
            <a:normAutofit/>
          </a:bodyPr>
          <a:lstStyle/>
          <a:p>
            <a:r>
              <a:rPr lang="en-GB" dirty="0"/>
              <a:t>An initial sketch of the syntax</a:t>
            </a:r>
          </a:p>
          <a:p>
            <a:r>
              <a:rPr lang="en-GB" dirty="0"/>
              <a:t>Care taken with semantic form</a:t>
            </a:r>
          </a:p>
          <a:p>
            <a:r>
              <a:rPr lang="en-GB" dirty="0"/>
              <a:t>Grammar Complete</a:t>
            </a:r>
          </a:p>
          <a:p>
            <a:r>
              <a:rPr lang="en-GB" dirty="0"/>
              <a:t>Left-Recursive, but lookahead</a:t>
            </a:r>
          </a:p>
          <a:p>
            <a:r>
              <a:rPr lang="en-GB" dirty="0" err="1"/>
              <a:t>Metaspec</a:t>
            </a:r>
            <a:r>
              <a:rPr lang="en-GB" dirty="0"/>
              <a:t> semantics </a:t>
            </a:r>
            <a:r>
              <a:rPr lang="en-GB"/>
              <a:t>not yet entirely </a:t>
            </a:r>
            <a:r>
              <a:rPr lang="en-GB" dirty="0"/>
              <a:t>complete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6429" y="4062972"/>
            <a:ext cx="5325836" cy="2127037"/>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429" y="1680372"/>
            <a:ext cx="5325836" cy="2147362"/>
          </a:xfrm>
          <a:prstGeom prst="rect">
            <a:avLst/>
          </a:prstGeom>
        </p:spPr>
      </p:pic>
      <p:sp>
        <p:nvSpPr>
          <p:cNvPr id="3" name="Rectangle 2"/>
          <p:cNvSpPr/>
          <p:nvPr/>
        </p:nvSpPr>
        <p:spPr>
          <a:xfrm>
            <a:off x="656897" y="2180897"/>
            <a:ext cx="5659820" cy="17394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9" y="2332779"/>
            <a:ext cx="3787889" cy="1541267"/>
          </a:xfrm>
          <a:prstGeom prst="rect">
            <a:avLst/>
          </a:prstGeom>
        </p:spPr>
      </p:pic>
    </p:spTree>
    <p:extLst>
      <p:ext uri="{BB962C8B-B14F-4D97-AF65-F5344CB8AC3E}">
        <p14:creationId xmlns:p14="http://schemas.microsoft.com/office/powerpoint/2010/main" val="11970155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The Work So Far – ABSOL</a:t>
            </a:r>
          </a:p>
        </p:txBody>
      </p:sp>
      <p:sp>
        <p:nvSpPr>
          <p:cNvPr id="7" name="Content Placeholder 2"/>
          <p:cNvSpPr>
            <a:spLocks noGrp="1"/>
          </p:cNvSpPr>
          <p:nvPr>
            <p:ph idx="1"/>
          </p:nvPr>
        </p:nvSpPr>
        <p:spPr>
          <a:xfrm>
            <a:off x="838200" y="1814996"/>
            <a:ext cx="5603499" cy="1710893"/>
          </a:xfrm>
        </p:spPr>
        <p:txBody>
          <a:bodyPr>
            <a:normAutofit/>
          </a:bodyPr>
          <a:lstStyle/>
          <a:p>
            <a:r>
              <a:rPr lang="en-GB" dirty="0"/>
              <a:t>At a </a:t>
            </a:r>
            <a:r>
              <a:rPr lang="en-GB" i="1" dirty="0"/>
              <a:t>very </a:t>
            </a:r>
            <a:r>
              <a:rPr lang="en-GB" dirty="0"/>
              <a:t>rudimentary stage</a:t>
            </a:r>
          </a:p>
          <a:p>
            <a:r>
              <a:rPr lang="en-GB" dirty="0"/>
              <a:t>Basic program structure</a:t>
            </a:r>
          </a:p>
          <a:p>
            <a:r>
              <a:rPr lang="en-GB" dirty="0"/>
              <a:t>Partial </a:t>
            </a:r>
            <a:r>
              <a:rPr lang="en-GB" dirty="0" err="1"/>
              <a:t>lexer</a:t>
            </a:r>
            <a:r>
              <a:rPr lang="en-GB" dirty="0"/>
              <a:t> implementation</a:t>
            </a:r>
          </a:p>
        </p:txBody>
      </p:sp>
      <p:sp>
        <p:nvSpPr>
          <p:cNvPr id="8" name="Rectangle 7"/>
          <p:cNvSpPr/>
          <p:nvPr/>
        </p:nvSpPr>
        <p:spPr>
          <a:xfrm>
            <a:off x="1902755" y="3832412"/>
            <a:ext cx="5123329" cy="2144806"/>
          </a:xfrm>
          <a:prstGeom prst="rect">
            <a:avLst/>
          </a:prstGeom>
          <a:solidFill>
            <a:schemeClr val="accent1">
              <a:lumMod val="20000"/>
              <a:lumOff val="80000"/>
            </a:scheme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077568" y="4001294"/>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3792068" y="4001294"/>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5506568" y="4001294"/>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p:cNvSpPr txBox="1"/>
          <p:nvPr/>
        </p:nvSpPr>
        <p:spPr>
          <a:xfrm>
            <a:off x="2188506" y="4550872"/>
            <a:ext cx="1122830" cy="707886"/>
          </a:xfrm>
          <a:prstGeom prst="rect">
            <a:avLst/>
          </a:prstGeom>
          <a:noFill/>
        </p:spPr>
        <p:txBody>
          <a:bodyPr wrap="square" rtlCol="0">
            <a:spAutoFit/>
          </a:bodyPr>
          <a:lstStyle/>
          <a:p>
            <a:pPr algn="ctr"/>
            <a:r>
              <a:rPr lang="en-GB" sz="2000" dirty="0"/>
              <a:t>Lex and Parse</a:t>
            </a:r>
          </a:p>
        </p:txBody>
      </p:sp>
      <p:sp>
        <p:nvSpPr>
          <p:cNvPr id="13" name="TextBox 12"/>
          <p:cNvSpPr txBox="1"/>
          <p:nvPr/>
        </p:nvSpPr>
        <p:spPr>
          <a:xfrm>
            <a:off x="3852576" y="4612427"/>
            <a:ext cx="1223686" cy="584775"/>
          </a:xfrm>
          <a:prstGeom prst="rect">
            <a:avLst/>
          </a:prstGeom>
          <a:noFill/>
        </p:spPr>
        <p:txBody>
          <a:bodyPr wrap="square" rtlCol="0">
            <a:spAutoFit/>
          </a:bodyPr>
          <a:lstStyle/>
          <a:p>
            <a:pPr algn="ctr"/>
            <a:r>
              <a:rPr lang="en-GB" sz="1600" dirty="0"/>
              <a:t>Semantic Verification</a:t>
            </a:r>
          </a:p>
        </p:txBody>
      </p:sp>
      <p:sp>
        <p:nvSpPr>
          <p:cNvPr id="14" name="TextBox 13"/>
          <p:cNvSpPr txBox="1"/>
          <p:nvPr/>
        </p:nvSpPr>
        <p:spPr>
          <a:xfrm>
            <a:off x="5617506" y="4612426"/>
            <a:ext cx="1122830" cy="584775"/>
          </a:xfrm>
          <a:prstGeom prst="rect">
            <a:avLst/>
          </a:prstGeom>
          <a:noFill/>
        </p:spPr>
        <p:txBody>
          <a:bodyPr wrap="square" rtlCol="0">
            <a:spAutoFit/>
          </a:bodyPr>
          <a:lstStyle/>
          <a:p>
            <a:pPr algn="ctr"/>
            <a:r>
              <a:rPr lang="en-GB" sz="1600" dirty="0"/>
              <a:t>Code Generation</a:t>
            </a:r>
          </a:p>
        </p:txBody>
      </p:sp>
      <p:sp>
        <p:nvSpPr>
          <p:cNvPr id="15" name="Rectangle 14"/>
          <p:cNvSpPr/>
          <p:nvPr/>
        </p:nvSpPr>
        <p:spPr>
          <a:xfrm>
            <a:off x="601195" y="4443798"/>
            <a:ext cx="1079128" cy="929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TextBox 15"/>
          <p:cNvSpPr txBox="1"/>
          <p:nvPr/>
        </p:nvSpPr>
        <p:spPr>
          <a:xfrm>
            <a:off x="578219" y="4450020"/>
            <a:ext cx="1122830" cy="923330"/>
          </a:xfrm>
          <a:prstGeom prst="rect">
            <a:avLst/>
          </a:prstGeom>
          <a:noFill/>
        </p:spPr>
        <p:txBody>
          <a:bodyPr wrap="square" rtlCol="0">
            <a:spAutoFit/>
          </a:bodyPr>
          <a:lstStyle/>
          <a:p>
            <a:pPr algn="ctr"/>
            <a:r>
              <a:rPr lang="en-GB" dirty="0"/>
              <a:t>Input </a:t>
            </a:r>
            <a:r>
              <a:rPr lang="en-GB" dirty="0" err="1"/>
              <a:t>Metaspec</a:t>
            </a:r>
            <a:r>
              <a:rPr lang="en-GB" dirty="0"/>
              <a:t> File</a:t>
            </a:r>
          </a:p>
        </p:txBody>
      </p:sp>
      <p:sp>
        <p:nvSpPr>
          <p:cNvPr id="17" name="Rectangle 16"/>
          <p:cNvSpPr/>
          <p:nvPr/>
        </p:nvSpPr>
        <p:spPr>
          <a:xfrm>
            <a:off x="7456949" y="2132518"/>
            <a:ext cx="1344706" cy="929552"/>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p:cNvSpPr txBox="1"/>
          <p:nvPr/>
        </p:nvSpPr>
        <p:spPr>
          <a:xfrm>
            <a:off x="7567887" y="2274128"/>
            <a:ext cx="1122830" cy="646331"/>
          </a:xfrm>
          <a:prstGeom prst="rect">
            <a:avLst/>
          </a:prstGeom>
          <a:noFill/>
        </p:spPr>
        <p:txBody>
          <a:bodyPr wrap="square" rtlCol="0">
            <a:spAutoFit/>
          </a:bodyPr>
          <a:lstStyle/>
          <a:p>
            <a:pPr algn="ctr"/>
            <a:r>
              <a:rPr lang="en-GB" dirty="0"/>
              <a:t>Input DSL File</a:t>
            </a:r>
          </a:p>
        </p:txBody>
      </p:sp>
      <p:sp>
        <p:nvSpPr>
          <p:cNvPr id="19" name="Rectangle 18"/>
          <p:cNvSpPr/>
          <p:nvPr/>
        </p:nvSpPr>
        <p:spPr>
          <a:xfrm>
            <a:off x="7277094" y="3832412"/>
            <a:ext cx="3366003" cy="2144806"/>
          </a:xfrm>
          <a:prstGeom prst="rect">
            <a:avLst/>
          </a:prstGeom>
          <a:solidFill>
            <a:schemeClr val="accent1">
              <a:lumMod val="20000"/>
              <a:lumOff val="80000"/>
            </a:schemeClr>
          </a:solid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7456949" y="3994425"/>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p:cNvSpPr txBox="1"/>
          <p:nvPr/>
        </p:nvSpPr>
        <p:spPr>
          <a:xfrm>
            <a:off x="7517457" y="4605558"/>
            <a:ext cx="1223686" cy="584775"/>
          </a:xfrm>
          <a:prstGeom prst="rect">
            <a:avLst/>
          </a:prstGeom>
          <a:noFill/>
        </p:spPr>
        <p:txBody>
          <a:bodyPr wrap="square" rtlCol="0">
            <a:spAutoFit/>
          </a:bodyPr>
          <a:lstStyle/>
          <a:p>
            <a:pPr algn="ctr"/>
            <a:r>
              <a:rPr lang="en-GB" sz="1600" dirty="0"/>
              <a:t>Parse and Lex DSL</a:t>
            </a:r>
          </a:p>
        </p:txBody>
      </p:sp>
      <p:sp>
        <p:nvSpPr>
          <p:cNvPr id="22" name="Rectangle 21"/>
          <p:cNvSpPr/>
          <p:nvPr/>
        </p:nvSpPr>
        <p:spPr>
          <a:xfrm>
            <a:off x="9144553" y="3990665"/>
            <a:ext cx="1344706" cy="1814559"/>
          </a:xfrm>
          <a:prstGeom prst="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p:cNvSpPr txBox="1"/>
          <p:nvPr/>
        </p:nvSpPr>
        <p:spPr>
          <a:xfrm>
            <a:off x="9205063" y="4612427"/>
            <a:ext cx="1223686" cy="584775"/>
          </a:xfrm>
          <a:prstGeom prst="rect">
            <a:avLst/>
          </a:prstGeom>
          <a:noFill/>
        </p:spPr>
        <p:txBody>
          <a:bodyPr wrap="square" rtlCol="0">
            <a:spAutoFit/>
          </a:bodyPr>
          <a:lstStyle/>
          <a:p>
            <a:pPr algn="ctr"/>
            <a:r>
              <a:rPr lang="en-GB" sz="1600" dirty="0"/>
              <a:t>DSL Code Generation</a:t>
            </a:r>
          </a:p>
        </p:txBody>
      </p:sp>
      <p:cxnSp>
        <p:nvCxnSpPr>
          <p:cNvPr id="25" name="Straight Arrow Connector 24"/>
          <p:cNvCxnSpPr>
            <a:cxnSpLocks/>
            <a:stCxn id="15" idx="3"/>
            <a:endCxn id="8" idx="1"/>
          </p:cNvCxnSpPr>
          <p:nvPr/>
        </p:nvCxnSpPr>
        <p:spPr>
          <a:xfrm flipV="1">
            <a:off x="1680323" y="4904815"/>
            <a:ext cx="222432" cy="3759"/>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9" idx="3"/>
            <a:endCxn id="10" idx="1"/>
          </p:cNvCxnSpPr>
          <p:nvPr/>
        </p:nvCxnSpPr>
        <p:spPr>
          <a:xfrm>
            <a:off x="3422274" y="4908574"/>
            <a:ext cx="369794"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10" idx="3"/>
            <a:endCxn id="11" idx="1"/>
          </p:cNvCxnSpPr>
          <p:nvPr/>
        </p:nvCxnSpPr>
        <p:spPr>
          <a:xfrm>
            <a:off x="5136774" y="4908574"/>
            <a:ext cx="369794"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8" idx="3"/>
            <a:endCxn id="19" idx="1"/>
          </p:cNvCxnSpPr>
          <p:nvPr/>
        </p:nvCxnSpPr>
        <p:spPr>
          <a:xfrm>
            <a:off x="7026084" y="4904815"/>
            <a:ext cx="251010" cy="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7" idx="2"/>
            <a:endCxn id="20" idx="0"/>
          </p:cNvCxnSpPr>
          <p:nvPr/>
        </p:nvCxnSpPr>
        <p:spPr>
          <a:xfrm>
            <a:off x="8129302" y="3062070"/>
            <a:ext cx="0" cy="932355"/>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cxnSpLocks/>
            <a:stCxn id="20" idx="3"/>
            <a:endCxn id="22" idx="1"/>
          </p:cNvCxnSpPr>
          <p:nvPr/>
        </p:nvCxnSpPr>
        <p:spPr>
          <a:xfrm flipV="1">
            <a:off x="8801655" y="4897945"/>
            <a:ext cx="342898" cy="376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7080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P spid="14" grpId="0"/>
      <p:bldP spid="15" grpId="0" animBg="1"/>
      <p:bldP spid="16" grpId="0"/>
      <p:bldP spid="17" grpId="0" animBg="1"/>
      <p:bldP spid="18" grpId="0"/>
      <p:bldP spid="19" grpId="0" animBg="1"/>
      <p:bldP spid="20" grpId="0" animBg="1"/>
      <p:bldP spid="21" grpId="0"/>
      <p:bldP spid="22" grpId="0" animBg="1"/>
      <p:bldP spid="2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Future Plans</a:t>
            </a:r>
          </a:p>
        </p:txBody>
      </p:sp>
      <p:sp>
        <p:nvSpPr>
          <p:cNvPr id="3" name="Content Placeholder 2"/>
          <p:cNvSpPr>
            <a:spLocks noGrp="1"/>
          </p:cNvSpPr>
          <p:nvPr>
            <p:ph idx="1"/>
          </p:nvPr>
        </p:nvSpPr>
        <p:spPr/>
        <p:txBody>
          <a:bodyPr/>
          <a:lstStyle/>
          <a:p>
            <a:r>
              <a:rPr lang="en-GB" dirty="0"/>
              <a:t>Continue work on ABSOL</a:t>
            </a:r>
          </a:p>
          <a:p>
            <a:r>
              <a:rPr lang="en-GB" dirty="0"/>
              <a:t>Iteratively develop the semantics of </a:t>
            </a:r>
            <a:r>
              <a:rPr lang="en-GB" dirty="0" err="1"/>
              <a:t>Metaspec</a:t>
            </a:r>
            <a:endParaRPr lang="en-GB" dirty="0"/>
          </a:p>
        </p:txBody>
      </p:sp>
    </p:spTree>
    <p:extLst>
      <p:ext uri="{BB962C8B-B14F-4D97-AF65-F5344CB8AC3E}">
        <p14:creationId xmlns:p14="http://schemas.microsoft.com/office/powerpoint/2010/main" val="2816660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769</TotalTime>
  <Words>2216</Words>
  <Application>Microsoft Office PowerPoint</Application>
  <PresentationFormat>Widescreen</PresentationFormat>
  <Paragraphs>190</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ABSOL</vt:lpstr>
      <vt:lpstr>Why?</vt:lpstr>
      <vt:lpstr>What?</vt:lpstr>
      <vt:lpstr>Prior Work – DSLs and Metalanguages</vt:lpstr>
      <vt:lpstr>Prior Work – Verification and Generation</vt:lpstr>
      <vt:lpstr>The Work So Far</vt:lpstr>
      <vt:lpstr>The Work So Far – Metaspec</vt:lpstr>
      <vt:lpstr>The Work So Far – ABSOL</vt:lpstr>
      <vt:lpstr>Future Plans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ABSOL</dc:title>
  <dc:creator>Ara Adkins</dc:creator>
  <cp:lastModifiedBy>Ara Adkins</cp:lastModifiedBy>
  <cp:revision>18</cp:revision>
  <dcterms:created xsi:type="dcterms:W3CDTF">2017-02-06T16:02:23Z</dcterms:created>
  <dcterms:modified xsi:type="dcterms:W3CDTF">2017-02-14T18:15:53Z</dcterms:modified>
</cp:coreProperties>
</file>