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7" r:id="rId2"/>
    <p:sldId id="256"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95" autoAdjust="0"/>
  </p:normalViewPr>
  <p:slideViewPr>
    <p:cSldViewPr snapToGrid="0">
      <p:cViewPr varScale="1">
        <p:scale>
          <a:sx n="152" d="100"/>
          <a:sy n="152" d="100"/>
        </p:scale>
        <p:origin x="4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nna\Downloads\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nna\Desktop\result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nna\Desktop\set1Q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nna\Desktop\set2Q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nna\Desktop\set2Q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rental count by category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results!$B$1</c:f>
              <c:strCache>
                <c:ptCount val="1"/>
                <c:pt idx="0">
                  <c:v>total rental count</c:v>
                </c:pt>
              </c:strCache>
            </c:strRef>
          </c:tx>
          <c:spPr>
            <a:solidFill>
              <a:schemeClr val="accent1"/>
            </a:solidFill>
            <a:ln>
              <a:noFill/>
            </a:ln>
            <a:effectLst/>
          </c:spPr>
          <c:invertIfNegative val="0"/>
          <c:cat>
            <c:strRef>
              <c:f>results!$A$2:$A$7</c:f>
              <c:strCache>
                <c:ptCount val="6"/>
                <c:pt idx="0">
                  <c:v>Animation</c:v>
                </c:pt>
                <c:pt idx="1">
                  <c:v>Children</c:v>
                </c:pt>
                <c:pt idx="2">
                  <c:v>Classics</c:v>
                </c:pt>
                <c:pt idx="3">
                  <c:v>Comedy</c:v>
                </c:pt>
                <c:pt idx="4">
                  <c:v>Family</c:v>
                </c:pt>
                <c:pt idx="5">
                  <c:v>Music</c:v>
                </c:pt>
              </c:strCache>
            </c:strRef>
          </c:cat>
          <c:val>
            <c:numRef>
              <c:f>results!$B$2:$B$7</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45C0-466C-AF30-C3F9EAD7259A}"/>
            </c:ext>
          </c:extLst>
        </c:ser>
        <c:dLbls>
          <c:showLegendKey val="0"/>
          <c:showVal val="0"/>
          <c:showCatName val="0"/>
          <c:showSerName val="0"/>
          <c:showPercent val="0"/>
          <c:showBubbleSize val="0"/>
        </c:dLbls>
        <c:gapWidth val="219"/>
        <c:overlap val="-27"/>
        <c:axId val="729894111"/>
        <c:axId val="729890783"/>
      </c:barChart>
      <c:catAx>
        <c:axId val="7298941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film</a:t>
                </a:r>
                <a:r>
                  <a:rPr lang="en-US" baseline="0"/>
                  <a:t> category</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890783"/>
        <c:crosses val="autoZero"/>
        <c:auto val="1"/>
        <c:lblAlgn val="ctr"/>
        <c:lblOffset val="100"/>
        <c:noMultiLvlLbl val="0"/>
      </c:catAx>
      <c:valAx>
        <c:axId val="729890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rental 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8941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 (1)'!$B$1</c:f>
              <c:strCache>
                <c:ptCount val="1"/>
                <c:pt idx="0">
                  <c:v>film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(1)'!$A$2:$A$7</c:f>
              <c:strCache>
                <c:ptCount val="6"/>
                <c:pt idx="0">
                  <c:v>Animation</c:v>
                </c:pt>
                <c:pt idx="1">
                  <c:v>Children</c:v>
                </c:pt>
                <c:pt idx="2">
                  <c:v>Classics</c:v>
                </c:pt>
                <c:pt idx="3">
                  <c:v>Comedy</c:v>
                </c:pt>
                <c:pt idx="4">
                  <c:v>Family</c:v>
                </c:pt>
                <c:pt idx="5">
                  <c:v>Music</c:v>
                </c:pt>
              </c:strCache>
            </c:strRef>
          </c:cat>
          <c:val>
            <c:numRef>
              <c:f>'results (1)'!$B$2:$B$7</c:f>
              <c:numCache>
                <c:formatCode>General</c:formatCode>
                <c:ptCount val="6"/>
                <c:pt idx="0">
                  <c:v>66</c:v>
                </c:pt>
                <c:pt idx="1">
                  <c:v>60</c:v>
                </c:pt>
                <c:pt idx="2">
                  <c:v>57</c:v>
                </c:pt>
                <c:pt idx="3">
                  <c:v>58</c:v>
                </c:pt>
                <c:pt idx="4">
                  <c:v>69</c:v>
                </c:pt>
                <c:pt idx="5">
                  <c:v>51</c:v>
                </c:pt>
              </c:numCache>
            </c:numRef>
          </c:val>
          <c:extLst>
            <c:ext xmlns:c16="http://schemas.microsoft.com/office/drawing/2014/chart" uri="{C3380CC4-5D6E-409C-BE32-E72D297353CC}">
              <c16:uniqueId val="{00000000-F770-4C47-8C65-A11F3A1DD6A3}"/>
            </c:ext>
          </c:extLst>
        </c:ser>
        <c:dLbls>
          <c:dLblPos val="outEnd"/>
          <c:showLegendKey val="0"/>
          <c:showVal val="1"/>
          <c:showCatName val="0"/>
          <c:showSerName val="0"/>
          <c:showPercent val="0"/>
          <c:showBubbleSize val="0"/>
        </c:dLbls>
        <c:gapWidth val="219"/>
        <c:overlap val="-27"/>
        <c:axId val="823168207"/>
        <c:axId val="823160719"/>
      </c:barChart>
      <c:catAx>
        <c:axId val="823168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 </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160719"/>
        <c:crosses val="autoZero"/>
        <c:auto val="1"/>
        <c:lblAlgn val="ctr"/>
        <c:lblOffset val="100"/>
        <c:noMultiLvlLbl val="0"/>
      </c:catAx>
      <c:valAx>
        <c:axId val="823160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Films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1682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Family category standard quartile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268249679718916E-2"/>
          <c:y val="0.15334570070949685"/>
          <c:w val="0.89303330500484124"/>
          <c:h val="0.54533749918635688"/>
        </c:manualLayout>
      </c:layout>
      <c:barChart>
        <c:barDir val="col"/>
        <c:grouping val="clustered"/>
        <c:varyColors val="0"/>
        <c:ser>
          <c:idx val="0"/>
          <c:order val="0"/>
          <c:tx>
            <c:strRef>
              <c:f>set1Q3!$B$1</c:f>
              <c:strCache>
                <c:ptCount val="1"/>
                <c:pt idx="0">
                  <c:v>standard_quartile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set1Q3!$A$2:$A$25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set1Q3!$B$2:$B$25</c:f>
              <c:numCache>
                <c:formatCode>General</c:formatCode>
                <c:ptCount val="24"/>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pt idx="20">
                  <c:v>1</c:v>
                </c:pt>
                <c:pt idx="21">
                  <c:v>2</c:v>
                </c:pt>
                <c:pt idx="22">
                  <c:v>3</c:v>
                </c:pt>
                <c:pt idx="23">
                  <c:v>4</c:v>
                </c:pt>
              </c:numCache>
            </c:numRef>
          </c:val>
          <c:extLst>
            <c:ext xmlns:c16="http://schemas.microsoft.com/office/drawing/2014/chart" uri="{C3380CC4-5D6E-409C-BE32-E72D297353CC}">
              <c16:uniqueId val="{00000000-7167-473C-B4D6-232E29EC314E}"/>
            </c:ext>
          </c:extLst>
        </c:ser>
        <c:ser>
          <c:idx val="1"/>
          <c:order val="1"/>
          <c:tx>
            <c:strRef>
              <c:f>set1Q3!$C$1</c:f>
              <c:strCache>
                <c:ptCount val="1"/>
                <c:pt idx="0">
                  <c:v>count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set1Q3!$A$2:$A$25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set1Q3!$C$2:$C$25</c:f>
              <c:numCache>
                <c:formatCode>General</c:formatCode>
                <c:ptCount val="24"/>
                <c:pt idx="0">
                  <c:v>22</c:v>
                </c:pt>
                <c:pt idx="1">
                  <c:v>12</c:v>
                </c:pt>
                <c:pt idx="2">
                  <c:v>15</c:v>
                </c:pt>
                <c:pt idx="3">
                  <c:v>17</c:v>
                </c:pt>
                <c:pt idx="4">
                  <c:v>14</c:v>
                </c:pt>
                <c:pt idx="5">
                  <c:v>18</c:v>
                </c:pt>
                <c:pt idx="6">
                  <c:v>14</c:v>
                </c:pt>
                <c:pt idx="7">
                  <c:v>14</c:v>
                </c:pt>
                <c:pt idx="8">
                  <c:v>14</c:v>
                </c:pt>
                <c:pt idx="9">
                  <c:v>15</c:v>
                </c:pt>
                <c:pt idx="10">
                  <c:v>12</c:v>
                </c:pt>
                <c:pt idx="11">
                  <c:v>16</c:v>
                </c:pt>
                <c:pt idx="12">
                  <c:v>17</c:v>
                </c:pt>
                <c:pt idx="13">
                  <c:v>15</c:v>
                </c:pt>
                <c:pt idx="14">
                  <c:v>13</c:v>
                </c:pt>
                <c:pt idx="15">
                  <c:v>13</c:v>
                </c:pt>
                <c:pt idx="16">
                  <c:v>15</c:v>
                </c:pt>
                <c:pt idx="17">
                  <c:v>17</c:v>
                </c:pt>
                <c:pt idx="18">
                  <c:v>20</c:v>
                </c:pt>
                <c:pt idx="19">
                  <c:v>17</c:v>
                </c:pt>
                <c:pt idx="20">
                  <c:v>9</c:v>
                </c:pt>
                <c:pt idx="21">
                  <c:v>13</c:v>
                </c:pt>
                <c:pt idx="22">
                  <c:v>16</c:v>
                </c:pt>
                <c:pt idx="23">
                  <c:v>13</c:v>
                </c:pt>
              </c:numCache>
            </c:numRef>
          </c:val>
          <c:extLst>
            <c:ext xmlns:c16="http://schemas.microsoft.com/office/drawing/2014/chart" uri="{C3380CC4-5D6E-409C-BE32-E72D297353CC}">
              <c16:uniqueId val="{00000001-7167-473C-B4D6-232E29EC314E}"/>
            </c:ext>
          </c:extLst>
        </c:ser>
        <c:dLbls>
          <c:dLblPos val="outEnd"/>
          <c:showLegendKey val="0"/>
          <c:showVal val="1"/>
          <c:showCatName val="0"/>
          <c:showSerName val="0"/>
          <c:showPercent val="0"/>
          <c:showBubbleSize val="0"/>
        </c:dLbls>
        <c:gapWidth val="219"/>
        <c:overlap val="-27"/>
        <c:axId val="1082653712"/>
        <c:axId val="1082642064"/>
      </c:barChart>
      <c:catAx>
        <c:axId val="1082653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Standard Quartile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642064"/>
        <c:crosses val="autoZero"/>
        <c:auto val="1"/>
        <c:lblAlgn val="ctr"/>
        <c:lblOffset val="100"/>
        <c:noMultiLvlLbl val="0"/>
      </c:catAx>
      <c:valAx>
        <c:axId val="108264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653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a:t>Rental Orders </a:t>
            </a:r>
            <a:r>
              <a:rPr lang="ar-SA" sz="1400" b="1"/>
              <a:t> </a:t>
            </a:r>
            <a:endParaRPr lang="en-US" sz="1400"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set2Q1!$D$1</c:f>
              <c:strCache>
                <c:ptCount val="1"/>
                <c:pt idx="0">
                  <c:v>count</c:v>
                </c:pt>
              </c:strCache>
            </c:strRef>
          </c:tx>
          <c:spPr>
            <a:solidFill>
              <a:schemeClr val="accent1"/>
            </a:solidFill>
            <a:ln>
              <a:noFill/>
            </a:ln>
            <a:effectLst/>
          </c:spPr>
          <c:invertIfNegative val="0"/>
          <c:cat>
            <c:multiLvlStrRef>
              <c:f>set2Q1!$A$2:$C$11</c:f>
              <c:multiLvlStrCache>
                <c:ptCount val="10"/>
                <c:lvl>
                  <c:pt idx="0">
                    <c:v>Store 1</c:v>
                  </c:pt>
                  <c:pt idx="1">
                    <c:v>Store 2</c:v>
                  </c:pt>
                  <c:pt idx="2">
                    <c:v>Store 1</c:v>
                  </c:pt>
                  <c:pt idx="3">
                    <c:v>Store 2</c:v>
                  </c:pt>
                  <c:pt idx="4">
                    <c:v>Store 1</c:v>
                  </c:pt>
                  <c:pt idx="5">
                    <c:v>Store 2</c:v>
                  </c:pt>
                  <c:pt idx="6">
                    <c:v>Store 1</c:v>
                  </c:pt>
                  <c:pt idx="7">
                    <c:v>Store 2</c:v>
                  </c:pt>
                  <c:pt idx="8">
                    <c:v>Store 1</c:v>
                  </c:pt>
                  <c:pt idx="9">
                    <c:v>Store 2</c:v>
                  </c:pt>
                </c:lvl>
                <c:lvl>
                  <c:pt idx="0">
                    <c:v>2005</c:v>
                  </c:pt>
                  <c:pt idx="1">
                    <c:v>2005</c:v>
                  </c:pt>
                  <c:pt idx="2">
                    <c:v>2005</c:v>
                  </c:pt>
                  <c:pt idx="3">
                    <c:v>2005</c:v>
                  </c:pt>
                  <c:pt idx="4">
                    <c:v>2005</c:v>
                  </c:pt>
                  <c:pt idx="5">
                    <c:v>2005</c:v>
                  </c:pt>
                  <c:pt idx="6">
                    <c:v>2005</c:v>
                  </c:pt>
                  <c:pt idx="7">
                    <c:v>2005</c:v>
                  </c:pt>
                  <c:pt idx="8">
                    <c:v>2006</c:v>
                  </c:pt>
                  <c:pt idx="9">
                    <c:v>2006</c:v>
                  </c:pt>
                </c:lvl>
                <c:lvl>
                  <c:pt idx="0">
                    <c:v>5</c:v>
                  </c:pt>
                  <c:pt idx="1">
                    <c:v>5</c:v>
                  </c:pt>
                  <c:pt idx="2">
                    <c:v>6</c:v>
                  </c:pt>
                  <c:pt idx="3">
                    <c:v>6</c:v>
                  </c:pt>
                  <c:pt idx="4">
                    <c:v>7</c:v>
                  </c:pt>
                  <c:pt idx="5">
                    <c:v>7</c:v>
                  </c:pt>
                  <c:pt idx="6">
                    <c:v>8</c:v>
                  </c:pt>
                  <c:pt idx="7">
                    <c:v>8</c:v>
                  </c:pt>
                  <c:pt idx="8">
                    <c:v>2</c:v>
                  </c:pt>
                  <c:pt idx="9">
                    <c:v>2</c:v>
                  </c:pt>
                </c:lvl>
              </c:multiLvlStrCache>
            </c:multiLvlStrRef>
          </c:cat>
          <c:val>
            <c:numRef>
              <c:f>set2Q1!$D$2:$D$11</c:f>
              <c:numCache>
                <c:formatCode>General</c:formatCode>
                <c:ptCount val="10"/>
                <c:pt idx="0">
                  <c:v>558</c:v>
                </c:pt>
                <c:pt idx="1">
                  <c:v>598</c:v>
                </c:pt>
                <c:pt idx="2">
                  <c:v>1163</c:v>
                </c:pt>
                <c:pt idx="3">
                  <c:v>1148</c:v>
                </c:pt>
                <c:pt idx="4">
                  <c:v>3342</c:v>
                </c:pt>
                <c:pt idx="5">
                  <c:v>3367</c:v>
                </c:pt>
                <c:pt idx="6">
                  <c:v>2892</c:v>
                </c:pt>
                <c:pt idx="7">
                  <c:v>2794</c:v>
                </c:pt>
                <c:pt idx="8">
                  <c:v>85</c:v>
                </c:pt>
                <c:pt idx="9">
                  <c:v>97</c:v>
                </c:pt>
              </c:numCache>
            </c:numRef>
          </c:val>
          <c:extLst>
            <c:ext xmlns:c16="http://schemas.microsoft.com/office/drawing/2014/chart" uri="{C3380CC4-5D6E-409C-BE32-E72D297353CC}">
              <c16:uniqueId val="{00000000-7552-4C60-B447-E87362304A17}"/>
            </c:ext>
          </c:extLst>
        </c:ser>
        <c:dLbls>
          <c:showLegendKey val="0"/>
          <c:showVal val="0"/>
          <c:showCatName val="0"/>
          <c:showSerName val="0"/>
          <c:showPercent val="0"/>
          <c:showBubbleSize val="0"/>
        </c:dLbls>
        <c:gapWidth val="219"/>
        <c:axId val="784220992"/>
        <c:axId val="784221408"/>
      </c:barChart>
      <c:catAx>
        <c:axId val="784220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stores in 2005 months</a:t>
                </a:r>
              </a:p>
            </c:rich>
          </c:tx>
          <c:layout>
            <c:manualLayout>
              <c:xMode val="edge"/>
              <c:yMode val="edge"/>
              <c:x val="0.4260334645669292"/>
              <c:y val="0.933019592527501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221408"/>
        <c:crosses val="autoZero"/>
        <c:auto val="1"/>
        <c:lblAlgn val="ctr"/>
        <c:lblOffset val="100"/>
        <c:noMultiLvlLbl val="0"/>
      </c:catAx>
      <c:valAx>
        <c:axId val="784221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manualLayout>
              <c:xMode val="edge"/>
              <c:yMode val="edge"/>
              <c:x val="2.7777777777777779E-3"/>
              <c:y val="0.3678894096205168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220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payment year 2007</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3273139155921E-2"/>
          <c:y val="6.3333538385826768E-2"/>
          <c:w val="0.9426726860844078"/>
          <c:h val="0.65527928149606296"/>
        </c:manualLayout>
      </c:layout>
      <c:barChart>
        <c:barDir val="col"/>
        <c:grouping val="clustered"/>
        <c:varyColors val="0"/>
        <c:ser>
          <c:idx val="0"/>
          <c:order val="1"/>
          <c:tx>
            <c:strRef>
              <c:f>set2Q2!$B$1</c:f>
              <c:strCache>
                <c:ptCount val="1"/>
                <c:pt idx="0">
                  <c:v>month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set2Q2!$A$2:$A$35</c:f>
              <c:strCache>
                <c:ptCount val="34"/>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pt idx="10">
                  <c:v>Ana Bradley</c:v>
                </c:pt>
                <c:pt idx="11">
                  <c:v>Clara Shaw</c:v>
                </c:pt>
                <c:pt idx="12">
                  <c:v>Curtis Irby</c:v>
                </c:pt>
                <c:pt idx="13">
                  <c:v>Eleanor Hunt</c:v>
                </c:pt>
                <c:pt idx="14">
                  <c:v>Karl Seal</c:v>
                </c:pt>
                <c:pt idx="15">
                  <c:v>Marcia Dean</c:v>
                </c:pt>
                <c:pt idx="16">
                  <c:v>Marion Snyder</c:v>
                </c:pt>
                <c:pt idx="17">
                  <c:v>Mike Way</c:v>
                </c:pt>
                <c:pt idx="18">
                  <c:v>Rhonda Kennedy</c:v>
                </c:pt>
                <c:pt idx="19">
                  <c:v>Tommy Collazo</c:v>
                </c:pt>
                <c:pt idx="20">
                  <c:v>Ana Bradley</c:v>
                </c:pt>
                <c:pt idx="21">
                  <c:v>Clara Shaw</c:v>
                </c:pt>
                <c:pt idx="22">
                  <c:v>Curtis Irby</c:v>
                </c:pt>
                <c:pt idx="23">
                  <c:v>Eleanor Hunt</c:v>
                </c:pt>
                <c:pt idx="24">
                  <c:v>Karl Seal</c:v>
                </c:pt>
                <c:pt idx="25">
                  <c:v>Marcia Dean</c:v>
                </c:pt>
                <c:pt idx="26">
                  <c:v>Marion Snyder</c:v>
                </c:pt>
                <c:pt idx="27">
                  <c:v>Mike Way</c:v>
                </c:pt>
                <c:pt idx="28">
                  <c:v>Rhonda Kennedy</c:v>
                </c:pt>
                <c:pt idx="29">
                  <c:v>Tommy Collazo</c:v>
                </c:pt>
                <c:pt idx="30">
                  <c:v>Ana Bradley</c:v>
                </c:pt>
                <c:pt idx="31">
                  <c:v>Curtis Irby</c:v>
                </c:pt>
                <c:pt idx="32">
                  <c:v>Marcia Dean</c:v>
                </c:pt>
                <c:pt idx="33">
                  <c:v>Marion Snyder</c:v>
                </c:pt>
              </c:strCache>
            </c:strRef>
          </c:cat>
          <c:val>
            <c:numRef>
              <c:f>set2Q2!$B$2:$B$35</c:f>
              <c:numCache>
                <c:formatCode>General</c:formatCode>
                <c:ptCount val="34"/>
                <c:pt idx="0">
                  <c:v>2</c:v>
                </c:pt>
                <c:pt idx="1">
                  <c:v>2</c:v>
                </c:pt>
                <c:pt idx="2">
                  <c:v>2</c:v>
                </c:pt>
                <c:pt idx="3">
                  <c:v>2</c:v>
                </c:pt>
                <c:pt idx="4">
                  <c:v>2</c:v>
                </c:pt>
                <c:pt idx="5">
                  <c:v>2</c:v>
                </c:pt>
                <c:pt idx="6">
                  <c:v>2</c:v>
                </c:pt>
                <c:pt idx="7">
                  <c:v>2</c:v>
                </c:pt>
                <c:pt idx="8">
                  <c:v>2</c:v>
                </c:pt>
                <c:pt idx="9">
                  <c:v>2</c:v>
                </c:pt>
                <c:pt idx="10">
                  <c:v>3</c:v>
                </c:pt>
                <c:pt idx="11">
                  <c:v>3</c:v>
                </c:pt>
                <c:pt idx="12">
                  <c:v>3</c:v>
                </c:pt>
                <c:pt idx="13">
                  <c:v>3</c:v>
                </c:pt>
                <c:pt idx="14">
                  <c:v>3</c:v>
                </c:pt>
                <c:pt idx="15">
                  <c:v>3</c:v>
                </c:pt>
                <c:pt idx="16">
                  <c:v>3</c:v>
                </c:pt>
                <c:pt idx="17">
                  <c:v>3</c:v>
                </c:pt>
                <c:pt idx="18">
                  <c:v>3</c:v>
                </c:pt>
                <c:pt idx="19">
                  <c:v>3</c:v>
                </c:pt>
                <c:pt idx="20">
                  <c:v>4</c:v>
                </c:pt>
                <c:pt idx="21">
                  <c:v>4</c:v>
                </c:pt>
                <c:pt idx="22">
                  <c:v>4</c:v>
                </c:pt>
                <c:pt idx="23">
                  <c:v>4</c:v>
                </c:pt>
                <c:pt idx="24">
                  <c:v>4</c:v>
                </c:pt>
                <c:pt idx="25">
                  <c:v>4</c:v>
                </c:pt>
                <c:pt idx="26">
                  <c:v>4</c:v>
                </c:pt>
                <c:pt idx="27">
                  <c:v>4</c:v>
                </c:pt>
                <c:pt idx="28">
                  <c:v>4</c:v>
                </c:pt>
                <c:pt idx="29">
                  <c:v>4</c:v>
                </c:pt>
                <c:pt idx="30">
                  <c:v>5</c:v>
                </c:pt>
                <c:pt idx="31">
                  <c:v>5</c:v>
                </c:pt>
                <c:pt idx="32">
                  <c:v>5</c:v>
                </c:pt>
                <c:pt idx="33">
                  <c:v>5</c:v>
                </c:pt>
              </c:numCache>
            </c:numRef>
          </c:val>
          <c:extLst>
            <c:ext xmlns:c16="http://schemas.microsoft.com/office/drawing/2014/chart" uri="{C3380CC4-5D6E-409C-BE32-E72D297353CC}">
              <c16:uniqueId val="{00000000-7349-4D24-8E54-0E5460FCB9A9}"/>
            </c:ext>
          </c:extLst>
        </c:ser>
        <c:ser>
          <c:idx val="2"/>
          <c:order val="2"/>
          <c:tx>
            <c:strRef>
              <c:f>set2Q2!$D$1</c:f>
              <c:strCache>
                <c:ptCount val="1"/>
                <c:pt idx="0">
                  <c:v>count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set2Q2!$A$2:$A$35</c:f>
              <c:strCache>
                <c:ptCount val="34"/>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pt idx="10">
                  <c:v>Ana Bradley</c:v>
                </c:pt>
                <c:pt idx="11">
                  <c:v>Clara Shaw</c:v>
                </c:pt>
                <c:pt idx="12">
                  <c:v>Curtis Irby</c:v>
                </c:pt>
                <c:pt idx="13">
                  <c:v>Eleanor Hunt</c:v>
                </c:pt>
                <c:pt idx="14">
                  <c:v>Karl Seal</c:v>
                </c:pt>
                <c:pt idx="15">
                  <c:v>Marcia Dean</c:v>
                </c:pt>
                <c:pt idx="16">
                  <c:v>Marion Snyder</c:v>
                </c:pt>
                <c:pt idx="17">
                  <c:v>Mike Way</c:v>
                </c:pt>
                <c:pt idx="18">
                  <c:v>Rhonda Kennedy</c:v>
                </c:pt>
                <c:pt idx="19">
                  <c:v>Tommy Collazo</c:v>
                </c:pt>
                <c:pt idx="20">
                  <c:v>Ana Bradley</c:v>
                </c:pt>
                <c:pt idx="21">
                  <c:v>Clara Shaw</c:v>
                </c:pt>
                <c:pt idx="22">
                  <c:v>Curtis Irby</c:v>
                </c:pt>
                <c:pt idx="23">
                  <c:v>Eleanor Hunt</c:v>
                </c:pt>
                <c:pt idx="24">
                  <c:v>Karl Seal</c:v>
                </c:pt>
                <c:pt idx="25">
                  <c:v>Marcia Dean</c:v>
                </c:pt>
                <c:pt idx="26">
                  <c:v>Marion Snyder</c:v>
                </c:pt>
                <c:pt idx="27">
                  <c:v>Mike Way</c:v>
                </c:pt>
                <c:pt idx="28">
                  <c:v>Rhonda Kennedy</c:v>
                </c:pt>
                <c:pt idx="29">
                  <c:v>Tommy Collazo</c:v>
                </c:pt>
                <c:pt idx="30">
                  <c:v>Ana Bradley</c:v>
                </c:pt>
                <c:pt idx="31">
                  <c:v>Curtis Irby</c:v>
                </c:pt>
                <c:pt idx="32">
                  <c:v>Marcia Dean</c:v>
                </c:pt>
                <c:pt idx="33">
                  <c:v>Marion Snyder</c:v>
                </c:pt>
              </c:strCache>
            </c:strRef>
          </c:cat>
          <c:val>
            <c:numRef>
              <c:f>set2Q2!$D$2:$D$35</c:f>
              <c:numCache>
                <c:formatCode>General</c:formatCode>
                <c:ptCount val="34"/>
                <c:pt idx="0">
                  <c:v>4</c:v>
                </c:pt>
                <c:pt idx="1">
                  <c:v>6</c:v>
                </c:pt>
                <c:pt idx="2">
                  <c:v>6</c:v>
                </c:pt>
                <c:pt idx="3">
                  <c:v>5</c:v>
                </c:pt>
                <c:pt idx="4">
                  <c:v>9</c:v>
                </c:pt>
                <c:pt idx="5">
                  <c:v>8</c:v>
                </c:pt>
                <c:pt idx="6">
                  <c:v>8</c:v>
                </c:pt>
                <c:pt idx="7">
                  <c:v>6</c:v>
                </c:pt>
                <c:pt idx="8">
                  <c:v>4</c:v>
                </c:pt>
                <c:pt idx="9">
                  <c:v>7</c:v>
                </c:pt>
                <c:pt idx="10">
                  <c:v>16</c:v>
                </c:pt>
                <c:pt idx="11">
                  <c:v>16</c:v>
                </c:pt>
                <c:pt idx="12">
                  <c:v>17</c:v>
                </c:pt>
                <c:pt idx="13">
                  <c:v>18</c:v>
                </c:pt>
                <c:pt idx="14">
                  <c:v>13</c:v>
                </c:pt>
                <c:pt idx="15">
                  <c:v>10</c:v>
                </c:pt>
                <c:pt idx="16">
                  <c:v>12</c:v>
                </c:pt>
                <c:pt idx="17">
                  <c:v>15</c:v>
                </c:pt>
                <c:pt idx="18">
                  <c:v>15</c:v>
                </c:pt>
                <c:pt idx="19">
                  <c:v>12</c:v>
                </c:pt>
                <c:pt idx="20">
                  <c:v>12</c:v>
                </c:pt>
                <c:pt idx="21">
                  <c:v>18</c:v>
                </c:pt>
                <c:pt idx="22">
                  <c:v>14</c:v>
                </c:pt>
                <c:pt idx="23">
                  <c:v>22</c:v>
                </c:pt>
                <c:pt idx="24">
                  <c:v>20</c:v>
                </c:pt>
                <c:pt idx="25">
                  <c:v>20</c:v>
                </c:pt>
                <c:pt idx="26">
                  <c:v>18</c:v>
                </c:pt>
                <c:pt idx="27">
                  <c:v>12</c:v>
                </c:pt>
                <c:pt idx="28">
                  <c:v>19</c:v>
                </c:pt>
                <c:pt idx="29">
                  <c:v>18</c:v>
                </c:pt>
                <c:pt idx="30">
                  <c:v>1</c:v>
                </c:pt>
                <c:pt idx="31">
                  <c:v>1</c:v>
                </c:pt>
                <c:pt idx="32">
                  <c:v>1</c:v>
                </c:pt>
                <c:pt idx="33">
                  <c:v>1</c:v>
                </c:pt>
              </c:numCache>
            </c:numRef>
          </c:val>
          <c:extLst>
            <c:ext xmlns:c16="http://schemas.microsoft.com/office/drawing/2014/chart" uri="{C3380CC4-5D6E-409C-BE32-E72D297353CC}">
              <c16:uniqueId val="{00000001-7349-4D24-8E54-0E5460FCB9A9}"/>
            </c:ext>
          </c:extLst>
        </c:ser>
        <c:ser>
          <c:idx val="3"/>
          <c:order val="3"/>
          <c:tx>
            <c:strRef>
              <c:f>set2Q2!$E$1</c:f>
              <c:strCache>
                <c:ptCount val="1"/>
                <c:pt idx="0">
                  <c:v>amount</c:v>
                </c:pt>
              </c:strCache>
            </c:strRef>
          </c:tx>
          <c:spPr>
            <a:solidFill>
              <a:schemeClr val="accent1">
                <a:lumMod val="60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set2Q2!$A$2:$A$35</c:f>
              <c:strCache>
                <c:ptCount val="34"/>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pt idx="10">
                  <c:v>Ana Bradley</c:v>
                </c:pt>
                <c:pt idx="11">
                  <c:v>Clara Shaw</c:v>
                </c:pt>
                <c:pt idx="12">
                  <c:v>Curtis Irby</c:v>
                </c:pt>
                <c:pt idx="13">
                  <c:v>Eleanor Hunt</c:v>
                </c:pt>
                <c:pt idx="14">
                  <c:v>Karl Seal</c:v>
                </c:pt>
                <c:pt idx="15">
                  <c:v>Marcia Dean</c:v>
                </c:pt>
                <c:pt idx="16">
                  <c:v>Marion Snyder</c:v>
                </c:pt>
                <c:pt idx="17">
                  <c:v>Mike Way</c:v>
                </c:pt>
                <c:pt idx="18">
                  <c:v>Rhonda Kennedy</c:v>
                </c:pt>
                <c:pt idx="19">
                  <c:v>Tommy Collazo</c:v>
                </c:pt>
                <c:pt idx="20">
                  <c:v>Ana Bradley</c:v>
                </c:pt>
                <c:pt idx="21">
                  <c:v>Clara Shaw</c:v>
                </c:pt>
                <c:pt idx="22">
                  <c:v>Curtis Irby</c:v>
                </c:pt>
                <c:pt idx="23">
                  <c:v>Eleanor Hunt</c:v>
                </c:pt>
                <c:pt idx="24">
                  <c:v>Karl Seal</c:v>
                </c:pt>
                <c:pt idx="25">
                  <c:v>Marcia Dean</c:v>
                </c:pt>
                <c:pt idx="26">
                  <c:v>Marion Snyder</c:v>
                </c:pt>
                <c:pt idx="27">
                  <c:v>Mike Way</c:v>
                </c:pt>
                <c:pt idx="28">
                  <c:v>Rhonda Kennedy</c:v>
                </c:pt>
                <c:pt idx="29">
                  <c:v>Tommy Collazo</c:v>
                </c:pt>
                <c:pt idx="30">
                  <c:v>Ana Bradley</c:v>
                </c:pt>
                <c:pt idx="31">
                  <c:v>Curtis Irby</c:v>
                </c:pt>
                <c:pt idx="32">
                  <c:v>Marcia Dean</c:v>
                </c:pt>
                <c:pt idx="33">
                  <c:v>Marion Snyder</c:v>
                </c:pt>
              </c:strCache>
            </c:strRef>
          </c:cat>
          <c:val>
            <c:numRef>
              <c:f>set2Q2!$E$2:$E$35</c:f>
              <c:numCache>
                <c:formatCode>General</c:formatCode>
                <c:ptCount val="34"/>
                <c:pt idx="0">
                  <c:v>19.96</c:v>
                </c:pt>
                <c:pt idx="1">
                  <c:v>22.94</c:v>
                </c:pt>
                <c:pt idx="2">
                  <c:v>22.94</c:v>
                </c:pt>
                <c:pt idx="3">
                  <c:v>22.95</c:v>
                </c:pt>
                <c:pt idx="4">
                  <c:v>41.91</c:v>
                </c:pt>
                <c:pt idx="5">
                  <c:v>37.92</c:v>
                </c:pt>
                <c:pt idx="6">
                  <c:v>44.92</c:v>
                </c:pt>
                <c:pt idx="7">
                  <c:v>35.94</c:v>
                </c:pt>
                <c:pt idx="8">
                  <c:v>19.96</c:v>
                </c:pt>
                <c:pt idx="9">
                  <c:v>25.93</c:v>
                </c:pt>
                <c:pt idx="10">
                  <c:v>71.84</c:v>
                </c:pt>
                <c:pt idx="11">
                  <c:v>72.84</c:v>
                </c:pt>
                <c:pt idx="12">
                  <c:v>86.83</c:v>
                </c:pt>
                <c:pt idx="13">
                  <c:v>87.82</c:v>
                </c:pt>
                <c:pt idx="14">
                  <c:v>76.87</c:v>
                </c:pt>
                <c:pt idx="15">
                  <c:v>53.9</c:v>
                </c:pt>
                <c:pt idx="16">
                  <c:v>58.88</c:v>
                </c:pt>
                <c:pt idx="17">
                  <c:v>64.849999999999994</c:v>
                </c:pt>
                <c:pt idx="18">
                  <c:v>74.849999999999994</c:v>
                </c:pt>
                <c:pt idx="19">
                  <c:v>67.88</c:v>
                </c:pt>
                <c:pt idx="20">
                  <c:v>72.88</c:v>
                </c:pt>
                <c:pt idx="21">
                  <c:v>93.82</c:v>
                </c:pt>
                <c:pt idx="22">
                  <c:v>54.86</c:v>
                </c:pt>
                <c:pt idx="23">
                  <c:v>100.78</c:v>
                </c:pt>
                <c:pt idx="24">
                  <c:v>89.8</c:v>
                </c:pt>
                <c:pt idx="25">
                  <c:v>73.8</c:v>
                </c:pt>
                <c:pt idx="26">
                  <c:v>85.82</c:v>
                </c:pt>
                <c:pt idx="27">
                  <c:v>61.88</c:v>
                </c:pt>
                <c:pt idx="28">
                  <c:v>96.81</c:v>
                </c:pt>
                <c:pt idx="29">
                  <c:v>89.82</c:v>
                </c:pt>
                <c:pt idx="30">
                  <c:v>2.99</c:v>
                </c:pt>
                <c:pt idx="31">
                  <c:v>2.99</c:v>
                </c:pt>
                <c:pt idx="32">
                  <c:v>0.99</c:v>
                </c:pt>
                <c:pt idx="33">
                  <c:v>4.99</c:v>
                </c:pt>
              </c:numCache>
            </c:numRef>
          </c:val>
          <c:extLst>
            <c:ext xmlns:c16="http://schemas.microsoft.com/office/drawing/2014/chart" uri="{C3380CC4-5D6E-409C-BE32-E72D297353CC}">
              <c16:uniqueId val="{00000002-7349-4D24-8E54-0E5460FCB9A9}"/>
            </c:ext>
          </c:extLst>
        </c:ser>
        <c:dLbls>
          <c:dLblPos val="outEnd"/>
          <c:showLegendKey val="0"/>
          <c:showVal val="1"/>
          <c:showCatName val="0"/>
          <c:showSerName val="0"/>
          <c:showPercent val="0"/>
          <c:showBubbleSize val="0"/>
        </c:dLbls>
        <c:gapWidth val="219"/>
        <c:overlap val="-27"/>
        <c:axId val="1200214431"/>
        <c:axId val="1200229407"/>
        <c:extLst>
          <c:ext xmlns:c15="http://schemas.microsoft.com/office/drawing/2012/chart" uri="{02D57815-91ED-43cb-92C2-25804820EDAC}">
            <c15:filteredBarSeries>
              <c15:ser>
                <c:idx val="1"/>
                <c:order val="0"/>
                <c:tx>
                  <c:strRef>
                    <c:extLst>
                      <c:ext uri="{02D57815-91ED-43cb-92C2-25804820EDAC}">
                        <c15:formulaRef>
                          <c15:sqref>set2Q2!$C$1</c15:sqref>
                        </c15:formulaRef>
                      </c:ext>
                    </c:extLst>
                    <c:strCache>
                      <c:ptCount val="1"/>
                      <c:pt idx="0">
                        <c:v>payment_year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set2Q2!$A$2:$A$35</c15:sqref>
                        </c15:formulaRef>
                      </c:ext>
                    </c:extLst>
                    <c:strCache>
                      <c:ptCount val="34"/>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pt idx="10">
                        <c:v>Ana Bradley</c:v>
                      </c:pt>
                      <c:pt idx="11">
                        <c:v>Clara Shaw</c:v>
                      </c:pt>
                      <c:pt idx="12">
                        <c:v>Curtis Irby</c:v>
                      </c:pt>
                      <c:pt idx="13">
                        <c:v>Eleanor Hunt</c:v>
                      </c:pt>
                      <c:pt idx="14">
                        <c:v>Karl Seal</c:v>
                      </c:pt>
                      <c:pt idx="15">
                        <c:v>Marcia Dean</c:v>
                      </c:pt>
                      <c:pt idx="16">
                        <c:v>Marion Snyder</c:v>
                      </c:pt>
                      <c:pt idx="17">
                        <c:v>Mike Way</c:v>
                      </c:pt>
                      <c:pt idx="18">
                        <c:v>Rhonda Kennedy</c:v>
                      </c:pt>
                      <c:pt idx="19">
                        <c:v>Tommy Collazo</c:v>
                      </c:pt>
                      <c:pt idx="20">
                        <c:v>Ana Bradley</c:v>
                      </c:pt>
                      <c:pt idx="21">
                        <c:v>Clara Shaw</c:v>
                      </c:pt>
                      <c:pt idx="22">
                        <c:v>Curtis Irby</c:v>
                      </c:pt>
                      <c:pt idx="23">
                        <c:v>Eleanor Hunt</c:v>
                      </c:pt>
                      <c:pt idx="24">
                        <c:v>Karl Seal</c:v>
                      </c:pt>
                      <c:pt idx="25">
                        <c:v>Marcia Dean</c:v>
                      </c:pt>
                      <c:pt idx="26">
                        <c:v>Marion Snyder</c:v>
                      </c:pt>
                      <c:pt idx="27">
                        <c:v>Mike Way</c:v>
                      </c:pt>
                      <c:pt idx="28">
                        <c:v>Rhonda Kennedy</c:v>
                      </c:pt>
                      <c:pt idx="29">
                        <c:v>Tommy Collazo</c:v>
                      </c:pt>
                      <c:pt idx="30">
                        <c:v>Ana Bradley</c:v>
                      </c:pt>
                      <c:pt idx="31">
                        <c:v>Curtis Irby</c:v>
                      </c:pt>
                      <c:pt idx="32">
                        <c:v>Marcia Dean</c:v>
                      </c:pt>
                      <c:pt idx="33">
                        <c:v>Marion Snyder</c:v>
                      </c:pt>
                    </c:strCache>
                  </c:strRef>
                </c:cat>
                <c:val>
                  <c:numRef>
                    <c:extLst>
                      <c:ext uri="{02D57815-91ED-43cb-92C2-25804820EDAC}">
                        <c15:formulaRef>
                          <c15:sqref>set2Q2!$C$2:$C$35</c15:sqref>
                        </c15:formulaRef>
                      </c:ext>
                    </c:extLst>
                    <c:numCache>
                      <c:formatCode>General</c:formatCode>
                      <c:ptCount val="34"/>
                      <c:pt idx="0">
                        <c:v>2007</c:v>
                      </c:pt>
                      <c:pt idx="1">
                        <c:v>2007</c:v>
                      </c:pt>
                      <c:pt idx="2">
                        <c:v>2007</c:v>
                      </c:pt>
                      <c:pt idx="3">
                        <c:v>2007</c:v>
                      </c:pt>
                      <c:pt idx="4">
                        <c:v>2007</c:v>
                      </c:pt>
                      <c:pt idx="5">
                        <c:v>2007</c:v>
                      </c:pt>
                      <c:pt idx="6">
                        <c:v>2007</c:v>
                      </c:pt>
                      <c:pt idx="7">
                        <c:v>2007</c:v>
                      </c:pt>
                      <c:pt idx="8">
                        <c:v>2007</c:v>
                      </c:pt>
                      <c:pt idx="9">
                        <c:v>2007</c:v>
                      </c:pt>
                      <c:pt idx="10">
                        <c:v>2007</c:v>
                      </c:pt>
                      <c:pt idx="11">
                        <c:v>2007</c:v>
                      </c:pt>
                      <c:pt idx="12">
                        <c:v>2007</c:v>
                      </c:pt>
                      <c:pt idx="13">
                        <c:v>2007</c:v>
                      </c:pt>
                      <c:pt idx="14">
                        <c:v>2007</c:v>
                      </c:pt>
                      <c:pt idx="15">
                        <c:v>2007</c:v>
                      </c:pt>
                      <c:pt idx="16">
                        <c:v>2007</c:v>
                      </c:pt>
                      <c:pt idx="17">
                        <c:v>2007</c:v>
                      </c:pt>
                      <c:pt idx="18">
                        <c:v>2007</c:v>
                      </c:pt>
                      <c:pt idx="19">
                        <c:v>2007</c:v>
                      </c:pt>
                      <c:pt idx="20">
                        <c:v>2007</c:v>
                      </c:pt>
                      <c:pt idx="21">
                        <c:v>2007</c:v>
                      </c:pt>
                      <c:pt idx="22">
                        <c:v>2007</c:v>
                      </c:pt>
                      <c:pt idx="23">
                        <c:v>2007</c:v>
                      </c:pt>
                      <c:pt idx="24">
                        <c:v>2007</c:v>
                      </c:pt>
                      <c:pt idx="25">
                        <c:v>2007</c:v>
                      </c:pt>
                      <c:pt idx="26">
                        <c:v>2007</c:v>
                      </c:pt>
                      <c:pt idx="27">
                        <c:v>2007</c:v>
                      </c:pt>
                      <c:pt idx="28">
                        <c:v>2007</c:v>
                      </c:pt>
                      <c:pt idx="29">
                        <c:v>2007</c:v>
                      </c:pt>
                      <c:pt idx="30">
                        <c:v>2007</c:v>
                      </c:pt>
                      <c:pt idx="31">
                        <c:v>2007</c:v>
                      </c:pt>
                      <c:pt idx="32">
                        <c:v>2007</c:v>
                      </c:pt>
                      <c:pt idx="33">
                        <c:v>2007</c:v>
                      </c:pt>
                    </c:numCache>
                  </c:numRef>
                </c:val>
                <c:extLst>
                  <c:ext xmlns:c16="http://schemas.microsoft.com/office/drawing/2014/chart" uri="{C3380CC4-5D6E-409C-BE32-E72D297353CC}">
                    <c16:uniqueId val="{00000003-7349-4D24-8E54-0E5460FCB9A9}"/>
                  </c:ext>
                </c:extLst>
              </c15:ser>
            </c15:filteredBarSeries>
          </c:ext>
        </c:extLst>
      </c:barChart>
      <c:catAx>
        <c:axId val="12002144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baseline="0">
                    <a:effectLst/>
                  </a:rPr>
                  <a:t>customer's name</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29407"/>
        <c:crosses val="autoZero"/>
        <c:auto val="0"/>
        <c:lblAlgn val="ctr"/>
        <c:lblOffset val="100"/>
        <c:noMultiLvlLbl val="0"/>
      </c:catAx>
      <c:valAx>
        <c:axId val="1200229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214431"/>
        <c:crossesAt val="1"/>
        <c:crossBetween val="between"/>
      </c:valAx>
      <c:spPr>
        <a:noFill/>
        <a:ln>
          <a:noFill/>
        </a:ln>
        <a:effectLst/>
      </c:spPr>
    </c:plotArea>
    <c:legend>
      <c:legendPos val="r"/>
      <c:layout>
        <c:manualLayout>
          <c:xMode val="edge"/>
          <c:yMode val="edge"/>
          <c:x val="9.221564070957268E-2"/>
          <c:y val="8.0031988188976388E-2"/>
          <c:w val="0.12308767518320783"/>
          <c:h val="0.16048269356955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200" dirty="0">
                <a:solidFill>
                  <a:schemeClr val="tx1"/>
                </a:solidFill>
              </a:rPr>
              <a:t>The most popular category by total rentals is Animation, with 1,166 rentals, followed closely by Family with 1,096 rentals. Although Family has the highest film count (69 films), Animation achieves the highest rental demand despite having slightly fewer films (66). This suggests that Animation films are viral and could benefit from an expanded selection to meet viewer demand. Conversely, Music, with the fewest films (51) and the lowest rentals (830), shows comparatively lower engagement, indicating less demand in this category.</a:t>
            </a:r>
            <a:endParaRPr sz="1200" dirty="0">
              <a:solidFill>
                <a:schemeClr val="tx1"/>
              </a:solidFill>
              <a:latin typeface="Open Sans"/>
              <a:ea typeface="Open Sans"/>
              <a:cs typeface="Open Sans"/>
              <a:sym typeface="Open Sans"/>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000" dirty="0" smtClean="0">
                <a:solidFill>
                  <a:schemeClr val="bg1"/>
                </a:solidFill>
              </a:rPr>
              <a:t>SQL </a:t>
            </a:r>
            <a:r>
              <a:rPr lang="en-US" sz="2000" dirty="0">
                <a:solidFill>
                  <a:schemeClr val="bg1"/>
                </a:solidFill>
              </a:rPr>
              <a:t>Query to List Family Movies, Their Categories, and Rental </a:t>
            </a:r>
            <a:r>
              <a:rPr lang="en-US" sz="2000" dirty="0" smtClean="0">
                <a:solidFill>
                  <a:schemeClr val="bg1"/>
                </a:solidFill>
              </a:rPr>
              <a:t>Counts</a:t>
            </a:r>
            <a:endParaRPr sz="2000" dirty="0">
              <a:solidFill>
                <a:schemeClr val="bg1"/>
              </a:solidFill>
              <a:latin typeface="Open Sans"/>
              <a:ea typeface="Open Sans"/>
              <a:cs typeface="Open Sans"/>
              <a:sym typeface="Open Sans"/>
            </a:endParaRPr>
          </a:p>
        </p:txBody>
      </p:sp>
      <p:graphicFrame>
        <p:nvGraphicFramePr>
          <p:cNvPr id="7" name="Chart 6"/>
          <p:cNvGraphicFramePr>
            <a:graphicFrameLocks/>
          </p:cNvGraphicFramePr>
          <p:nvPr>
            <p:extLst>
              <p:ext uri="{D42A27DB-BD31-4B8C-83A1-F6EECF244321}">
                <p14:modId xmlns:p14="http://schemas.microsoft.com/office/powerpoint/2010/main" val="2923800484"/>
              </p:ext>
            </p:extLst>
          </p:nvPr>
        </p:nvGraphicFramePr>
        <p:xfrm>
          <a:off x="0" y="733491"/>
          <a:ext cx="5158200" cy="22934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589965161"/>
              </p:ext>
            </p:extLst>
          </p:nvPr>
        </p:nvGraphicFramePr>
        <p:xfrm>
          <a:off x="0" y="2858158"/>
          <a:ext cx="5158200" cy="2331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solidFill>
                  <a:schemeClr val="tx1"/>
                </a:solidFill>
              </a:rPr>
              <a:t>The data shows that within each genre, counts are relatively stable across the quartiles, with Animation and Family generally having higher counts, especially in the first quartile for Animation (22) and the third for Family (20). In contrast, Music shows lower counts overall, peaking at 16 in the third quartile. This may suggest higher engagement with Animation and Family content compared to Music.</a:t>
            </a:r>
            <a:endParaRPr dirty="0">
              <a:solidFill>
                <a:schemeClr val="tx1"/>
              </a:solidFill>
              <a:latin typeface="Open Sans"/>
              <a:ea typeface="Open Sans"/>
              <a:cs typeface="Open Sans"/>
              <a:sym typeface="Open Sans"/>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endParaRPr dirty="0">
              <a:solidFill>
                <a:srgbClr val="FFFFFF"/>
              </a:solidFill>
              <a:latin typeface="Open Sans"/>
              <a:ea typeface="Open Sans"/>
              <a:cs typeface="Open Sans"/>
              <a:sym typeface="Open Sans"/>
            </a:endParaRPr>
          </a:p>
        </p:txBody>
      </p:sp>
      <p:sp>
        <p:nvSpPr>
          <p:cNvPr id="2" name="Rectangle 1"/>
          <p:cNvSpPr>
            <a:spLocks noChangeArrowheads="1"/>
          </p:cNvSpPr>
          <p:nvPr/>
        </p:nvSpPr>
        <p:spPr bwMode="auto">
          <a:xfrm>
            <a:off x="75675" y="180047"/>
            <a:ext cx="836318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Arial" panose="020B0604020202020204" pitchFamily="34" charset="0"/>
              </a:rPr>
              <a:t>Table of Family-Friendly Film Categories by Rental Duration Quartiles and Movie 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674615969"/>
              </p:ext>
            </p:extLst>
          </p:nvPr>
        </p:nvGraphicFramePr>
        <p:xfrm>
          <a:off x="75675" y="1204554"/>
          <a:ext cx="4847780" cy="35003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796614"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solidFill>
                  <a:schemeClr val="tx1"/>
                </a:solidFill>
              </a:rPr>
              <a:t>In 2005, rental counts at both stores grew significantly, peaking in July with over 3,300 rentals each before decreasing slightly in August. By February 2006, rentals had dropped dramatically, with counts under 100 per store, indicating a potential seasonal decline.</a:t>
            </a:r>
            <a:endParaRPr dirty="0">
              <a:solidFill>
                <a:schemeClr val="tx1"/>
              </a:solidFill>
              <a:latin typeface="Open Sans"/>
              <a:ea typeface="Open Sans"/>
              <a:cs typeface="Open Sans"/>
              <a:sym typeface="Open Sans"/>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400" dirty="0" smtClean="0">
                <a:solidFill>
                  <a:schemeClr val="bg1"/>
                </a:solidFill>
              </a:rPr>
              <a:t>Monthly </a:t>
            </a:r>
            <a:r>
              <a:rPr lang="en-US" sz="2400" dirty="0">
                <a:solidFill>
                  <a:schemeClr val="bg1"/>
                </a:solidFill>
              </a:rPr>
              <a:t>Rental Order Counts by Store, Year, and </a:t>
            </a:r>
            <a:r>
              <a:rPr lang="en-US" sz="2400" dirty="0" smtClean="0">
                <a:solidFill>
                  <a:schemeClr val="bg1"/>
                </a:solidFill>
              </a:rPr>
              <a:t>Month</a:t>
            </a:r>
            <a:endParaRPr sz="2400" dirty="0">
              <a:solidFill>
                <a:schemeClr val="bg1"/>
              </a:solidFill>
              <a:latin typeface="Open Sans"/>
              <a:ea typeface="Open Sans"/>
              <a:cs typeface="Open Sans"/>
              <a:sym typeface="Open Sans"/>
            </a:endParaRPr>
          </a:p>
        </p:txBody>
      </p:sp>
      <p:graphicFrame>
        <p:nvGraphicFramePr>
          <p:cNvPr id="6" name="Chart 5"/>
          <p:cNvGraphicFramePr>
            <a:graphicFrameLocks/>
          </p:cNvGraphicFramePr>
          <p:nvPr>
            <p:extLst>
              <p:ext uri="{D42A27DB-BD31-4B8C-83A1-F6EECF244321}">
                <p14:modId xmlns:p14="http://schemas.microsoft.com/office/powerpoint/2010/main" val="3536912012"/>
              </p:ext>
            </p:extLst>
          </p:nvPr>
        </p:nvGraphicFramePr>
        <p:xfrm>
          <a:off x="286932" y="1418450"/>
          <a:ext cx="45720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241774" y="1418450"/>
            <a:ext cx="2902226"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200" dirty="0">
                <a:solidFill>
                  <a:schemeClr val="tx1"/>
                </a:solidFill>
                <a:latin typeface="Open Sans"/>
                <a:ea typeface="Open Sans"/>
                <a:cs typeface="Open Sans"/>
                <a:sym typeface="Open Sans"/>
              </a:rPr>
              <a:t>From February to April 2007, customer spending and transaction frequency steadily increased, with notable rises for Ana Bradley and Clara Shaw. Frequent buyers like Eleanor Hunt and Karl Seal contributed to high totals. However, spending and transaction counts dropped sharply in May.</a:t>
            </a:r>
            <a:endParaRPr sz="1200" dirty="0">
              <a:solidFill>
                <a:schemeClr val="tx1"/>
              </a:solidFill>
              <a:latin typeface="Open Sans"/>
              <a:ea typeface="Open Sans"/>
              <a:cs typeface="Open Sans"/>
              <a:sym typeface="Open Sans"/>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2000" dirty="0" smtClean="0">
                <a:solidFill>
                  <a:schemeClr val="bg1"/>
                </a:solidFill>
              </a:rPr>
              <a:t>Top </a:t>
            </a:r>
            <a:r>
              <a:rPr lang="en-US" sz="2000" dirty="0">
                <a:solidFill>
                  <a:schemeClr val="bg1"/>
                </a:solidFill>
              </a:rPr>
              <a:t>10 Paying Customers' Monthly Payment Totals in </a:t>
            </a:r>
            <a:r>
              <a:rPr lang="en-US" sz="2000" dirty="0" smtClean="0">
                <a:solidFill>
                  <a:schemeClr val="bg1"/>
                </a:solidFill>
              </a:rPr>
              <a:t>2007</a:t>
            </a:r>
            <a:endParaRPr lang="en-US" sz="2000" dirty="0">
              <a:solidFill>
                <a:schemeClr val="bg1"/>
              </a:solidFill>
            </a:endParaRPr>
          </a:p>
        </p:txBody>
      </p:sp>
      <p:graphicFrame>
        <p:nvGraphicFramePr>
          <p:cNvPr id="5" name="Chart 4"/>
          <p:cNvGraphicFramePr>
            <a:graphicFrameLocks/>
          </p:cNvGraphicFramePr>
          <p:nvPr>
            <p:extLst>
              <p:ext uri="{D42A27DB-BD31-4B8C-83A1-F6EECF244321}">
                <p14:modId xmlns:p14="http://schemas.microsoft.com/office/powerpoint/2010/main" val="4137152886"/>
              </p:ext>
            </p:extLst>
          </p:nvPr>
        </p:nvGraphicFramePr>
        <p:xfrm>
          <a:off x="-25225" y="795600"/>
          <a:ext cx="6266999" cy="44511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346</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SQL Query to List Family Movies, Their Categories, and Rental Counts</vt:lpstr>
      <vt:lpstr> </vt:lpstr>
      <vt:lpstr>Monthly Rental Order Counts by Store, Year, and Month</vt:lpstr>
      <vt:lpstr>Top 10 Paying Customers' Monthly Payment Totals in 2007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Hanna</dc:creator>
  <cp:lastModifiedBy>Hanna</cp:lastModifiedBy>
  <cp:revision>26</cp:revision>
  <dcterms:modified xsi:type="dcterms:W3CDTF">2024-11-14T00:19:01Z</dcterms:modified>
</cp:coreProperties>
</file>