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5" r:id="rId4"/>
    <p:sldId id="283" r:id="rId5"/>
    <p:sldId id="308" r:id="rId6"/>
    <p:sldId id="309" r:id="rId7"/>
    <p:sldId id="310" r:id="rId8"/>
    <p:sldId id="311" r:id="rId9"/>
    <p:sldId id="312" r:id="rId10"/>
    <p:sldId id="313" r:id="rId11"/>
    <p:sldId id="314" r:id="rId12"/>
    <p:sldId id="315" r:id="rId13"/>
    <p:sldId id="316" r:id="rId14"/>
    <p:sldId id="280" r:id="rId15"/>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59"/>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split orient="vert"/>
      </p:transition>
    </mc:Choice>
    <mc:Fallback>
      <p:transition>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split orient="ver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9" name="图片 3"/>
          <p:cNvPicPr/>
          <p:nvPr/>
        </p:nvPicPr>
        <p:blipFill>
          <a:blip r:embed="rId1"/>
          <a:stretch>
            <a:fillRect/>
          </a:stretch>
        </p:blipFill>
        <p:spPr>
          <a:xfrm>
            <a:off x="0" y="0"/>
            <a:ext cx="12192000" cy="6858000"/>
          </a:xfrm>
          <a:prstGeom prst="rect">
            <a:avLst/>
          </a:prstGeom>
          <a:noFill/>
          <a:ln w="9525">
            <a:noFill/>
          </a:ln>
        </p:spPr>
      </p:pic>
      <p:sp>
        <p:nvSpPr>
          <p:cNvPr id="5" name="矩形 4"/>
          <p:cNvSpPr/>
          <p:nvPr/>
        </p:nvSpPr>
        <p:spPr>
          <a:xfrm>
            <a:off x="0" y="0"/>
            <a:ext cx="12193588" cy="6858000"/>
          </a:xfrm>
          <a:prstGeom prst="rect">
            <a:avLst/>
          </a:prstGeom>
          <a:solidFill>
            <a:schemeClr val="tx1">
              <a:lumMod val="65000"/>
              <a:lumOff val="3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2413000" y="2320925"/>
            <a:ext cx="7366000" cy="1522095"/>
          </a:xfrm>
          <a:prstGeom prst="rect">
            <a:avLst/>
          </a:prstGeom>
          <a:noFill/>
        </p:spPr>
        <p:txBody>
          <a:bodyPr wrap="square" rtlCol="0">
            <a:spAutoFit/>
          </a:bodyPr>
          <a:p>
            <a:pPr algn="ctr" fontAlgn="auto">
              <a:lnSpc>
                <a:spcPct val="150000"/>
              </a:lnSpc>
            </a:pPr>
            <a:r>
              <a:rPr lang="en-US" altLang="zh-CN" sz="36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cs typeface="+mn-cs"/>
              </a:rPr>
              <a:t>FACE DETECTION IN COLOR IMAGES</a:t>
            </a:r>
            <a:endParaRPr lang="en-US" altLang="zh-CN" sz="66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cs typeface="+mn-cs"/>
            </a:endParaRPr>
          </a:p>
          <a:p>
            <a:pPr algn="ctr" fontAlgn="auto">
              <a:lnSpc>
                <a:spcPct val="150000"/>
              </a:lnSpc>
            </a:pPr>
            <a:r>
              <a:rPr lang="zh-CN" sz="14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cs typeface="+mn-cs"/>
              </a:rPr>
              <a:t>彩色图像中的人脸检测</a:t>
            </a:r>
            <a:endParaRPr lang="zh-CN" altLang="en-US" sz="14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endParaRPr>
          </a:p>
          <a:p>
            <a:pPr algn="ctr" fontAlgn="auto">
              <a:lnSpc>
                <a:spcPct val="150000"/>
              </a:lnSpc>
            </a:pPr>
            <a:endParaRPr lang="zh-CN" altLang="en-US" sz="12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endParaRPr>
          </a:p>
        </p:txBody>
      </p:sp>
      <p:pic>
        <p:nvPicPr>
          <p:cNvPr id="2052" name="图片 6"/>
          <p:cNvPicPr>
            <a:picLocks noGrp="1" noChangeAspect="1"/>
          </p:cNvPicPr>
          <p:nvPr/>
        </p:nvPicPr>
        <p:blipFill>
          <a:blip r:embed="rId2"/>
          <a:stretch>
            <a:fillRect/>
          </a:stretch>
        </p:blipFill>
        <p:spPr>
          <a:xfrm>
            <a:off x="5638800" y="1233488"/>
            <a:ext cx="914400" cy="914400"/>
          </a:xfrm>
          <a:prstGeom prst="rect">
            <a:avLst/>
          </a:prstGeom>
          <a:noFill/>
          <a:ln w="9525">
            <a:noFill/>
          </a:ln>
        </p:spPr>
      </p:pic>
    </p:spTree>
    <p:custDataLst>
      <p:tags r:id="rId3"/>
    </p:custData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pic>
        <p:nvPicPr>
          <p:cNvPr id="3" name="图片 2"/>
          <p:cNvPicPr>
            <a:picLocks noChangeAspect="1"/>
          </p:cNvPicPr>
          <p:nvPr/>
        </p:nvPicPr>
        <p:blipFill>
          <a:blip r:embed="rId1"/>
          <a:stretch>
            <a:fillRect/>
          </a:stretch>
        </p:blipFill>
        <p:spPr>
          <a:xfrm>
            <a:off x="766445" y="386715"/>
            <a:ext cx="6296025" cy="2118360"/>
          </a:xfrm>
          <a:prstGeom prst="rect">
            <a:avLst/>
          </a:prstGeom>
        </p:spPr>
      </p:pic>
      <p:pic>
        <p:nvPicPr>
          <p:cNvPr id="5" name="图片 4"/>
          <p:cNvPicPr>
            <a:picLocks noChangeAspect="1"/>
          </p:cNvPicPr>
          <p:nvPr/>
        </p:nvPicPr>
        <p:blipFill>
          <a:blip r:embed="rId2"/>
          <a:stretch>
            <a:fillRect/>
          </a:stretch>
        </p:blipFill>
        <p:spPr>
          <a:xfrm>
            <a:off x="766445" y="4715510"/>
            <a:ext cx="6638925" cy="1752600"/>
          </a:xfrm>
          <a:prstGeom prst="rect">
            <a:avLst/>
          </a:prstGeom>
        </p:spPr>
      </p:pic>
      <p:pic>
        <p:nvPicPr>
          <p:cNvPr id="8" name="图片 7"/>
          <p:cNvPicPr>
            <a:picLocks noChangeAspect="1"/>
          </p:cNvPicPr>
          <p:nvPr/>
        </p:nvPicPr>
        <p:blipFill>
          <a:blip r:embed="rId3"/>
          <a:stretch>
            <a:fillRect/>
          </a:stretch>
        </p:blipFill>
        <p:spPr>
          <a:xfrm>
            <a:off x="766445" y="2620010"/>
            <a:ext cx="6296025" cy="2095500"/>
          </a:xfrm>
          <a:prstGeom prst="rect">
            <a:avLst/>
          </a:prstGeom>
        </p:spPr>
      </p:pic>
      <p:pic>
        <p:nvPicPr>
          <p:cNvPr id="9" name="图片 8"/>
          <p:cNvPicPr>
            <a:picLocks noChangeAspect="1"/>
          </p:cNvPicPr>
          <p:nvPr/>
        </p:nvPicPr>
        <p:blipFill>
          <a:blip r:embed="rId4"/>
          <a:stretch>
            <a:fillRect/>
          </a:stretch>
        </p:blipFill>
        <p:spPr>
          <a:xfrm>
            <a:off x="7465060" y="1928495"/>
            <a:ext cx="4124325" cy="3000375"/>
          </a:xfrm>
          <a:prstGeom prst="rect">
            <a:avLst/>
          </a:prstGeom>
        </p:spPr>
      </p:pic>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文本框 6"/>
          <p:cNvSpPr txBox="1"/>
          <p:nvPr/>
        </p:nvSpPr>
        <p:spPr>
          <a:xfrm>
            <a:off x="935990" y="495300"/>
            <a:ext cx="10113010" cy="645160"/>
          </a:xfrm>
          <a:prstGeom prst="rect">
            <a:avLst/>
          </a:prstGeom>
          <a:noFill/>
        </p:spPr>
        <p:txBody>
          <a:bodyPr wrap="square" rtlCol="0">
            <a:spAutoFit/>
          </a:bodyPr>
          <a:p>
            <a:r>
              <a:t>在论文第8页附录A中给出了色素和皮肤模型的非线性变换的公式：</a:t>
            </a:r>
          </a:p>
          <a:p>
            <a:r>
              <a:t>将Cb(Y), Cr(Y)通过公式(5)转换为Cb'(Y), Cr'(Y), 公式(5)的未知量可以通过公式(6), (7), (8)求得。</a:t>
            </a:r>
          </a:p>
        </p:txBody>
      </p:sp>
      <p:pic>
        <p:nvPicPr>
          <p:cNvPr id="3" name="图片 2"/>
          <p:cNvPicPr>
            <a:picLocks noChangeAspect="1"/>
          </p:cNvPicPr>
          <p:nvPr/>
        </p:nvPicPr>
        <p:blipFill>
          <a:blip r:embed="rId1"/>
          <a:stretch>
            <a:fillRect/>
          </a:stretch>
        </p:blipFill>
        <p:spPr>
          <a:xfrm>
            <a:off x="1480185" y="1358900"/>
            <a:ext cx="3956685" cy="1499870"/>
          </a:xfrm>
          <a:prstGeom prst="rect">
            <a:avLst/>
          </a:prstGeom>
        </p:spPr>
      </p:pic>
      <p:pic>
        <p:nvPicPr>
          <p:cNvPr id="5" name="图片 4"/>
          <p:cNvPicPr>
            <a:picLocks noChangeAspect="1"/>
          </p:cNvPicPr>
          <p:nvPr/>
        </p:nvPicPr>
        <p:blipFill>
          <a:blip r:embed="rId2"/>
          <a:stretch>
            <a:fillRect/>
          </a:stretch>
        </p:blipFill>
        <p:spPr>
          <a:xfrm>
            <a:off x="6148705" y="1140460"/>
            <a:ext cx="4055745" cy="1718945"/>
          </a:xfrm>
          <a:prstGeom prst="rect">
            <a:avLst/>
          </a:prstGeom>
        </p:spPr>
      </p:pic>
      <p:sp>
        <p:nvSpPr>
          <p:cNvPr id="8" name="文本框 7"/>
          <p:cNvSpPr txBox="1"/>
          <p:nvPr/>
        </p:nvSpPr>
        <p:spPr>
          <a:xfrm>
            <a:off x="935990" y="3134995"/>
            <a:ext cx="10113010" cy="645160"/>
          </a:xfrm>
          <a:prstGeom prst="rect">
            <a:avLst/>
          </a:prstGeom>
          <a:noFill/>
        </p:spPr>
        <p:txBody>
          <a:bodyPr wrap="square" rtlCol="0">
            <a:spAutoFit/>
          </a:bodyPr>
          <a:p>
            <a:r>
              <a:t>在计算出Cb'(Y), Cr'(Y)后，代入公式(10), 求得x, y</a:t>
            </a:r>
            <a:r>
              <a:rPr lang="zh-CN"/>
              <a:t>并</a:t>
            </a:r>
            <a:r>
              <a:t>代入公式(9)，判断点(x, y)落在椭圆内部还是外部，落在椭圆内部的点认为是肤色区域，用白色标记</a:t>
            </a:r>
            <a:r>
              <a:rPr lang="zh-CN"/>
              <a:t>；</a:t>
            </a:r>
            <a:r>
              <a:t>椭圆外部的点不是肤色区域，用黑色标记。</a:t>
            </a:r>
          </a:p>
        </p:txBody>
      </p:sp>
      <p:pic>
        <p:nvPicPr>
          <p:cNvPr id="9" name="图片 8"/>
          <p:cNvPicPr>
            <a:picLocks noChangeAspect="1"/>
          </p:cNvPicPr>
          <p:nvPr/>
        </p:nvPicPr>
        <p:blipFill>
          <a:blip r:embed="rId3"/>
          <a:stretch>
            <a:fillRect/>
          </a:stretch>
        </p:blipFill>
        <p:spPr>
          <a:xfrm>
            <a:off x="3093085" y="4055745"/>
            <a:ext cx="5798820" cy="2035175"/>
          </a:xfrm>
          <a:prstGeom prst="rect">
            <a:avLst/>
          </a:prstGeom>
        </p:spPr>
      </p:pic>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文本框 6"/>
          <p:cNvSpPr txBox="1"/>
          <p:nvPr/>
        </p:nvSpPr>
        <p:spPr>
          <a:xfrm>
            <a:off x="4457700" y="595630"/>
            <a:ext cx="3276600" cy="368300"/>
          </a:xfrm>
          <a:prstGeom prst="rect">
            <a:avLst/>
          </a:prstGeom>
          <a:noFill/>
        </p:spPr>
        <p:txBody>
          <a:bodyPr wrap="square" rtlCol="0">
            <a:spAutoFit/>
          </a:bodyPr>
          <a:p>
            <a:r>
              <a:rPr lang="en-US" altLang="zh-CN"/>
              <a:t>        </a:t>
            </a:r>
            <a:r>
              <a:rPr lang="zh-CN"/>
              <a:t>皮肤区域选取复现结果</a:t>
            </a:r>
            <a:endParaRPr lang="zh-CN"/>
          </a:p>
        </p:txBody>
      </p:sp>
      <p:pic>
        <p:nvPicPr>
          <p:cNvPr id="3" name="图片 2"/>
          <p:cNvPicPr>
            <a:picLocks noChangeAspect="1"/>
          </p:cNvPicPr>
          <p:nvPr/>
        </p:nvPicPr>
        <p:blipFill>
          <a:blip r:embed="rId1"/>
          <a:stretch>
            <a:fillRect/>
          </a:stretch>
        </p:blipFill>
        <p:spPr>
          <a:xfrm>
            <a:off x="3170555" y="1354455"/>
            <a:ext cx="5486400" cy="4895850"/>
          </a:xfrm>
          <a:prstGeom prst="rect">
            <a:avLst/>
          </a:prstGeom>
        </p:spPr>
      </p:pic>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3"/>
          <p:cNvPicPr/>
          <p:nvPr/>
        </p:nvPicPr>
        <p:blipFill>
          <a:blip r:embed="rId1"/>
          <a:stretch>
            <a:fillRect/>
          </a:stretch>
        </p:blipFill>
        <p:spPr>
          <a:xfrm>
            <a:off x="0" y="0"/>
            <a:ext cx="12192000" cy="6858000"/>
          </a:xfrm>
          <a:prstGeom prst="rect">
            <a:avLst/>
          </a:prstGeom>
          <a:noFill/>
          <a:ln w="9525">
            <a:noFill/>
          </a:ln>
        </p:spPr>
      </p:pic>
      <p:sp>
        <p:nvSpPr>
          <p:cNvPr id="5" name="矩形 4"/>
          <p:cNvSpPr/>
          <p:nvPr/>
        </p:nvSpPr>
        <p:spPr>
          <a:xfrm>
            <a:off x="-1587" y="0"/>
            <a:ext cx="12195175" cy="6858000"/>
          </a:xfrm>
          <a:prstGeom prst="rect">
            <a:avLst/>
          </a:prstGeom>
          <a:solidFill>
            <a:schemeClr val="tx1">
              <a:lumMod val="65000"/>
              <a:lumOff val="3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2413000" y="2506663"/>
            <a:ext cx="7366000" cy="1845310"/>
          </a:xfrm>
          <a:prstGeom prst="rect">
            <a:avLst/>
          </a:prstGeom>
          <a:noFill/>
        </p:spPr>
        <p:txBody>
          <a:bodyPr wrap="square" rtlCol="0">
            <a:spAutoFit/>
          </a:bodyPr>
          <a:p>
            <a:pPr algn="ctr" fontAlgn="auto">
              <a:lnSpc>
                <a:spcPct val="150000"/>
              </a:lnSpc>
            </a:pPr>
            <a:r>
              <a:rPr lang="en-US" sz="66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cs typeface="+mn-cs"/>
              </a:rPr>
              <a:t>T H A </a:t>
            </a:r>
            <a:r>
              <a:rPr lang="en-US" sz="6600" b="1" noProof="1">
                <a:solidFill>
                  <a:schemeClr val="tx1">
                    <a:lumMod val="75000"/>
                    <a:lumOff val="25000"/>
                  </a:schemeClr>
                </a:solidFill>
                <a:effectLst>
                  <a:outerShdw blurRad="63500" sx="102000" sy="102000" algn="ctr" rotWithShape="0">
                    <a:prstClr val="black">
                      <a:alpha val="40000"/>
                    </a:prstClr>
                  </a:outerShdw>
                </a:effectLst>
                <a:latin typeface="Lantinghei SC Demibold" charset="-122"/>
                <a:ea typeface="Lantinghei SC Demibold" charset="-122"/>
                <a:cs typeface="+mn-cs"/>
              </a:rPr>
              <a:t>N K </a:t>
            </a:r>
            <a:r>
              <a:rPr lang="en-US" sz="66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cs typeface="+mn-cs"/>
              </a:rPr>
              <a:t>S</a:t>
            </a:r>
            <a:endParaRPr lang="en-US" sz="66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endParaRPr>
          </a:p>
          <a:p>
            <a:pPr algn="ctr" fontAlgn="auto">
              <a:lnSpc>
                <a:spcPct val="150000"/>
              </a:lnSpc>
            </a:pPr>
            <a:endParaRPr lang="zh-CN" altLang="en-US" sz="1000" b="1" noProof="1">
              <a:solidFill>
                <a:schemeClr val="bg1"/>
              </a:solidFill>
              <a:effectLst>
                <a:outerShdw blurRad="63500" sx="102000" sy="102000" algn="ctr" rotWithShape="0">
                  <a:prstClr val="black">
                    <a:alpha val="40000"/>
                  </a:prstClr>
                </a:outerShdw>
              </a:effectLst>
              <a:latin typeface="Lantinghei SC Demibold" charset="-122"/>
              <a:ea typeface="Lantinghei SC Demibold" charset="-122"/>
            </a:endParaRPr>
          </a:p>
        </p:txBody>
      </p:sp>
      <p:pic>
        <p:nvPicPr>
          <p:cNvPr id="20484" name="图片 6"/>
          <p:cNvPicPr>
            <a:picLocks noGrp="1" noChangeAspect="1"/>
          </p:cNvPicPr>
          <p:nvPr/>
        </p:nvPicPr>
        <p:blipFill>
          <a:blip r:embed="rId2"/>
          <a:stretch>
            <a:fillRect/>
          </a:stretch>
        </p:blipFill>
        <p:spPr>
          <a:xfrm>
            <a:off x="5638800" y="1233488"/>
            <a:ext cx="914400" cy="914400"/>
          </a:xfrm>
          <a:prstGeom prst="rect">
            <a:avLst/>
          </a:prstGeom>
          <a:noFill/>
          <a:ln w="9525">
            <a:noFill/>
          </a:ln>
        </p:spPr>
      </p:pic>
    </p:spTree>
    <p:custDataLst>
      <p:tags r:id="rId3"/>
    </p:custData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pic>
        <p:nvPicPr>
          <p:cNvPr id="4098" name="图片 9"/>
          <p:cNvPicPr>
            <a:picLocks noGrp="1" noChangeAspect="1"/>
          </p:cNvPicPr>
          <p:nvPr/>
        </p:nvPicPr>
        <p:blipFill>
          <a:blip r:embed="rId1"/>
          <a:stretch>
            <a:fillRect/>
          </a:stretch>
        </p:blipFill>
        <p:spPr>
          <a:xfrm>
            <a:off x="5638800" y="1206500"/>
            <a:ext cx="914400" cy="914400"/>
          </a:xfrm>
          <a:prstGeom prst="rect">
            <a:avLst/>
          </a:prstGeom>
          <a:noFill/>
          <a:ln w="9525">
            <a:noFill/>
          </a:ln>
        </p:spPr>
      </p:pic>
      <p:sp>
        <p:nvSpPr>
          <p:cNvPr id="11" name="文本框 10"/>
          <p:cNvSpPr txBox="1"/>
          <p:nvPr/>
        </p:nvSpPr>
        <p:spPr>
          <a:xfrm>
            <a:off x="4086225" y="2528888"/>
            <a:ext cx="4019550" cy="1522095"/>
          </a:xfrm>
          <a:prstGeom prst="rect">
            <a:avLst/>
          </a:prstGeom>
          <a:noFill/>
        </p:spPr>
        <p:txBody>
          <a:bodyPr wrap="square" rtlCol="0">
            <a:spAutoFit/>
          </a:bodyPr>
          <a:p>
            <a:pPr algn="ctr" fontAlgn="auto">
              <a:lnSpc>
                <a:spcPct val="150000"/>
              </a:lnSpc>
            </a:pPr>
            <a:endParaRPr lang="zh-CN" altLang="en-US" sz="20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endParaRPr>
          </a:p>
          <a:p>
            <a:pPr algn="ctr" fontAlgn="auto">
              <a:lnSpc>
                <a:spcPct val="150000"/>
              </a:lnSpc>
            </a:pPr>
            <a:r>
              <a:rPr lang="zh-CN" altLang="en-US" sz="32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rPr>
              <a:t>照明补偿和肤色检测</a:t>
            </a:r>
            <a:endParaRPr lang="zh-CN" altLang="en-US" sz="3600" noProof="1">
              <a:solidFill>
                <a:schemeClr val="tx1">
                  <a:lumMod val="75000"/>
                  <a:lumOff val="25000"/>
                </a:schemeClr>
              </a:solidFill>
              <a:latin typeface="Lantinghei SC Extralight" charset="-122"/>
              <a:ea typeface="Lantinghei SC Extralight" charset="-122"/>
              <a:cs typeface="Lantinghei SC Extralight" charset="-122"/>
            </a:endParaRPr>
          </a:p>
          <a:p>
            <a:pPr algn="ctr" fontAlgn="auto">
              <a:lnSpc>
                <a:spcPct val="150000"/>
              </a:lnSpc>
            </a:pPr>
            <a:endParaRPr lang="zh-CN" altLang="en-US" sz="1000" noProof="1">
              <a:solidFill>
                <a:schemeClr val="tx1">
                  <a:lumMod val="75000"/>
                  <a:lumOff val="25000"/>
                </a:schemeClr>
              </a:solidFill>
              <a:latin typeface="Lantinghei SC Extralight" charset="-122"/>
              <a:ea typeface="Lantinghei SC Extralight" charset="-122"/>
              <a:cs typeface="Lantinghei SC Extralight" charset="-122"/>
              <a:sym typeface="+mn-ea"/>
            </a:endParaRPr>
          </a:p>
        </p:txBody>
      </p:sp>
      <p:sp>
        <p:nvSpPr>
          <p:cNvPr id="12" name="椭圆 11"/>
          <p:cNvSpPr/>
          <p:nvPr/>
        </p:nvSpPr>
        <p:spPr>
          <a:xfrm>
            <a:off x="5825490" y="4860290"/>
            <a:ext cx="540000" cy="540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rPr>
              <a:t>1</a:t>
            </a:r>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3" name="椭圆 12"/>
          <p:cNvSpPr/>
          <p:nvPr/>
        </p:nvSpPr>
        <p:spPr>
          <a:xfrm>
            <a:off x="66763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4" name="椭圆 13"/>
          <p:cNvSpPr/>
          <p:nvPr/>
        </p:nvSpPr>
        <p:spPr>
          <a:xfrm>
            <a:off x="7197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5" name="椭圆 14"/>
          <p:cNvSpPr/>
          <p:nvPr/>
        </p:nvSpPr>
        <p:spPr>
          <a:xfrm>
            <a:off x="5292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6" name="椭圆 15"/>
          <p:cNvSpPr/>
          <p:nvPr/>
        </p:nvSpPr>
        <p:spPr>
          <a:xfrm>
            <a:off x="47586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pic>
        <p:nvPicPr>
          <p:cNvPr id="2" name="图片 1"/>
          <p:cNvPicPr>
            <a:picLocks noChangeAspect="1"/>
          </p:cNvPicPr>
          <p:nvPr/>
        </p:nvPicPr>
        <p:blipFill>
          <a:blip r:embed="rId1"/>
          <a:stretch>
            <a:fillRect/>
          </a:stretch>
        </p:blipFill>
        <p:spPr>
          <a:xfrm>
            <a:off x="816610" y="447675"/>
            <a:ext cx="6176010" cy="4524375"/>
          </a:xfrm>
          <a:prstGeom prst="rect">
            <a:avLst/>
          </a:prstGeom>
        </p:spPr>
      </p:pic>
      <p:sp>
        <p:nvSpPr>
          <p:cNvPr id="6" name="文本框 5"/>
          <p:cNvSpPr txBox="1"/>
          <p:nvPr/>
        </p:nvSpPr>
        <p:spPr>
          <a:xfrm>
            <a:off x="2643505" y="5116830"/>
            <a:ext cx="2522855" cy="1168400"/>
          </a:xfrm>
          <a:prstGeom prst="rect">
            <a:avLst/>
          </a:prstGeom>
          <a:noFill/>
        </p:spPr>
        <p:txBody>
          <a:bodyPr wrap="square" rtlCol="0">
            <a:spAutoFit/>
          </a:bodyPr>
          <a:p>
            <a:r>
              <a:rPr lang="zh-CN" altLang="en-US" sz="1400">
                <a:solidFill>
                  <a:schemeClr val="bg1">
                    <a:lumMod val="50000"/>
                  </a:schemeClr>
                </a:solidFill>
              </a:rPr>
              <a:t>图</a:t>
            </a:r>
            <a:r>
              <a:rPr lang="en-US" altLang="zh-CN" sz="1400">
                <a:solidFill>
                  <a:schemeClr val="bg1">
                    <a:lumMod val="50000"/>
                  </a:schemeClr>
                </a:solidFill>
              </a:rPr>
              <a:t>1</a:t>
            </a:r>
            <a:r>
              <a:rPr lang="zh-CN" altLang="en-US" sz="1400">
                <a:solidFill>
                  <a:schemeClr val="bg1">
                    <a:lumMod val="50000"/>
                  </a:schemeClr>
                </a:solidFill>
              </a:rPr>
              <a:t>：皮肤检测：</a:t>
            </a:r>
            <a:endParaRPr lang="zh-CN" altLang="en-US" sz="1400">
              <a:solidFill>
                <a:schemeClr val="bg1">
                  <a:lumMod val="50000"/>
                </a:schemeClr>
              </a:solidFill>
            </a:endParaRPr>
          </a:p>
          <a:p>
            <a:r>
              <a:rPr sz="1400">
                <a:solidFill>
                  <a:schemeClr val="bg1">
                    <a:lumMod val="50000"/>
                  </a:schemeClr>
                </a:solidFill>
              </a:rPr>
              <a:t>(a) 一张基于黄色的人脸图像</a:t>
            </a:r>
            <a:endParaRPr sz="1400">
              <a:solidFill>
                <a:schemeClr val="bg1">
                  <a:lumMod val="50000"/>
                </a:schemeClr>
              </a:solidFill>
            </a:endParaRPr>
          </a:p>
          <a:p>
            <a:r>
              <a:rPr sz="1400">
                <a:solidFill>
                  <a:schemeClr val="bg1">
                    <a:lumMod val="50000"/>
                  </a:schemeClr>
                </a:solidFill>
              </a:rPr>
              <a:t>(b) 一张光照补偿图像</a:t>
            </a:r>
            <a:endParaRPr sz="1400">
              <a:solidFill>
                <a:schemeClr val="bg1">
                  <a:lumMod val="50000"/>
                </a:schemeClr>
              </a:solidFill>
            </a:endParaRPr>
          </a:p>
          <a:p>
            <a:r>
              <a:rPr sz="1400">
                <a:solidFill>
                  <a:schemeClr val="bg1">
                    <a:lumMod val="50000"/>
                  </a:schemeClr>
                </a:solidFill>
              </a:rPr>
              <a:t>(c) 图中白色为(a)图的肤色域</a:t>
            </a:r>
            <a:endParaRPr sz="1400">
              <a:solidFill>
                <a:schemeClr val="bg1">
                  <a:lumMod val="50000"/>
                </a:schemeClr>
              </a:solidFill>
            </a:endParaRPr>
          </a:p>
          <a:p>
            <a:r>
              <a:rPr sz="1400">
                <a:solidFill>
                  <a:schemeClr val="bg1">
                    <a:lumMod val="50000"/>
                  </a:schemeClr>
                </a:solidFill>
              </a:rPr>
              <a:t>(d) 图中白色为(b)图的肤色域</a:t>
            </a:r>
            <a:endParaRPr sz="1400">
              <a:solidFill>
                <a:schemeClr val="bg1">
                  <a:lumMod val="50000"/>
                </a:schemeClr>
              </a:solidFill>
            </a:endParaRPr>
          </a:p>
        </p:txBody>
      </p:sp>
      <p:sp>
        <p:nvSpPr>
          <p:cNvPr id="7" name="文本框 6"/>
          <p:cNvSpPr txBox="1"/>
          <p:nvPr/>
        </p:nvSpPr>
        <p:spPr>
          <a:xfrm>
            <a:off x="7112000" y="1176020"/>
            <a:ext cx="3276600" cy="4523105"/>
          </a:xfrm>
          <a:prstGeom prst="rect">
            <a:avLst/>
          </a:prstGeom>
          <a:noFill/>
        </p:spPr>
        <p:txBody>
          <a:bodyPr wrap="square" rtlCol="0">
            <a:spAutoFit/>
          </a:bodyPr>
          <a:p>
            <a:r>
              <a:rPr lang="en-US" altLang="zh-CN"/>
              <a:t>        </a:t>
            </a:r>
            <a:r>
              <a:rPr lang="zh-CN" altLang="en-US"/>
              <a:t>肤色的外观可能会因不同的光照条件而改变。</a:t>
            </a:r>
            <a:endParaRPr lang="zh-CN" altLang="en-US"/>
          </a:p>
          <a:p>
            <a:r>
              <a:rPr lang="en-US" altLang="zh-CN"/>
              <a:t>        </a:t>
            </a:r>
            <a:r>
              <a:rPr lang="zh-CN" altLang="en-US"/>
              <a:t>我们介绍 了一种照明补偿技术，用“基准白色”使颜色表面正常化。</a:t>
            </a:r>
            <a:endParaRPr lang="zh-CN" altLang="en-US"/>
          </a:p>
          <a:p>
            <a:r>
              <a:rPr lang="en-US" altLang="zh-CN"/>
              <a:t>        </a:t>
            </a:r>
            <a:r>
              <a:rPr lang="zh-CN" altLang="en-US"/>
              <a:t>如果</a:t>
            </a:r>
            <a:r>
              <a:rPr lang="zh-CN" altLang="en-US">
                <a:sym typeface="+mn-ea"/>
              </a:rPr>
              <a:t>具有luma（非线性伽马校正亮度）值前5%的像素</a:t>
            </a:r>
            <a:r>
              <a:rPr lang="zh-CN" altLang="en-US"/>
              <a:t>的数量大于100，这些像素被视为 参考白色。</a:t>
            </a:r>
            <a:endParaRPr lang="zh-CN" altLang="en-US"/>
          </a:p>
          <a:p>
            <a:r>
              <a:rPr lang="en-US" altLang="zh-CN">
                <a:sym typeface="+mn-ea"/>
              </a:rPr>
              <a:t>        </a:t>
            </a:r>
            <a:r>
              <a:rPr lang="zh-CN" altLang="en-US"/>
              <a:t>彩色图像的红、绿、蓝成分经调整后以致这些基准白色像素的平均灰度值线性地增加到 255。如果大量的基准白色像素没被检测到或是平均颜色与皮肤相似，那么这幅图像将不会改变。</a:t>
            </a:r>
            <a:endParaRPr lang="zh-CN" altLang="en-US"/>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1363345" y="3815715"/>
            <a:ext cx="3703320" cy="1599565"/>
          </a:xfrm>
          <a:prstGeom prst="rect">
            <a:avLst/>
          </a:prstGeom>
          <a:noFill/>
        </p:spPr>
        <p:txBody>
          <a:bodyPr wrap="square" rtlCol="0">
            <a:spAutoFit/>
          </a:bodyPr>
          <a:p>
            <a:r>
              <a:rPr sz="1400">
                <a:solidFill>
                  <a:schemeClr val="bg1">
                    <a:lumMod val="50000"/>
                  </a:schemeClr>
                </a:solidFill>
              </a:rPr>
              <a:t>图 </a:t>
            </a:r>
            <a:r>
              <a:rPr lang="en-US" sz="1400">
                <a:solidFill>
                  <a:schemeClr val="bg1">
                    <a:lumMod val="50000"/>
                  </a:schemeClr>
                </a:solidFill>
              </a:rPr>
              <a:t>2</a:t>
            </a:r>
            <a:r>
              <a:rPr lang="zh-CN" sz="1400">
                <a:solidFill>
                  <a:schemeClr val="bg1">
                    <a:lumMod val="50000"/>
                  </a:schemeClr>
                </a:solidFill>
              </a:rPr>
              <a:t>：</a:t>
            </a:r>
            <a:r>
              <a:rPr sz="1400">
                <a:solidFill>
                  <a:schemeClr val="bg1">
                    <a:lumMod val="50000"/>
                  </a:schemeClr>
                </a:solidFill>
              </a:rPr>
              <a:t>肤色属性: </a:t>
            </a:r>
            <a:r>
              <a:rPr sz="1400">
                <a:solidFill>
                  <a:schemeClr val="bg1">
                    <a:lumMod val="50000"/>
                  </a:schemeClr>
                </a:solidFill>
                <a:sym typeface="+mn-ea"/>
              </a:rPr>
              <a:t> (蓝点表示可</a:t>
            </a:r>
            <a:r>
              <a:rPr lang="zh-CN" sz="1400">
                <a:solidFill>
                  <a:schemeClr val="bg1">
                    <a:lumMod val="50000"/>
                  </a:schemeClr>
                </a:solidFill>
                <a:sym typeface="+mn-ea"/>
              </a:rPr>
              <a:t>显示</a:t>
            </a:r>
            <a:r>
              <a:rPr sz="1400">
                <a:solidFill>
                  <a:schemeClr val="bg1">
                    <a:lumMod val="50000"/>
                  </a:schemeClr>
                </a:solidFill>
                <a:sym typeface="+mn-ea"/>
              </a:rPr>
              <a:t>的颜色) 和肤色模型(红点表示肤色样本)</a:t>
            </a:r>
            <a:endParaRPr sz="1400">
              <a:solidFill>
                <a:schemeClr val="bg1">
                  <a:lumMod val="50000"/>
                </a:schemeClr>
              </a:solidFill>
              <a:sym typeface="+mn-ea"/>
            </a:endParaRPr>
          </a:p>
          <a:p>
            <a:r>
              <a:rPr sz="1400">
                <a:solidFill>
                  <a:schemeClr val="bg1">
                    <a:lumMod val="50000"/>
                  </a:schemeClr>
                </a:solidFill>
              </a:rPr>
              <a:t>(a)rgY 彩色空间</a:t>
            </a:r>
            <a:endParaRPr sz="1400">
              <a:solidFill>
                <a:schemeClr val="bg1">
                  <a:lumMod val="50000"/>
                </a:schemeClr>
              </a:solidFill>
            </a:endParaRPr>
          </a:p>
          <a:p>
            <a:r>
              <a:rPr sz="1400">
                <a:solidFill>
                  <a:schemeClr val="bg1">
                    <a:lumMod val="50000"/>
                  </a:schemeClr>
                </a:solidFill>
              </a:rPr>
              <a:t>(b)CIE xyY 彩色空间</a:t>
            </a:r>
            <a:endParaRPr sz="1400">
              <a:solidFill>
                <a:schemeClr val="bg1">
                  <a:lumMod val="50000"/>
                </a:schemeClr>
              </a:solidFill>
            </a:endParaRPr>
          </a:p>
          <a:p>
            <a:r>
              <a:rPr sz="1400">
                <a:solidFill>
                  <a:schemeClr val="bg1">
                    <a:lumMod val="50000"/>
                  </a:schemeClr>
                </a:solidFill>
              </a:rPr>
              <a:t>(c)HSV 彩色空间</a:t>
            </a:r>
            <a:endParaRPr sz="1400">
              <a:solidFill>
                <a:schemeClr val="bg1">
                  <a:lumMod val="50000"/>
                </a:schemeClr>
              </a:solidFill>
            </a:endParaRPr>
          </a:p>
          <a:p>
            <a:r>
              <a:rPr lang="en-US" sz="1400">
                <a:solidFill>
                  <a:schemeClr val="bg1">
                    <a:lumMod val="50000"/>
                  </a:schemeClr>
                </a:solidFill>
              </a:rPr>
              <a:t>        H: 色相</a:t>
            </a:r>
            <a:r>
              <a:rPr lang="zh-CN" altLang="en-US" sz="1400">
                <a:solidFill>
                  <a:schemeClr val="bg1">
                    <a:lumMod val="50000"/>
                  </a:schemeClr>
                </a:solidFill>
              </a:rPr>
              <a:t>，</a:t>
            </a:r>
            <a:r>
              <a:rPr sz="1400">
                <a:solidFill>
                  <a:schemeClr val="bg1">
                    <a:lumMod val="50000"/>
                  </a:schemeClr>
                </a:solidFill>
              </a:rPr>
              <a:t>S: 饱和度</a:t>
            </a:r>
            <a:r>
              <a:rPr lang="zh-CN" sz="1400">
                <a:solidFill>
                  <a:schemeClr val="bg1">
                    <a:lumMod val="50000"/>
                  </a:schemeClr>
                </a:solidFill>
              </a:rPr>
              <a:t>，</a:t>
            </a:r>
            <a:r>
              <a:rPr sz="1400">
                <a:solidFill>
                  <a:schemeClr val="bg1">
                    <a:lumMod val="50000"/>
                  </a:schemeClr>
                </a:solidFill>
              </a:rPr>
              <a:t>V/B: 亮度值</a:t>
            </a:r>
            <a:endParaRPr sz="1400">
              <a:solidFill>
                <a:schemeClr val="bg1">
                  <a:lumMod val="50000"/>
                </a:schemeClr>
              </a:solidFill>
            </a:endParaRPr>
          </a:p>
          <a:p>
            <a:r>
              <a:rPr sz="1400">
                <a:solidFill>
                  <a:schemeClr val="bg1">
                    <a:lumMod val="50000"/>
                  </a:schemeClr>
                </a:solidFill>
              </a:rPr>
              <a:t>在这些空间中蓝点表示的是可</a:t>
            </a:r>
            <a:r>
              <a:rPr lang="zh-CN" sz="1400">
                <a:solidFill>
                  <a:schemeClr val="bg1">
                    <a:lumMod val="50000"/>
                  </a:schemeClr>
                </a:solidFill>
              </a:rPr>
              <a:t>显示</a:t>
            </a:r>
            <a:r>
              <a:rPr sz="1400">
                <a:solidFill>
                  <a:schemeClr val="bg1">
                    <a:lumMod val="50000"/>
                  </a:schemeClr>
                </a:solidFill>
              </a:rPr>
              <a:t>的颜色. </a:t>
            </a:r>
            <a:endParaRPr sz="1400">
              <a:solidFill>
                <a:schemeClr val="bg1">
                  <a:lumMod val="50000"/>
                </a:schemeClr>
              </a:solidFill>
            </a:endParaRPr>
          </a:p>
        </p:txBody>
      </p:sp>
      <p:sp>
        <p:nvSpPr>
          <p:cNvPr id="7" name="文本框 6"/>
          <p:cNvSpPr txBox="1"/>
          <p:nvPr/>
        </p:nvSpPr>
        <p:spPr>
          <a:xfrm>
            <a:off x="6525895" y="4218305"/>
            <a:ext cx="3608070" cy="1476375"/>
          </a:xfrm>
          <a:prstGeom prst="rect">
            <a:avLst/>
          </a:prstGeom>
          <a:noFill/>
        </p:spPr>
        <p:txBody>
          <a:bodyPr wrap="square" rtlCol="0">
            <a:spAutoFit/>
          </a:bodyPr>
          <a:p>
            <a:r>
              <a:rPr lang="en-US" altLang="zh-CN"/>
              <a:t>        </a:t>
            </a:r>
            <a:r>
              <a:rPr lang="zh-CN" altLang="en-US"/>
              <a:t>许多研究专家都假设皮肤的色度和亮度是彼此独立的，然而，在实际中，</a:t>
            </a:r>
            <a:r>
              <a:rPr lang="zh-CN" altLang="en-US" b="1"/>
              <a:t>肤色是非线性地依赖于亮度</a:t>
            </a:r>
            <a:r>
              <a:rPr lang="zh-CN" altLang="en-US"/>
              <a:t>，图</a:t>
            </a:r>
            <a:r>
              <a:rPr lang="en-US" altLang="zh-CN"/>
              <a:t>2</a:t>
            </a:r>
            <a:r>
              <a:rPr lang="zh-CN" altLang="en-US"/>
              <a:t>证明了不同彩色空间的肤色亮度属性。</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363345" y="549275"/>
            <a:ext cx="9465310" cy="3125470"/>
          </a:xfrm>
          <a:prstGeom prst="rect">
            <a:avLst/>
          </a:prstGeom>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1055370" y="3653790"/>
            <a:ext cx="3915410" cy="1814830"/>
          </a:xfrm>
          <a:prstGeom prst="rect">
            <a:avLst/>
          </a:prstGeom>
          <a:noFill/>
        </p:spPr>
        <p:txBody>
          <a:bodyPr wrap="square" rtlCol="0">
            <a:spAutoFit/>
          </a:bodyPr>
          <a:p>
            <a:r>
              <a:rPr sz="1400">
                <a:solidFill>
                  <a:schemeClr val="bg1">
                    <a:lumMod val="50000"/>
                  </a:schemeClr>
                </a:solidFill>
              </a:rPr>
              <a:t>图 </a:t>
            </a:r>
            <a:r>
              <a:rPr lang="en-US" sz="1400">
                <a:solidFill>
                  <a:schemeClr val="bg1">
                    <a:lumMod val="50000"/>
                  </a:schemeClr>
                </a:solidFill>
              </a:rPr>
              <a:t>3</a:t>
            </a:r>
            <a:r>
              <a:rPr lang="zh-CN" sz="1400">
                <a:solidFill>
                  <a:schemeClr val="bg1">
                    <a:lumMod val="50000"/>
                  </a:schemeClr>
                </a:solidFill>
              </a:rPr>
              <a:t>：</a:t>
            </a:r>
            <a:r>
              <a:rPr sz="1400">
                <a:solidFill>
                  <a:schemeClr val="bg1">
                    <a:lumMod val="50000"/>
                  </a:schemeClr>
                </a:solidFill>
              </a:rPr>
              <a:t>YCbCr 色彩空间 </a:t>
            </a:r>
            <a:r>
              <a:rPr sz="1400">
                <a:solidFill>
                  <a:schemeClr val="bg1">
                    <a:lumMod val="50000"/>
                  </a:schemeClr>
                </a:solidFill>
                <a:sym typeface="+mn-ea"/>
              </a:rPr>
              <a:t> (蓝点表示可</a:t>
            </a:r>
            <a:r>
              <a:rPr lang="zh-CN" sz="1400">
                <a:solidFill>
                  <a:schemeClr val="bg1">
                    <a:lumMod val="50000"/>
                  </a:schemeClr>
                </a:solidFill>
                <a:sym typeface="+mn-ea"/>
              </a:rPr>
              <a:t>显示</a:t>
            </a:r>
            <a:r>
              <a:rPr sz="1400">
                <a:solidFill>
                  <a:schemeClr val="bg1">
                    <a:lumMod val="50000"/>
                  </a:schemeClr>
                </a:solidFill>
                <a:sym typeface="+mn-ea"/>
              </a:rPr>
              <a:t>的颜色) 和肤色模型(红点表示肤色样本)</a:t>
            </a:r>
            <a:r>
              <a:rPr lang="zh-CN" sz="1400">
                <a:solidFill>
                  <a:schemeClr val="bg1">
                    <a:lumMod val="50000"/>
                  </a:schemeClr>
                </a:solidFill>
                <a:sym typeface="+mn-ea"/>
              </a:rPr>
              <a:t>：</a:t>
            </a:r>
            <a:endParaRPr lang="zh-CN" sz="1400">
              <a:solidFill>
                <a:schemeClr val="bg1">
                  <a:lumMod val="50000"/>
                </a:schemeClr>
              </a:solidFill>
              <a:sym typeface="+mn-ea"/>
            </a:endParaRPr>
          </a:p>
          <a:p>
            <a:r>
              <a:rPr sz="1400">
                <a:solidFill>
                  <a:schemeClr val="bg1">
                    <a:lumMod val="50000"/>
                  </a:schemeClr>
                </a:solidFill>
              </a:rPr>
              <a:t>(a)YCbCr 彩色空间</a:t>
            </a:r>
            <a:endParaRPr sz="1400">
              <a:solidFill>
                <a:schemeClr val="bg1">
                  <a:lumMod val="50000"/>
                </a:schemeClr>
              </a:solidFill>
            </a:endParaRPr>
          </a:p>
          <a:p>
            <a:r>
              <a:rPr lang="en-US" sz="1400">
                <a:solidFill>
                  <a:schemeClr val="bg1">
                    <a:lumMod val="50000"/>
                  </a:schemeClr>
                </a:solidFill>
              </a:rPr>
              <a:t>        Y: 亮度信号</a:t>
            </a:r>
            <a:endParaRPr lang="en-US" sz="1400">
              <a:solidFill>
                <a:schemeClr val="bg1">
                  <a:lumMod val="50000"/>
                </a:schemeClr>
              </a:solidFill>
            </a:endParaRPr>
          </a:p>
          <a:p>
            <a:r>
              <a:rPr lang="en-US" sz="1400">
                <a:solidFill>
                  <a:schemeClr val="bg1">
                    <a:lumMod val="50000"/>
                  </a:schemeClr>
                </a:solidFill>
                <a:sym typeface="+mn-ea"/>
              </a:rPr>
              <a:t>        </a:t>
            </a:r>
            <a:r>
              <a:rPr sz="1400">
                <a:solidFill>
                  <a:schemeClr val="bg1">
                    <a:lumMod val="50000"/>
                  </a:schemeClr>
                </a:solidFill>
              </a:rPr>
              <a:t>U(Cb): 蓝色色度分量</a:t>
            </a:r>
            <a:endParaRPr sz="1400">
              <a:solidFill>
                <a:schemeClr val="bg1">
                  <a:lumMod val="50000"/>
                </a:schemeClr>
              </a:solidFill>
            </a:endParaRPr>
          </a:p>
          <a:p>
            <a:r>
              <a:rPr lang="en-US" sz="1400">
                <a:solidFill>
                  <a:schemeClr val="bg1">
                    <a:lumMod val="50000"/>
                  </a:schemeClr>
                </a:solidFill>
                <a:sym typeface="+mn-ea"/>
              </a:rPr>
              <a:t>        </a:t>
            </a:r>
            <a:r>
              <a:rPr sz="1400">
                <a:solidFill>
                  <a:schemeClr val="bg1">
                    <a:lumMod val="50000"/>
                  </a:schemeClr>
                </a:solidFill>
              </a:rPr>
              <a:t>V(Cr): 红色色度分量</a:t>
            </a:r>
            <a:endParaRPr sz="1400">
              <a:solidFill>
                <a:schemeClr val="bg1">
                  <a:lumMod val="50000"/>
                </a:schemeClr>
              </a:solidFill>
            </a:endParaRPr>
          </a:p>
          <a:p>
            <a:r>
              <a:rPr sz="1400">
                <a:solidFill>
                  <a:schemeClr val="bg1">
                    <a:lumMod val="50000"/>
                  </a:schemeClr>
                </a:solidFill>
              </a:rPr>
              <a:t>(b)CbCr 子空间的二维投影</a:t>
            </a:r>
            <a:endParaRPr sz="1400">
              <a:solidFill>
                <a:schemeClr val="bg1">
                  <a:lumMod val="50000"/>
                </a:schemeClr>
              </a:solidFill>
            </a:endParaRPr>
          </a:p>
          <a:p>
            <a:r>
              <a:rPr sz="1400">
                <a:solidFill>
                  <a:schemeClr val="bg1">
                    <a:lumMod val="50000"/>
                  </a:schemeClr>
                </a:solidFill>
              </a:rPr>
              <a:t>(c)(Cb/Y)-(Cr/Y)子空间的二维投影． </a:t>
            </a:r>
            <a:endParaRPr sz="1400">
              <a:solidFill>
                <a:schemeClr val="bg1">
                  <a:lumMod val="50000"/>
                </a:schemeClr>
              </a:solidFill>
            </a:endParaRPr>
          </a:p>
        </p:txBody>
      </p:sp>
      <p:sp>
        <p:nvSpPr>
          <p:cNvPr id="7" name="文本框 6"/>
          <p:cNvSpPr txBox="1"/>
          <p:nvPr/>
        </p:nvSpPr>
        <p:spPr>
          <a:xfrm>
            <a:off x="5276850" y="3759200"/>
            <a:ext cx="5026660" cy="2306955"/>
          </a:xfrm>
          <a:prstGeom prst="rect">
            <a:avLst/>
          </a:prstGeom>
          <a:noFill/>
        </p:spPr>
        <p:txBody>
          <a:bodyPr wrap="square" rtlCol="0">
            <a:spAutoFit/>
          </a:bodyPr>
          <a:p>
            <a:r>
              <a:rPr lang="en-US"/>
              <a:t>        </a:t>
            </a:r>
            <a:r>
              <a:t>肤色模型需要选择一个合适的彩色空间并且能在这些空间辨识与肤色相关的色泽，</a:t>
            </a:r>
            <a:r>
              <a:rPr lang="zh-CN"/>
              <a:t>并且</a:t>
            </a:r>
            <a:r>
              <a:rPr lang="en-US" altLang="zh-CN" b="1"/>
              <a:t>RGB</a:t>
            </a:r>
            <a:r>
              <a:rPr b="1"/>
              <a:t>空间不是人脸检测的最好选择</a:t>
            </a:r>
            <a:r>
              <a:t>。</a:t>
            </a:r>
          </a:p>
          <a:p>
            <a:r>
              <a:rPr lang="en-US"/>
              <a:t>        </a:t>
            </a:r>
            <a:r>
              <a:t>根据Terrillon et al.对九种不同色彩空间的人脸检测，</a:t>
            </a:r>
            <a:r>
              <a:rPr b="1"/>
              <a:t>色调-饱和度-亮度(TSL)空间</a:t>
            </a:r>
            <a:r>
              <a:rPr lang="zh-CN" b="1"/>
              <a:t>的效果最好</a:t>
            </a:r>
            <a:r>
              <a:rPr lang="zh-CN"/>
              <a:t>，但本文采用</a:t>
            </a:r>
            <a:r>
              <a:rPr lang="zh-CN" b="1"/>
              <a:t>Y</a:t>
            </a:r>
            <a:r>
              <a:rPr lang="en-US" altLang="zh-CN" b="1"/>
              <a:t>C</a:t>
            </a:r>
            <a:r>
              <a:rPr lang="zh-CN" b="1"/>
              <a:t>bCr色彩空间</a:t>
            </a:r>
            <a:r>
              <a:rPr lang="zh-CN"/>
              <a:t>，因为其在图片、视频压缩领域应用的广泛性和在</a:t>
            </a:r>
            <a:r>
              <a:rPr lang="zh-CN" b="1"/>
              <a:t>亮度和色度的分离</a:t>
            </a:r>
            <a:r>
              <a:rPr lang="zh-CN"/>
              <a:t>及皮肤集聚的密度方面与 TSL 空间的相似性。</a:t>
            </a:r>
            <a:endParaRPr lang="zh-CN"/>
          </a:p>
        </p:txBody>
      </p:sp>
      <p:pic>
        <p:nvPicPr>
          <p:cNvPr id="2" name="图片 1"/>
          <p:cNvPicPr>
            <a:picLocks noChangeAspect="1"/>
          </p:cNvPicPr>
          <p:nvPr/>
        </p:nvPicPr>
        <p:blipFill>
          <a:blip r:embed="rId1"/>
          <a:stretch>
            <a:fillRect/>
          </a:stretch>
        </p:blipFill>
        <p:spPr>
          <a:xfrm>
            <a:off x="1055370" y="584200"/>
            <a:ext cx="9816465" cy="2846070"/>
          </a:xfrm>
          <a:prstGeom prst="rect">
            <a:avLst/>
          </a:prstGeom>
        </p:spPr>
      </p:pic>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pic>
        <p:nvPicPr>
          <p:cNvPr id="4098" name="图片 9"/>
          <p:cNvPicPr>
            <a:picLocks noGrp="1" noChangeAspect="1"/>
          </p:cNvPicPr>
          <p:nvPr/>
        </p:nvPicPr>
        <p:blipFill>
          <a:blip r:embed="rId1"/>
          <a:stretch>
            <a:fillRect/>
          </a:stretch>
        </p:blipFill>
        <p:spPr>
          <a:xfrm>
            <a:off x="5638800" y="1206500"/>
            <a:ext cx="914400" cy="914400"/>
          </a:xfrm>
          <a:prstGeom prst="rect">
            <a:avLst/>
          </a:prstGeom>
          <a:noFill/>
          <a:ln w="9525">
            <a:noFill/>
          </a:ln>
        </p:spPr>
      </p:pic>
      <p:sp>
        <p:nvSpPr>
          <p:cNvPr id="11" name="文本框 10"/>
          <p:cNvSpPr txBox="1"/>
          <p:nvPr/>
        </p:nvSpPr>
        <p:spPr>
          <a:xfrm>
            <a:off x="4086225" y="2528888"/>
            <a:ext cx="4019550" cy="1522095"/>
          </a:xfrm>
          <a:prstGeom prst="rect">
            <a:avLst/>
          </a:prstGeom>
          <a:noFill/>
        </p:spPr>
        <p:txBody>
          <a:bodyPr wrap="square" rtlCol="0">
            <a:spAutoFit/>
          </a:bodyPr>
          <a:p>
            <a:pPr algn="ctr" fontAlgn="auto">
              <a:lnSpc>
                <a:spcPct val="150000"/>
              </a:lnSpc>
            </a:pPr>
            <a:endParaRPr lang="zh-CN" altLang="en-US" sz="20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endParaRPr>
          </a:p>
          <a:p>
            <a:pPr algn="ctr" fontAlgn="auto">
              <a:lnSpc>
                <a:spcPct val="150000"/>
              </a:lnSpc>
            </a:pPr>
            <a:r>
              <a:rPr lang="zh-CN" altLang="en-US" sz="32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rPr>
              <a:t>人脸特征定位</a:t>
            </a:r>
            <a:endParaRPr lang="zh-CN" altLang="en-US" sz="32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endParaRPr>
          </a:p>
          <a:p>
            <a:pPr algn="ctr" fontAlgn="auto">
              <a:lnSpc>
                <a:spcPct val="150000"/>
              </a:lnSpc>
            </a:pPr>
            <a:endParaRPr lang="zh-CN" altLang="en-US" sz="1000" noProof="1">
              <a:solidFill>
                <a:schemeClr val="tx1">
                  <a:lumMod val="75000"/>
                  <a:lumOff val="25000"/>
                </a:schemeClr>
              </a:solidFill>
              <a:latin typeface="Lantinghei SC Extralight" charset="-122"/>
              <a:ea typeface="Lantinghei SC Extralight" charset="-122"/>
              <a:cs typeface="Lantinghei SC Extralight" charset="-122"/>
              <a:sym typeface="+mn-ea"/>
            </a:endParaRPr>
          </a:p>
        </p:txBody>
      </p:sp>
      <p:sp>
        <p:nvSpPr>
          <p:cNvPr id="12" name="椭圆 11"/>
          <p:cNvSpPr/>
          <p:nvPr/>
        </p:nvSpPr>
        <p:spPr>
          <a:xfrm>
            <a:off x="5825490" y="4860290"/>
            <a:ext cx="540000" cy="540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rPr>
              <a:t>1</a:t>
            </a:r>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3" name="椭圆 12"/>
          <p:cNvSpPr/>
          <p:nvPr/>
        </p:nvSpPr>
        <p:spPr>
          <a:xfrm>
            <a:off x="66763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4" name="椭圆 13"/>
          <p:cNvSpPr/>
          <p:nvPr/>
        </p:nvSpPr>
        <p:spPr>
          <a:xfrm>
            <a:off x="7197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5" name="椭圆 14"/>
          <p:cNvSpPr/>
          <p:nvPr/>
        </p:nvSpPr>
        <p:spPr>
          <a:xfrm>
            <a:off x="5292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6" name="椭圆 15"/>
          <p:cNvSpPr/>
          <p:nvPr/>
        </p:nvSpPr>
        <p:spPr>
          <a:xfrm>
            <a:off x="47586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1334770" y="4063365"/>
            <a:ext cx="2522855" cy="306705"/>
          </a:xfrm>
          <a:prstGeom prst="rect">
            <a:avLst/>
          </a:prstGeom>
          <a:noFill/>
        </p:spPr>
        <p:txBody>
          <a:bodyPr wrap="square" rtlCol="0">
            <a:spAutoFit/>
          </a:bodyPr>
          <a:p>
            <a:r>
              <a:rPr lang="zh-CN" altLang="en-US" sz="1400">
                <a:solidFill>
                  <a:schemeClr val="bg1">
                    <a:lumMod val="50000"/>
                  </a:schemeClr>
                </a:solidFill>
              </a:rPr>
              <a:t>图</a:t>
            </a:r>
            <a:r>
              <a:rPr lang="en-US" altLang="zh-CN" sz="1400">
                <a:solidFill>
                  <a:schemeClr val="bg1">
                    <a:lumMod val="50000"/>
                  </a:schemeClr>
                </a:solidFill>
              </a:rPr>
              <a:t>4</a:t>
            </a:r>
            <a:r>
              <a:rPr lang="zh-CN" altLang="en-US" sz="1400">
                <a:solidFill>
                  <a:schemeClr val="bg1">
                    <a:lumMod val="50000"/>
                  </a:schemeClr>
                </a:solidFill>
              </a:rPr>
              <a:t>：</a:t>
            </a:r>
            <a:r>
              <a:rPr lang="zh-CN" sz="1400">
                <a:solidFill>
                  <a:schemeClr val="bg1">
                    <a:lumMod val="50000"/>
                  </a:schemeClr>
                </a:solidFill>
              </a:rPr>
              <a:t>构建眼睛图</a:t>
            </a:r>
            <a:endParaRPr lang="zh-CN" sz="1400">
              <a:solidFill>
                <a:schemeClr val="bg1">
                  <a:lumMod val="50000"/>
                </a:schemeClr>
              </a:solidFill>
            </a:endParaRPr>
          </a:p>
        </p:txBody>
      </p:sp>
      <p:sp>
        <p:nvSpPr>
          <p:cNvPr id="7" name="文本框 6"/>
          <p:cNvSpPr txBox="1"/>
          <p:nvPr/>
        </p:nvSpPr>
        <p:spPr>
          <a:xfrm>
            <a:off x="6185535" y="607695"/>
            <a:ext cx="5018405" cy="1476375"/>
          </a:xfrm>
          <a:prstGeom prst="rect">
            <a:avLst/>
          </a:prstGeom>
          <a:noFill/>
        </p:spPr>
        <p:txBody>
          <a:bodyPr wrap="square" rtlCol="0">
            <a:spAutoFit/>
          </a:bodyPr>
          <a:p>
            <a:r>
              <a:rPr lang="en-US" altLang="zh-CN"/>
              <a:t>        </a:t>
            </a:r>
            <a:r>
              <a:rPr lang="zh-CN" altLang="en-US"/>
              <a:t>我们首先建立两个分开的眼睛图，一个是色度分量，另一个是亮度分量，而后将两个图结合成一个图。</a:t>
            </a:r>
            <a:endParaRPr lang="zh-CN" altLang="en-US"/>
          </a:p>
          <a:p>
            <a:r>
              <a:rPr lang="zh-CN" altLang="en-US"/>
              <a:t> </a:t>
            </a:r>
            <a:r>
              <a:rPr lang="en-US" altLang="zh-CN"/>
              <a:t>       </a:t>
            </a:r>
            <a:r>
              <a:rPr lang="zh-CN" altLang="en-US"/>
              <a:t>来源于色度的眼图基于观察的眼睛周围的高 Cb 值和低 Cr 值：</a:t>
            </a:r>
            <a:endParaRPr lang="zh-CN" altLang="en-US"/>
          </a:p>
        </p:txBody>
      </p:sp>
      <p:pic>
        <p:nvPicPr>
          <p:cNvPr id="3" name="图片 2"/>
          <p:cNvPicPr>
            <a:picLocks noChangeAspect="1"/>
          </p:cNvPicPr>
          <p:nvPr/>
        </p:nvPicPr>
        <p:blipFill>
          <a:blip r:embed="rId1"/>
          <a:stretch>
            <a:fillRect/>
          </a:stretch>
        </p:blipFill>
        <p:spPr>
          <a:xfrm>
            <a:off x="1044575" y="607695"/>
            <a:ext cx="4800600" cy="3162300"/>
          </a:xfrm>
          <a:prstGeom prst="rect">
            <a:avLst/>
          </a:prstGeom>
        </p:spPr>
      </p:pic>
      <p:pic>
        <p:nvPicPr>
          <p:cNvPr id="5" name="图片 4"/>
          <p:cNvPicPr>
            <a:picLocks noChangeAspect="1"/>
          </p:cNvPicPr>
          <p:nvPr/>
        </p:nvPicPr>
        <p:blipFill>
          <a:blip r:embed="rId2"/>
          <a:stretch>
            <a:fillRect/>
          </a:stretch>
        </p:blipFill>
        <p:spPr>
          <a:xfrm>
            <a:off x="6797675" y="2084070"/>
            <a:ext cx="3794760" cy="461010"/>
          </a:xfrm>
          <a:prstGeom prst="rect">
            <a:avLst/>
          </a:prstGeom>
        </p:spPr>
      </p:pic>
      <p:sp>
        <p:nvSpPr>
          <p:cNvPr id="8" name="文本框 7"/>
          <p:cNvSpPr txBox="1"/>
          <p:nvPr/>
        </p:nvSpPr>
        <p:spPr>
          <a:xfrm>
            <a:off x="6186170" y="2580640"/>
            <a:ext cx="5018400" cy="2030095"/>
          </a:xfrm>
          <a:prstGeom prst="rect">
            <a:avLst/>
          </a:prstGeom>
          <a:noFill/>
        </p:spPr>
        <p:txBody>
          <a:bodyPr wrap="square" rtlCol="0">
            <a:spAutoFit/>
          </a:bodyPr>
          <a:p>
            <a:r>
              <a:rPr lang="zh-CN" altLang="en-US"/>
              <a:t>其中 </a:t>
            </a:r>
            <a:r>
              <a:rPr lang="en-US" altLang="zh-CN"/>
              <a:t>                             </a:t>
            </a:r>
            <a:r>
              <a:rPr lang="zh-CN" altLang="en-US"/>
              <a:t>均被规范在[0，255]的范围内， </a:t>
            </a:r>
            <a:r>
              <a:rPr lang="en-US" altLang="zh-CN"/>
              <a:t>   </a:t>
            </a:r>
            <a:r>
              <a:rPr lang="zh-CN" altLang="en-US"/>
              <a:t>是</a:t>
            </a:r>
            <a:r>
              <a:rPr lang="en-US" altLang="zh-CN"/>
              <a:t>                                 </a:t>
            </a:r>
            <a:r>
              <a:rPr lang="zh-CN" altLang="en-US"/>
              <a:t>的负数。</a:t>
            </a:r>
            <a:endParaRPr lang="zh-CN" altLang="en-US"/>
          </a:p>
          <a:p>
            <a:r>
              <a:rPr lang="zh-CN" altLang="en-US"/>
              <a:t> </a:t>
            </a:r>
            <a:r>
              <a:rPr lang="en-US" altLang="zh-CN"/>
              <a:t>       </a:t>
            </a:r>
            <a:r>
              <a:rPr lang="zh-CN" altLang="en-US"/>
              <a:t>由于眼睛通常包含了亮度分量中的暗淡和明亮像素，所以灰度形态算子可以用来强调眼睛周围的亮度分量的明暗像素。我们用半球状的结构要素的灰度膨胀与侵蚀来构建。</a:t>
            </a:r>
            <a:endParaRPr lang="zh-CN" altLang="en-US"/>
          </a:p>
          <a:p>
            <a:r>
              <a:rPr lang="en-US" altLang="zh-CN"/>
              <a:t>        </a:t>
            </a:r>
            <a:r>
              <a:rPr lang="zh-CN" altLang="en-US"/>
              <a:t>来源于亮度的眼睛图的算法：</a:t>
            </a:r>
            <a:endParaRPr lang="zh-CN" altLang="en-US"/>
          </a:p>
        </p:txBody>
      </p:sp>
      <p:pic>
        <p:nvPicPr>
          <p:cNvPr id="9" name="图片 8"/>
          <p:cNvPicPr>
            <a:picLocks noChangeAspect="1"/>
          </p:cNvPicPr>
          <p:nvPr/>
        </p:nvPicPr>
        <p:blipFill>
          <a:blip r:embed="rId3"/>
          <a:stretch>
            <a:fillRect/>
          </a:stretch>
        </p:blipFill>
        <p:spPr>
          <a:xfrm>
            <a:off x="6755765" y="2605405"/>
            <a:ext cx="1507490" cy="309880"/>
          </a:xfrm>
          <a:prstGeom prst="rect">
            <a:avLst/>
          </a:prstGeom>
        </p:spPr>
      </p:pic>
      <p:pic>
        <p:nvPicPr>
          <p:cNvPr id="10" name="图片 9"/>
          <p:cNvPicPr>
            <a:picLocks noChangeAspect="1"/>
          </p:cNvPicPr>
          <p:nvPr/>
        </p:nvPicPr>
        <p:blipFill>
          <a:blip r:embed="rId4"/>
          <a:stretch>
            <a:fillRect/>
          </a:stretch>
        </p:blipFill>
        <p:spPr>
          <a:xfrm>
            <a:off x="6645275" y="2865755"/>
            <a:ext cx="302895" cy="312420"/>
          </a:xfrm>
          <a:prstGeom prst="rect">
            <a:avLst/>
          </a:prstGeom>
        </p:spPr>
      </p:pic>
      <p:pic>
        <p:nvPicPr>
          <p:cNvPr id="11" name="图片 10"/>
          <p:cNvPicPr>
            <a:picLocks noChangeAspect="1"/>
          </p:cNvPicPr>
          <p:nvPr/>
        </p:nvPicPr>
        <p:blipFill>
          <a:blip r:embed="rId5"/>
          <a:stretch>
            <a:fillRect/>
          </a:stretch>
        </p:blipFill>
        <p:spPr>
          <a:xfrm>
            <a:off x="7195185" y="2917825"/>
            <a:ext cx="1593850" cy="257175"/>
          </a:xfrm>
          <a:prstGeom prst="rect">
            <a:avLst/>
          </a:prstGeom>
        </p:spPr>
      </p:pic>
      <p:pic>
        <p:nvPicPr>
          <p:cNvPr id="12" name="图片 11"/>
          <p:cNvPicPr>
            <a:picLocks noChangeAspect="1"/>
          </p:cNvPicPr>
          <p:nvPr/>
        </p:nvPicPr>
        <p:blipFill>
          <a:blip r:embed="rId6"/>
          <a:stretch>
            <a:fillRect/>
          </a:stretch>
        </p:blipFill>
        <p:spPr>
          <a:xfrm>
            <a:off x="6590665" y="4646295"/>
            <a:ext cx="4001770" cy="540385"/>
          </a:xfrm>
          <a:prstGeom prst="rect">
            <a:avLst/>
          </a:prstGeom>
        </p:spPr>
      </p:pic>
      <p:sp>
        <p:nvSpPr>
          <p:cNvPr id="13" name="文本框 12"/>
          <p:cNvSpPr txBox="1"/>
          <p:nvPr/>
        </p:nvSpPr>
        <p:spPr>
          <a:xfrm>
            <a:off x="1044575" y="5290185"/>
            <a:ext cx="10186035" cy="922020"/>
          </a:xfrm>
          <a:prstGeom prst="rect">
            <a:avLst/>
          </a:prstGeom>
          <a:noFill/>
        </p:spPr>
        <p:txBody>
          <a:bodyPr wrap="square" rtlCol="0">
            <a:spAutoFit/>
          </a:bodyPr>
          <a:p>
            <a:r>
              <a:t>来源于色度的眼睛图直方图均衡被加强，通过乘法运算与来源于亮度的眼睛图结合起来</a:t>
            </a:r>
            <a:r>
              <a:rPr lang="zh-CN"/>
              <a:t>，</a:t>
            </a:r>
            <a:r>
              <a:t>即</a:t>
            </a:r>
            <a:r>
              <a:rPr lang="en-US"/>
              <a:t>	</a:t>
            </a:r>
            <a:r>
              <a:t>EyeMap=(EyeMapC)AND(EyeMapL)</a:t>
            </a:r>
          </a:p>
          <a:p>
            <a:r>
              <a:t>合成后的眼睛图被扩大、掩饰而且规范化了眼睛和其它被抑制的面部区域</a:t>
            </a:r>
            <a:r>
              <a:rPr lang="zh-CN"/>
              <a:t>的</a:t>
            </a:r>
            <a:r>
              <a:rPr>
                <a:sym typeface="+mn-ea"/>
              </a:rPr>
              <a:t>亮度</a:t>
            </a:r>
            <a:r>
              <a:rPr lang="zh-CN">
                <a:sym typeface="+mn-ea"/>
              </a:rPr>
              <a:t>。</a:t>
            </a:r>
            <a:endParaRPr lang="zh-CN">
              <a:sym typeface="+mn-ea"/>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 name="文本框 5"/>
          <p:cNvSpPr txBox="1"/>
          <p:nvPr/>
        </p:nvSpPr>
        <p:spPr>
          <a:xfrm>
            <a:off x="1334770" y="4063365"/>
            <a:ext cx="2522855" cy="306705"/>
          </a:xfrm>
          <a:prstGeom prst="rect">
            <a:avLst/>
          </a:prstGeom>
          <a:noFill/>
        </p:spPr>
        <p:txBody>
          <a:bodyPr wrap="square" rtlCol="0">
            <a:spAutoFit/>
          </a:bodyPr>
          <a:p>
            <a:r>
              <a:rPr lang="zh-CN" altLang="en-US" sz="1400">
                <a:solidFill>
                  <a:schemeClr val="bg1">
                    <a:lumMod val="50000"/>
                  </a:schemeClr>
                </a:solidFill>
              </a:rPr>
              <a:t>图</a:t>
            </a:r>
            <a:r>
              <a:rPr lang="en-US" altLang="zh-CN" sz="1400">
                <a:solidFill>
                  <a:schemeClr val="bg1">
                    <a:lumMod val="50000"/>
                  </a:schemeClr>
                </a:solidFill>
              </a:rPr>
              <a:t>4</a:t>
            </a:r>
            <a:r>
              <a:rPr lang="zh-CN" altLang="en-US" sz="1400">
                <a:solidFill>
                  <a:schemeClr val="bg1">
                    <a:lumMod val="50000"/>
                  </a:schemeClr>
                </a:solidFill>
              </a:rPr>
              <a:t>：</a:t>
            </a:r>
            <a:r>
              <a:rPr lang="zh-CN" sz="1400">
                <a:solidFill>
                  <a:schemeClr val="bg1">
                    <a:lumMod val="50000"/>
                  </a:schemeClr>
                </a:solidFill>
              </a:rPr>
              <a:t>构建嘴部图</a:t>
            </a:r>
            <a:endParaRPr lang="zh-CN" sz="1400">
              <a:solidFill>
                <a:schemeClr val="bg1">
                  <a:lumMod val="50000"/>
                </a:schemeClr>
              </a:solidFill>
            </a:endParaRPr>
          </a:p>
        </p:txBody>
      </p:sp>
      <p:sp>
        <p:nvSpPr>
          <p:cNvPr id="7" name="文本框 6"/>
          <p:cNvSpPr txBox="1"/>
          <p:nvPr/>
        </p:nvSpPr>
        <p:spPr>
          <a:xfrm>
            <a:off x="6185535" y="607695"/>
            <a:ext cx="5018405" cy="1476375"/>
          </a:xfrm>
          <a:prstGeom prst="rect">
            <a:avLst/>
          </a:prstGeom>
          <a:noFill/>
        </p:spPr>
        <p:txBody>
          <a:bodyPr wrap="square" rtlCol="0">
            <a:spAutoFit/>
          </a:bodyPr>
          <a:p>
            <a:r>
              <a:rPr lang="en-US" altLang="zh-CN"/>
              <a:t>       </a:t>
            </a:r>
            <a:r>
              <a:t>嘴</a:t>
            </a:r>
            <a:r>
              <a:rPr lang="zh-CN"/>
              <a:t>部</a:t>
            </a:r>
            <a:r>
              <a:t>区域的颜色包括了有比其它面部区域较强的红色成分和较弱的蓝色成分，所以</a:t>
            </a:r>
            <a:r>
              <a:rPr>
                <a:sym typeface="+mn-ea"/>
              </a:rPr>
              <a:t>嘴</a:t>
            </a:r>
            <a:r>
              <a:rPr lang="zh-CN">
                <a:sym typeface="+mn-ea"/>
              </a:rPr>
              <a:t>部</a:t>
            </a:r>
            <a:r>
              <a:t>区域的色度分量 Cr 就大过了 Cb 分量。</a:t>
            </a:r>
            <a:r>
              <a:rPr>
                <a:sym typeface="+mn-ea"/>
              </a:rPr>
              <a:t>嘴</a:t>
            </a:r>
            <a:r>
              <a:rPr lang="zh-CN">
                <a:sym typeface="+mn-ea"/>
              </a:rPr>
              <a:t>部</a:t>
            </a:r>
            <a:r>
              <a:t>在 Cr/Cb</a:t>
            </a:r>
          </a:p>
          <a:p>
            <a:r>
              <a:t>特征有相对的低响应，而在 Cr</a:t>
            </a:r>
            <a:r>
              <a:rPr lang="en-US"/>
              <a:t>²</a:t>
            </a:r>
            <a:r>
              <a:t>却有着相对的高响应。我们构建嘴形图算法如下：</a:t>
            </a:r>
          </a:p>
        </p:txBody>
      </p:sp>
      <p:pic>
        <p:nvPicPr>
          <p:cNvPr id="2" name="图片 1"/>
          <p:cNvPicPr>
            <a:picLocks noChangeAspect="1"/>
          </p:cNvPicPr>
          <p:nvPr/>
        </p:nvPicPr>
        <p:blipFill>
          <a:blip r:embed="rId1"/>
          <a:stretch>
            <a:fillRect/>
          </a:stretch>
        </p:blipFill>
        <p:spPr>
          <a:xfrm>
            <a:off x="888365" y="947420"/>
            <a:ext cx="5210175" cy="2733675"/>
          </a:xfrm>
          <a:prstGeom prst="rect">
            <a:avLst/>
          </a:prstGeom>
        </p:spPr>
      </p:pic>
      <p:pic>
        <p:nvPicPr>
          <p:cNvPr id="14" name="图片 13"/>
          <p:cNvPicPr>
            <a:picLocks noChangeAspect="1"/>
          </p:cNvPicPr>
          <p:nvPr/>
        </p:nvPicPr>
        <p:blipFill>
          <a:blip r:embed="rId2"/>
          <a:stretch>
            <a:fillRect/>
          </a:stretch>
        </p:blipFill>
        <p:spPr>
          <a:xfrm>
            <a:off x="6504940" y="2084070"/>
            <a:ext cx="4610735" cy="1303020"/>
          </a:xfrm>
          <a:prstGeom prst="rect">
            <a:avLst/>
          </a:prstGeom>
        </p:spPr>
      </p:pic>
      <p:sp>
        <p:nvSpPr>
          <p:cNvPr id="15" name="文本框 14"/>
          <p:cNvSpPr txBox="1"/>
          <p:nvPr/>
        </p:nvSpPr>
        <p:spPr>
          <a:xfrm>
            <a:off x="6185535" y="3455035"/>
            <a:ext cx="5018400" cy="922020"/>
          </a:xfrm>
          <a:prstGeom prst="rect">
            <a:avLst/>
          </a:prstGeom>
          <a:noFill/>
        </p:spPr>
        <p:txBody>
          <a:bodyPr wrap="square" rtlCol="0">
            <a:spAutoFit/>
          </a:bodyPr>
          <a:p>
            <a:r>
              <a:rPr lang="en-US" altLang="zh-CN"/>
              <a:t>  其中 </a:t>
            </a:r>
            <a:r>
              <a:rPr>
                <a:sym typeface="+mn-ea"/>
              </a:rPr>
              <a:t>Cr</a:t>
            </a:r>
            <a:r>
              <a:rPr lang="en-US">
                <a:sym typeface="+mn-ea"/>
              </a:rPr>
              <a:t>²</a:t>
            </a:r>
            <a:r>
              <a:rPr lang="en-US" altLang="zh-CN"/>
              <a:t>和 Cr/Cb的数据被规范化到【 0，255】的范围，n 表示脸部遮罩fg 的像素大小，参数η是估算的平均 </a:t>
            </a:r>
            <a:r>
              <a:rPr>
                <a:sym typeface="+mn-ea"/>
              </a:rPr>
              <a:t>Cr</a:t>
            </a:r>
            <a:r>
              <a:rPr lang="en-US">
                <a:sym typeface="+mn-ea"/>
              </a:rPr>
              <a:t>²</a:t>
            </a:r>
            <a:r>
              <a:rPr lang="en-US" altLang="zh-CN"/>
              <a:t>对平均 Cr/Cb的比值</a:t>
            </a:r>
            <a:endParaRPr lang="en-US" altLang="zh-CN"/>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25450" y="242888"/>
            <a:ext cx="11341100" cy="6372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pic>
        <p:nvPicPr>
          <p:cNvPr id="4098" name="图片 9"/>
          <p:cNvPicPr>
            <a:picLocks noGrp="1" noChangeAspect="1"/>
          </p:cNvPicPr>
          <p:nvPr/>
        </p:nvPicPr>
        <p:blipFill>
          <a:blip r:embed="rId1"/>
          <a:stretch>
            <a:fillRect/>
          </a:stretch>
        </p:blipFill>
        <p:spPr>
          <a:xfrm>
            <a:off x="5638800" y="1206500"/>
            <a:ext cx="914400" cy="914400"/>
          </a:xfrm>
          <a:prstGeom prst="rect">
            <a:avLst/>
          </a:prstGeom>
          <a:noFill/>
          <a:ln w="9525">
            <a:noFill/>
          </a:ln>
        </p:spPr>
      </p:pic>
      <p:sp>
        <p:nvSpPr>
          <p:cNvPr id="11" name="文本框 10"/>
          <p:cNvSpPr txBox="1"/>
          <p:nvPr/>
        </p:nvSpPr>
        <p:spPr>
          <a:xfrm>
            <a:off x="4086225" y="2528888"/>
            <a:ext cx="4019550" cy="1291590"/>
          </a:xfrm>
          <a:prstGeom prst="rect">
            <a:avLst/>
          </a:prstGeom>
          <a:noFill/>
        </p:spPr>
        <p:txBody>
          <a:bodyPr wrap="square" rtlCol="0">
            <a:spAutoFit/>
          </a:bodyPr>
          <a:p>
            <a:pPr algn="ctr" fontAlgn="auto">
              <a:lnSpc>
                <a:spcPct val="150000"/>
              </a:lnSpc>
            </a:pPr>
            <a:endParaRPr lang="zh-CN" altLang="en-US" sz="20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endParaRPr>
          </a:p>
          <a:p>
            <a:pPr algn="ctr" fontAlgn="auto">
              <a:lnSpc>
                <a:spcPct val="150000"/>
              </a:lnSpc>
            </a:pPr>
            <a:r>
              <a:rPr lang="zh-CN" altLang="en-US" sz="3200" noProof="1">
                <a:solidFill>
                  <a:schemeClr val="tx1">
                    <a:lumMod val="75000"/>
                    <a:lumOff val="25000"/>
                  </a:schemeClr>
                </a:solidFill>
                <a:effectLst>
                  <a:outerShdw blurRad="38100" dist="38100" dir="2700000" algn="tl">
                    <a:srgbClr val="000000">
                      <a:alpha val="43137"/>
                    </a:srgbClr>
                  </a:outerShdw>
                </a:effectLst>
                <a:latin typeface="Lantinghei SC Extralight" charset="-122"/>
                <a:ea typeface="Lantinghei SC Extralight" charset="-122"/>
                <a:cs typeface="Lantinghei SC Extralight" charset="-122"/>
              </a:rPr>
              <a:t>效果及复现</a:t>
            </a:r>
            <a:endParaRPr lang="zh-CN" altLang="en-US" sz="1000" noProof="1">
              <a:solidFill>
                <a:schemeClr val="tx1">
                  <a:lumMod val="75000"/>
                  <a:lumOff val="25000"/>
                </a:schemeClr>
              </a:solidFill>
              <a:latin typeface="Lantinghei SC Extralight" charset="-122"/>
              <a:ea typeface="Lantinghei SC Extralight" charset="-122"/>
              <a:cs typeface="Lantinghei SC Extralight" charset="-122"/>
              <a:sym typeface="+mn-ea"/>
            </a:endParaRPr>
          </a:p>
        </p:txBody>
      </p:sp>
      <p:sp>
        <p:nvSpPr>
          <p:cNvPr id="12" name="椭圆 11"/>
          <p:cNvSpPr/>
          <p:nvPr/>
        </p:nvSpPr>
        <p:spPr>
          <a:xfrm>
            <a:off x="5825490" y="4860290"/>
            <a:ext cx="540000" cy="540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rPr>
              <a:t>1</a:t>
            </a:r>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3" name="椭圆 12"/>
          <p:cNvSpPr/>
          <p:nvPr/>
        </p:nvSpPr>
        <p:spPr>
          <a:xfrm>
            <a:off x="66763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4" name="椭圆 13"/>
          <p:cNvSpPr/>
          <p:nvPr/>
        </p:nvSpPr>
        <p:spPr>
          <a:xfrm>
            <a:off x="7197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5" name="椭圆 14"/>
          <p:cNvSpPr/>
          <p:nvPr/>
        </p:nvSpPr>
        <p:spPr>
          <a:xfrm>
            <a:off x="52920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
        <p:nvSpPr>
          <p:cNvPr id="16" name="椭圆 15"/>
          <p:cNvSpPr/>
          <p:nvPr/>
        </p:nvSpPr>
        <p:spPr>
          <a:xfrm>
            <a:off x="4758690" y="5022215"/>
            <a:ext cx="216000" cy="216000"/>
          </a:xfrm>
          <a:prstGeom prst="ellipse">
            <a:avLst/>
          </a:prstGeom>
          <a:solidFill>
            <a:schemeClr val="tx1">
              <a:lumMod val="65000"/>
              <a:lumOff val="3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altLang="zh-CN" sz="1400" b="1" strike="noStrike" noProof="1">
              <a:solidFill>
                <a:schemeClr val="bg1"/>
              </a:solidFill>
              <a:effectLst>
                <a:outerShdw blurRad="38100" dist="38100" dir="2700000" algn="tl">
                  <a:srgbClr val="000000">
                    <a:alpha val="43137"/>
                  </a:srgbClr>
                </a:outerShdw>
              </a:effectLst>
              <a:latin typeface="Lantinghei SC Demibold" charset="-122"/>
              <a:ea typeface="Lantinghei SC Demibold" charset="-122"/>
            </a:endParaRPr>
          </a:p>
        </p:txBody>
      </p:sp>
    </p:spTree>
  </p:cSld>
  <p:clrMapOvr>
    <a:masterClrMapping/>
  </p:clrMapOvr>
  <p:transition>
    <p:split orient="vert"/>
  </p:transition>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3150,&quot;width&quot;:9540}"/>
</p:tagLst>
</file>

<file path=ppt/tags/tag3.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1731</Words>
  <Application>WPS 演示</Application>
  <PresentationFormat>宽屏</PresentationFormat>
  <Paragraphs>78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Calibri</vt:lpstr>
      <vt:lpstr>Lantinghei SC Demibold</vt:lpstr>
      <vt:lpstr>Lantinghei SC Extralight</vt:lpstr>
      <vt:lpstr>Agency FB</vt:lpstr>
      <vt:lpstr>Trebuchet MS</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huangmingming</dc:creator>
  <cp:lastModifiedBy>MartianXie</cp:lastModifiedBy>
  <cp:revision>65</cp:revision>
  <dcterms:created xsi:type="dcterms:W3CDTF">2020-07-31T14:48:00Z</dcterms:created>
  <dcterms:modified xsi:type="dcterms:W3CDTF">2022-03-30T21:24:11Z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FB6FF2C9F239496CA583AA75C2C6A204</vt:lpwstr>
  </property>
</Properties>
</file>