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1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60" r:id="rId20"/>
    <p:sldId id="279" r:id="rId21"/>
    <p:sldId id="280" r:id="rId22"/>
    <p:sldId id="25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83A6-CA27-4A27-BD9A-C105289B60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 userDrawn="1">
            <p:custDataLst>
              <p:tags r:id="rId2"/>
            </p:custDataLst>
          </p:nvPr>
        </p:nvGrpSpPr>
        <p:grpSpPr>
          <a:xfrm>
            <a:off x="-1451529" y="0"/>
            <a:ext cx="13643529" cy="6858000"/>
            <a:chOff x="-1451529" y="0"/>
            <a:chExt cx="13643529" cy="6858000"/>
          </a:xfrm>
        </p:grpSpPr>
        <p:sp>
          <p:nvSpPr>
            <p:cNvPr id="4" name="等腰三角形 3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-15309" y="0"/>
              <a:ext cx="4773168" cy="41148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-1451529" y="728647"/>
              <a:ext cx="4102997" cy="4706721"/>
            </a:xfrm>
            <a:custGeom>
              <a:avLst/>
              <a:gdLst>
                <a:gd name="connsiteX0" fmla="*/ 0 w 4102997"/>
                <a:gd name="connsiteY0" fmla="*/ 0 h 4706721"/>
                <a:gd name="connsiteX1" fmla="*/ 4102997 w 4102997"/>
                <a:gd name="connsiteY1" fmla="*/ 2368866 h 4706721"/>
                <a:gd name="connsiteX2" fmla="*/ 4102997 w 4102997"/>
                <a:gd name="connsiteY2" fmla="*/ 4706721 h 4706721"/>
                <a:gd name="connsiteX3" fmla="*/ 2024642 w 4102997"/>
                <a:gd name="connsiteY3" fmla="*/ 3506783 h 4706721"/>
                <a:gd name="connsiteX4" fmla="*/ 0 w 4102997"/>
                <a:gd name="connsiteY4" fmla="*/ 0 h 4706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2997" h="4706721">
                  <a:moveTo>
                    <a:pt x="0" y="0"/>
                  </a:moveTo>
                  <a:lnTo>
                    <a:pt x="4102997" y="2368866"/>
                  </a:lnTo>
                  <a:lnTo>
                    <a:pt x="4102997" y="4706721"/>
                  </a:lnTo>
                  <a:lnTo>
                    <a:pt x="2024642" y="3506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/>
            <p:cNvSpPr/>
            <p:nvPr userDrawn="1">
              <p:custDataLst>
                <p:tags r:id="rId5"/>
              </p:custDataLst>
            </p:nvPr>
          </p:nvSpPr>
          <p:spPr>
            <a:xfrm>
              <a:off x="1181686" y="4135902"/>
              <a:ext cx="2784374" cy="2722098"/>
            </a:xfrm>
            <a:custGeom>
              <a:avLst/>
              <a:gdLst>
                <a:gd name="connsiteX0" fmla="*/ 1166697 w 2761410"/>
                <a:gd name="connsiteY0" fmla="*/ 0 h 2722098"/>
                <a:gd name="connsiteX1" fmla="*/ 1189806 w 2761410"/>
                <a:gd name="connsiteY1" fmla="*/ 0 h 2722098"/>
                <a:gd name="connsiteX2" fmla="*/ 2761410 w 2761410"/>
                <a:gd name="connsiteY2" fmla="*/ 2722098 h 2722098"/>
                <a:gd name="connsiteX3" fmla="*/ 404907 w 2761410"/>
                <a:gd name="connsiteY3" fmla="*/ 2722098 h 2722098"/>
                <a:gd name="connsiteX4" fmla="*/ 0 w 2761410"/>
                <a:gd name="connsiteY4" fmla="*/ 2020779 h 2722098"/>
                <a:gd name="connsiteX5" fmla="*/ 1166697 w 2761410"/>
                <a:gd name="connsiteY5" fmla="*/ 0 h 272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1410" h="2722098">
                  <a:moveTo>
                    <a:pt x="1166697" y="0"/>
                  </a:moveTo>
                  <a:lnTo>
                    <a:pt x="1189806" y="0"/>
                  </a:lnTo>
                  <a:lnTo>
                    <a:pt x="2761410" y="2722098"/>
                  </a:lnTo>
                  <a:lnTo>
                    <a:pt x="404907" y="2722098"/>
                  </a:lnTo>
                  <a:lnTo>
                    <a:pt x="0" y="2020779"/>
                  </a:lnTo>
                  <a:lnTo>
                    <a:pt x="116669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 userDrawn="1">
              <p:custDataLst>
                <p:tags r:id="rId6"/>
              </p:custDataLst>
            </p:nvPr>
          </p:nvSpPr>
          <p:spPr>
            <a:xfrm>
              <a:off x="10160000" y="3354732"/>
              <a:ext cx="2032000" cy="3503261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7"/>
            </p:custDataLst>
          </p:nvPr>
        </p:nvSpPr>
        <p:spPr>
          <a:xfrm>
            <a:off x="5527096" y="2597200"/>
            <a:ext cx="4549232" cy="104050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000" b="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8"/>
            </p:custDataLst>
          </p:nvPr>
        </p:nvSpPr>
        <p:spPr>
          <a:xfrm>
            <a:off x="5527040" y="3757930"/>
            <a:ext cx="4549140" cy="4076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13" hasCustomPrompt="1"/>
            <p:custDataLst>
              <p:tags r:id="rId12"/>
            </p:custDataLst>
          </p:nvPr>
        </p:nvSpPr>
        <p:spPr>
          <a:xfrm>
            <a:off x="5527674" y="4459564"/>
            <a:ext cx="2066059" cy="476971"/>
          </a:xfrm>
        </p:spPr>
        <p:txBody>
          <a:bodyPr lIns="91440" tIns="45720" rIns="91440" bIns="45720" anchor="t" anchorCtr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>
            <p:custDataLst>
              <p:tags r:id="rId13"/>
            </p:custDataLst>
          </p:nvPr>
        </p:nvCxnSpPr>
        <p:spPr>
          <a:xfrm>
            <a:off x="5527096" y="3714170"/>
            <a:ext cx="43827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占位符 4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8007960" y="4459564"/>
            <a:ext cx="2066059" cy="476971"/>
          </a:xfrm>
        </p:spPr>
        <p:txBody>
          <a:bodyPr lIns="91440" tIns="45720" rIns="91440" bIns="45720" anchor="t" anchorCtr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216265" y="127987"/>
            <a:ext cx="11813810" cy="334812"/>
            <a:chOff x="216265" y="127987"/>
            <a:chExt cx="11813810" cy="334812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216265" y="127987"/>
              <a:ext cx="363672" cy="334812"/>
              <a:chOff x="2915542" y="3505200"/>
              <a:chExt cx="1858049" cy="1568450"/>
            </a:xfrm>
          </p:grpSpPr>
          <p:sp>
            <p:nvSpPr>
              <p:cNvPr id="14" name="等腰三角形 13"/>
              <p:cNvSpPr/>
              <p:nvPr userDrawn="1">
                <p:custDataLst>
                  <p:tags r:id="rId7"/>
                </p:custDataLst>
              </p:nvPr>
            </p:nvSpPr>
            <p:spPr>
              <a:xfrm rot="10800000">
                <a:off x="2915542" y="3505200"/>
                <a:ext cx="1492250" cy="127635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3026575" y="3505200"/>
                <a:ext cx="1747016" cy="1568450"/>
              </a:xfrm>
              <a:prstGeom prst="parallelogram">
                <a:avLst>
                  <a:gd name="adj" fmla="val 59278"/>
                </a:avLst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4035" y="131265"/>
              <a:ext cx="386040" cy="328256"/>
              <a:chOff x="11152329" y="102394"/>
              <a:chExt cx="459272" cy="390525"/>
            </a:xfrm>
          </p:grpSpPr>
          <p:sp>
            <p:nvSpPr>
              <p:cNvPr id="12" name="等腰三角形 11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152329" y="102394"/>
                <a:ext cx="459272" cy="390525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1351419" y="107155"/>
                <a:ext cx="257174" cy="385763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451529" y="0"/>
            <a:ext cx="13643529" cy="6858000"/>
            <a:chOff x="-1451529" y="0"/>
            <a:chExt cx="13643529" cy="6858000"/>
          </a:xfrm>
        </p:grpSpPr>
        <p:sp>
          <p:nvSpPr>
            <p:cNvPr id="13" name="等腰三角形 12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-15309" y="0"/>
              <a:ext cx="4773168" cy="41148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00000">
              <a:off x="-1451529" y="728647"/>
              <a:ext cx="4102997" cy="4706721"/>
            </a:xfrm>
            <a:custGeom>
              <a:avLst/>
              <a:gdLst>
                <a:gd name="connsiteX0" fmla="*/ 0 w 4102997"/>
                <a:gd name="connsiteY0" fmla="*/ 0 h 4706721"/>
                <a:gd name="connsiteX1" fmla="*/ 4102997 w 4102997"/>
                <a:gd name="connsiteY1" fmla="*/ 2368866 h 4706721"/>
                <a:gd name="connsiteX2" fmla="*/ 4102997 w 4102997"/>
                <a:gd name="connsiteY2" fmla="*/ 4706721 h 4706721"/>
                <a:gd name="connsiteX3" fmla="*/ 2024642 w 4102997"/>
                <a:gd name="connsiteY3" fmla="*/ 3506783 h 4706721"/>
                <a:gd name="connsiteX4" fmla="*/ 0 w 4102997"/>
                <a:gd name="connsiteY4" fmla="*/ 0 h 4706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2997" h="4706721">
                  <a:moveTo>
                    <a:pt x="0" y="0"/>
                  </a:moveTo>
                  <a:lnTo>
                    <a:pt x="4102997" y="2368866"/>
                  </a:lnTo>
                  <a:lnTo>
                    <a:pt x="4102997" y="4706721"/>
                  </a:lnTo>
                  <a:lnTo>
                    <a:pt x="2024642" y="3506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>
              <a:off x="1181686" y="4135902"/>
              <a:ext cx="2784374" cy="2722098"/>
            </a:xfrm>
            <a:custGeom>
              <a:avLst/>
              <a:gdLst>
                <a:gd name="connsiteX0" fmla="*/ 1166697 w 2761410"/>
                <a:gd name="connsiteY0" fmla="*/ 0 h 2722098"/>
                <a:gd name="connsiteX1" fmla="*/ 1189806 w 2761410"/>
                <a:gd name="connsiteY1" fmla="*/ 0 h 2722098"/>
                <a:gd name="connsiteX2" fmla="*/ 2761410 w 2761410"/>
                <a:gd name="connsiteY2" fmla="*/ 2722098 h 2722098"/>
                <a:gd name="connsiteX3" fmla="*/ 404907 w 2761410"/>
                <a:gd name="connsiteY3" fmla="*/ 2722098 h 2722098"/>
                <a:gd name="connsiteX4" fmla="*/ 0 w 2761410"/>
                <a:gd name="connsiteY4" fmla="*/ 2020779 h 2722098"/>
                <a:gd name="connsiteX5" fmla="*/ 1166697 w 2761410"/>
                <a:gd name="connsiteY5" fmla="*/ 0 h 272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1410" h="2722098">
                  <a:moveTo>
                    <a:pt x="1166697" y="0"/>
                  </a:moveTo>
                  <a:lnTo>
                    <a:pt x="1189806" y="0"/>
                  </a:lnTo>
                  <a:lnTo>
                    <a:pt x="2761410" y="2722098"/>
                  </a:lnTo>
                  <a:lnTo>
                    <a:pt x="404907" y="2722098"/>
                  </a:lnTo>
                  <a:lnTo>
                    <a:pt x="0" y="2020779"/>
                  </a:lnTo>
                  <a:lnTo>
                    <a:pt x="116669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>
              <p:custDataLst>
                <p:tags r:id="rId6"/>
              </p:custDataLst>
            </p:nvPr>
          </p:nvSpPr>
          <p:spPr>
            <a:xfrm>
              <a:off x="10160000" y="3354732"/>
              <a:ext cx="2032000" cy="3503261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10"/>
            </p:custDataLst>
          </p:nvPr>
        </p:nvCxnSpPr>
        <p:spPr>
          <a:xfrm>
            <a:off x="5553788" y="4257194"/>
            <a:ext cx="43827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7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5564947" y="4303687"/>
            <a:ext cx="4826000" cy="574285"/>
          </a:xfrm>
        </p:spPr>
        <p:txBody>
          <a:bodyPr anchor="t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5564947" y="2829766"/>
            <a:ext cx="4826000" cy="13778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6000" b="1" spc="5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16265" y="127987"/>
            <a:ext cx="11813810" cy="334812"/>
            <a:chOff x="216265" y="127987"/>
            <a:chExt cx="11813810" cy="334812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216265" y="127987"/>
              <a:ext cx="363672" cy="334812"/>
              <a:chOff x="2915542" y="3505200"/>
              <a:chExt cx="1858049" cy="1568450"/>
            </a:xfrm>
          </p:grpSpPr>
          <p:sp>
            <p:nvSpPr>
              <p:cNvPr id="13" name="等腰三角形 12"/>
              <p:cNvSpPr/>
              <p:nvPr userDrawn="1">
                <p:custDataLst>
                  <p:tags r:id="rId3"/>
                </p:custDataLst>
              </p:nvPr>
            </p:nvSpPr>
            <p:spPr>
              <a:xfrm rot="10800000">
                <a:off x="2915542" y="3505200"/>
                <a:ext cx="1492250" cy="127635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3026575" y="3505200"/>
                <a:ext cx="1747016" cy="1568450"/>
              </a:xfrm>
              <a:prstGeom prst="parallelogram">
                <a:avLst>
                  <a:gd name="adj" fmla="val 59278"/>
                </a:avLst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4035" y="131265"/>
              <a:ext cx="386040" cy="328256"/>
              <a:chOff x="11152329" y="102394"/>
              <a:chExt cx="459272" cy="390525"/>
            </a:xfrm>
          </p:grpSpPr>
          <p:sp>
            <p:nvSpPr>
              <p:cNvPr id="11" name="等腰三角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152329" y="102394"/>
                <a:ext cx="459272" cy="390525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351419" y="107155"/>
                <a:ext cx="257174" cy="385763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8"/>
            </p:custDataLst>
          </p:nvPr>
        </p:nvGrpSpPr>
        <p:grpSpPr>
          <a:xfrm>
            <a:off x="216265" y="127987"/>
            <a:ext cx="11813810" cy="334812"/>
            <a:chOff x="216265" y="127987"/>
            <a:chExt cx="11813810" cy="334812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216265" y="127987"/>
              <a:ext cx="363672" cy="334812"/>
              <a:chOff x="2915542" y="3505200"/>
              <a:chExt cx="1858049" cy="1568450"/>
            </a:xfrm>
          </p:grpSpPr>
          <p:sp>
            <p:nvSpPr>
              <p:cNvPr id="16" name="等腰三角形 15"/>
              <p:cNvSpPr/>
              <p:nvPr userDrawn="1">
                <p:custDataLst>
                  <p:tags r:id="rId9"/>
                </p:custDataLst>
              </p:nvPr>
            </p:nvSpPr>
            <p:spPr>
              <a:xfrm rot="10800000">
                <a:off x="2915542" y="3505200"/>
                <a:ext cx="1492250" cy="127635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3026575" y="3505200"/>
                <a:ext cx="1747016" cy="1568450"/>
              </a:xfrm>
              <a:prstGeom prst="parallelogram">
                <a:avLst>
                  <a:gd name="adj" fmla="val 59278"/>
                </a:avLst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4035" y="131265"/>
              <a:ext cx="386040" cy="328256"/>
              <a:chOff x="11152329" y="102394"/>
              <a:chExt cx="459272" cy="390525"/>
            </a:xfrm>
          </p:grpSpPr>
          <p:sp>
            <p:nvSpPr>
              <p:cNvPr id="14" name="等腰三角形 13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1152329" y="102394"/>
                <a:ext cx="459272" cy="390525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1351419" y="107155"/>
                <a:ext cx="257174" cy="385763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>
            <a:off x="11596914" y="127987"/>
            <a:ext cx="528283" cy="510642"/>
            <a:chOff x="2915542" y="3505200"/>
            <a:chExt cx="1858049" cy="1568450"/>
          </a:xfrm>
        </p:grpSpPr>
        <p:sp>
          <p:nvSpPr>
            <p:cNvPr id="16" name="等腰三角形 15"/>
            <p:cNvSpPr/>
            <p:nvPr userDrawn="1">
              <p:custDataLst>
                <p:tags r:id="rId10"/>
              </p:custDataLst>
            </p:nvPr>
          </p:nvSpPr>
          <p:spPr>
            <a:xfrm rot="10800000">
              <a:off x="2915542" y="3505200"/>
              <a:ext cx="1492250" cy="127635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3026575" y="3505200"/>
              <a:ext cx="1747016" cy="1568450"/>
            </a:xfrm>
            <a:prstGeom prst="parallelogram">
              <a:avLst>
                <a:gd name="adj" fmla="val 59278"/>
              </a:avLst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>
            <a:off x="216265" y="127987"/>
            <a:ext cx="11813810" cy="334812"/>
            <a:chOff x="216265" y="127987"/>
            <a:chExt cx="11813810" cy="334812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216265" y="127987"/>
              <a:ext cx="363672" cy="334812"/>
              <a:chOff x="2915542" y="3505200"/>
              <a:chExt cx="1858049" cy="1568450"/>
            </a:xfrm>
          </p:grpSpPr>
          <p:sp>
            <p:nvSpPr>
              <p:cNvPr id="17" name="等腰三角形 16"/>
              <p:cNvSpPr/>
              <p:nvPr userDrawn="1">
                <p:custDataLst>
                  <p:tags r:id="rId10"/>
                </p:custDataLst>
              </p:nvPr>
            </p:nvSpPr>
            <p:spPr>
              <a:xfrm rot="10800000">
                <a:off x="2915542" y="3505200"/>
                <a:ext cx="1492250" cy="127635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3026575" y="3505200"/>
                <a:ext cx="1747016" cy="1568450"/>
              </a:xfrm>
              <a:prstGeom prst="parallelogram">
                <a:avLst>
                  <a:gd name="adj" fmla="val 59278"/>
                </a:avLst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4035" y="131265"/>
              <a:ext cx="386040" cy="328256"/>
              <a:chOff x="11152329" y="102394"/>
              <a:chExt cx="459272" cy="390525"/>
            </a:xfrm>
          </p:grpSpPr>
          <p:sp>
            <p:nvSpPr>
              <p:cNvPr id="15" name="等腰三角形 14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1152329" y="102394"/>
                <a:ext cx="459272" cy="390525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1351419" y="107155"/>
                <a:ext cx="257174" cy="385763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>
            <a:off x="216265" y="127987"/>
            <a:ext cx="11813810" cy="334812"/>
            <a:chOff x="216265" y="127987"/>
            <a:chExt cx="11813810" cy="334812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216265" y="127987"/>
              <a:ext cx="363672" cy="334812"/>
              <a:chOff x="2915542" y="3505200"/>
              <a:chExt cx="1858049" cy="1568450"/>
            </a:xfrm>
          </p:grpSpPr>
          <p:sp>
            <p:nvSpPr>
              <p:cNvPr id="17" name="等腰三角形 16"/>
              <p:cNvSpPr/>
              <p:nvPr userDrawn="1">
                <p:custDataLst>
                  <p:tags r:id="rId10"/>
                </p:custDataLst>
              </p:nvPr>
            </p:nvSpPr>
            <p:spPr>
              <a:xfrm rot="10800000">
                <a:off x="2915542" y="3505200"/>
                <a:ext cx="1492250" cy="127635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3026575" y="3505200"/>
                <a:ext cx="1747016" cy="1568450"/>
              </a:xfrm>
              <a:prstGeom prst="parallelogram">
                <a:avLst>
                  <a:gd name="adj" fmla="val 59278"/>
                </a:avLst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4035" y="131265"/>
              <a:ext cx="386040" cy="328256"/>
              <a:chOff x="11152329" y="102394"/>
              <a:chExt cx="459272" cy="390525"/>
            </a:xfrm>
          </p:grpSpPr>
          <p:sp>
            <p:nvSpPr>
              <p:cNvPr id="15" name="等腰三角形 14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1152329" y="102394"/>
                <a:ext cx="459272" cy="390525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1351419" y="107155"/>
                <a:ext cx="257174" cy="385763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11"/>
            </p:custDataLst>
          </p:nvPr>
        </p:nvGrpSpPr>
        <p:grpSpPr>
          <a:xfrm>
            <a:off x="150464" y="6331821"/>
            <a:ext cx="11830408" cy="334812"/>
            <a:chOff x="150464" y="6331821"/>
            <a:chExt cx="11830408" cy="334812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17200" y="6331821"/>
              <a:ext cx="363672" cy="334812"/>
              <a:chOff x="2915542" y="3505200"/>
              <a:chExt cx="1858049" cy="1568450"/>
            </a:xfrm>
          </p:grpSpPr>
          <p:sp>
            <p:nvSpPr>
              <p:cNvPr id="20" name="等腰三角形 19"/>
              <p:cNvSpPr/>
              <p:nvPr userDrawn="1">
                <p:custDataLst>
                  <p:tags r:id="rId12"/>
                </p:custDataLst>
              </p:nvPr>
            </p:nvSpPr>
            <p:spPr>
              <a:xfrm rot="10800000">
                <a:off x="2915542" y="3505200"/>
                <a:ext cx="1492250" cy="127635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3026575" y="3505200"/>
                <a:ext cx="1747016" cy="1568450"/>
              </a:xfrm>
              <a:prstGeom prst="parallelogram">
                <a:avLst>
                  <a:gd name="adj" fmla="val 59278"/>
                </a:avLst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50464" y="6335099"/>
              <a:ext cx="386040" cy="328256"/>
              <a:chOff x="11152329" y="102394"/>
              <a:chExt cx="459272" cy="390525"/>
            </a:xfrm>
          </p:grpSpPr>
          <p:sp>
            <p:nvSpPr>
              <p:cNvPr id="18" name="等腰三角形 17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1152329" y="102394"/>
                <a:ext cx="459272" cy="390525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1351419" y="107155"/>
                <a:ext cx="257174" cy="385763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34856" y="5518800"/>
            <a:ext cx="11917685" cy="757855"/>
            <a:chOff x="134856" y="5518800"/>
            <a:chExt cx="11917685" cy="75785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1415944" y="5604688"/>
              <a:ext cx="636597" cy="586078"/>
              <a:chOff x="2915542" y="3505200"/>
              <a:chExt cx="1858049" cy="1568450"/>
            </a:xfrm>
          </p:grpSpPr>
          <p:sp>
            <p:nvSpPr>
              <p:cNvPr id="16" name="等腰三角形 15"/>
              <p:cNvSpPr/>
              <p:nvPr userDrawn="1">
                <p:custDataLst>
                  <p:tags r:id="rId4"/>
                </p:custDataLst>
              </p:nvPr>
            </p:nvSpPr>
            <p:spPr>
              <a:xfrm rot="10800000">
                <a:off x="2915542" y="3505200"/>
                <a:ext cx="1492250" cy="127635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3026575" y="3505200"/>
                <a:ext cx="1747016" cy="1568450"/>
              </a:xfrm>
              <a:prstGeom prst="parallelogram">
                <a:avLst>
                  <a:gd name="adj" fmla="val 59278"/>
                </a:avLst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34856" y="5518800"/>
              <a:ext cx="744886" cy="757855"/>
              <a:chOff x="11152329" y="102394"/>
              <a:chExt cx="459272" cy="390525"/>
            </a:xfrm>
          </p:grpSpPr>
          <p:sp>
            <p:nvSpPr>
              <p:cNvPr id="14" name="等腰三角形 1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152329" y="102394"/>
                <a:ext cx="459272" cy="390525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351419" y="107155"/>
                <a:ext cx="257174" cy="385763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216265" y="127987"/>
            <a:ext cx="11813810" cy="334812"/>
            <a:chOff x="216265" y="127987"/>
            <a:chExt cx="11813810" cy="334812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216265" y="127987"/>
              <a:ext cx="363672" cy="334812"/>
              <a:chOff x="2915542" y="3505200"/>
              <a:chExt cx="1858049" cy="1568450"/>
            </a:xfrm>
          </p:grpSpPr>
          <p:sp>
            <p:nvSpPr>
              <p:cNvPr id="10" name="等腰三角形 9"/>
              <p:cNvSpPr/>
              <p:nvPr userDrawn="1">
                <p:custDataLst>
                  <p:tags r:id="rId3"/>
                </p:custDataLst>
              </p:nvPr>
            </p:nvSpPr>
            <p:spPr>
              <a:xfrm rot="10800000">
                <a:off x="2915542" y="3505200"/>
                <a:ext cx="1492250" cy="127635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平行四边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3026575" y="3505200"/>
                <a:ext cx="1747016" cy="1568450"/>
              </a:xfrm>
              <a:prstGeom prst="parallelogram">
                <a:avLst>
                  <a:gd name="adj" fmla="val 59278"/>
                </a:avLst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4035" y="131265"/>
              <a:ext cx="386040" cy="328256"/>
              <a:chOff x="11152329" y="102394"/>
              <a:chExt cx="459272" cy="390525"/>
            </a:xfrm>
          </p:grpSpPr>
          <p:sp>
            <p:nvSpPr>
              <p:cNvPr id="12" name="等腰三角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152329" y="102394"/>
                <a:ext cx="459272" cy="390525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351419" y="107155"/>
                <a:ext cx="257174" cy="385763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8820149" y="946150"/>
            <a:ext cx="1372065" cy="4387850"/>
          </a:xfrm>
        </p:spPr>
        <p:txBody>
          <a:bodyPr vert="eaVert" wrap="square" lIns="91440" tIns="45720" rIns="91440" bIns="45720" rtlCol="0" anchor="b" anchorCtr="0">
            <a:normAutofit/>
          </a:bodyPr>
          <a:lstStyle>
            <a:lvl1pPr algn="ctr">
              <a:defRPr lang="zh-CN" altLang="en-US" sz="72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ct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3906520" y="1683657"/>
            <a:ext cx="4608830" cy="3149963"/>
          </a:xfrm>
        </p:spPr>
        <p:txBody>
          <a:bodyPr vert="eaVert" wrap="square" lIns="91440" tIns="45720" rIns="91440" bIns="45720" rtlCol="0" anchor="t" anchorCtr="0">
            <a:normAutofit/>
          </a:bodyPr>
          <a:lstStyle>
            <a:lvl1pPr marL="0" indent="0" algn="l">
              <a:buNone/>
              <a:defRPr kumimoji="0" lang="zh-CN" altLang="en-US" b="0" i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>
              <a:lnSpc>
                <a:spcPct val="150000"/>
              </a:lnSpc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grpSp>
        <p:nvGrpSpPr>
          <p:cNvPr id="20" name="组合 19"/>
          <p:cNvGrpSpPr/>
          <p:nvPr userDrawn="1">
            <p:custDataLst>
              <p:tags r:id="rId7"/>
            </p:custDataLst>
          </p:nvPr>
        </p:nvGrpSpPr>
        <p:grpSpPr>
          <a:xfrm>
            <a:off x="-3" y="2138279"/>
            <a:ext cx="1458792" cy="2460934"/>
            <a:chOff x="-3" y="2138279"/>
            <a:chExt cx="1458792" cy="2460934"/>
          </a:xfrm>
        </p:grpSpPr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-1" y="2138279"/>
              <a:ext cx="884398" cy="1542728"/>
            </a:xfrm>
            <a:custGeom>
              <a:avLst/>
              <a:gdLst>
                <a:gd name="connsiteX0" fmla="*/ 884398 w 884398"/>
                <a:gd name="connsiteY0" fmla="*/ 1542728 h 1542728"/>
                <a:gd name="connsiteX1" fmla="*/ 0 w 884398"/>
                <a:gd name="connsiteY1" fmla="*/ 1542728 h 1542728"/>
                <a:gd name="connsiteX2" fmla="*/ 884398 w 884398"/>
                <a:gd name="connsiteY2" fmla="*/ 0 h 1542728"/>
                <a:gd name="connsiteX3" fmla="*/ 884398 w 884398"/>
                <a:gd name="connsiteY3" fmla="*/ 1542728 h 154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398" h="1542728">
                  <a:moveTo>
                    <a:pt x="884398" y="1542728"/>
                  </a:moveTo>
                  <a:lnTo>
                    <a:pt x="0" y="1542728"/>
                  </a:lnTo>
                  <a:lnTo>
                    <a:pt x="884398" y="0"/>
                  </a:lnTo>
                  <a:lnTo>
                    <a:pt x="884398" y="154272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9"/>
              </p:custDataLst>
            </p:nvPr>
          </p:nvSpPr>
          <p:spPr>
            <a:xfrm>
              <a:off x="-3" y="2138280"/>
              <a:ext cx="1458792" cy="2460933"/>
            </a:xfrm>
            <a:custGeom>
              <a:avLst/>
              <a:gdLst>
                <a:gd name="connsiteX0" fmla="*/ 204282 w 1458792"/>
                <a:gd name="connsiteY0" fmla="*/ 0 h 2460933"/>
                <a:gd name="connsiteX1" fmla="*/ 1458792 w 1458792"/>
                <a:gd name="connsiteY1" fmla="*/ 0 h 2460933"/>
                <a:gd name="connsiteX2" fmla="*/ 0 w 1458792"/>
                <a:gd name="connsiteY2" fmla="*/ 2460933 h 2460933"/>
                <a:gd name="connsiteX3" fmla="*/ 0 w 1458792"/>
                <a:gd name="connsiteY3" fmla="*/ 344617 h 2460933"/>
                <a:gd name="connsiteX4" fmla="*/ 204282 w 1458792"/>
                <a:gd name="connsiteY4" fmla="*/ 0 h 246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8792" h="2460933">
                  <a:moveTo>
                    <a:pt x="204282" y="0"/>
                  </a:moveTo>
                  <a:lnTo>
                    <a:pt x="1458792" y="0"/>
                  </a:lnTo>
                  <a:lnTo>
                    <a:pt x="0" y="2460933"/>
                  </a:lnTo>
                  <a:lnTo>
                    <a:pt x="0" y="344617"/>
                  </a:lnTo>
                  <a:lnTo>
                    <a:pt x="204282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16265" y="127987"/>
            <a:ext cx="11813810" cy="334812"/>
            <a:chOff x="216265" y="127987"/>
            <a:chExt cx="11813810" cy="334812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6265" y="127987"/>
              <a:ext cx="363672" cy="334812"/>
              <a:chOff x="2915542" y="3505200"/>
              <a:chExt cx="1858049" cy="1568450"/>
            </a:xfrm>
          </p:grpSpPr>
          <p:sp>
            <p:nvSpPr>
              <p:cNvPr id="15" name="等腰三角形 14"/>
              <p:cNvSpPr/>
              <p:nvPr userDrawn="1">
                <p:custDataLst>
                  <p:tags r:id="rId3"/>
                </p:custDataLst>
              </p:nvPr>
            </p:nvSpPr>
            <p:spPr>
              <a:xfrm rot="10800000">
                <a:off x="2915542" y="3505200"/>
                <a:ext cx="1492250" cy="127635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3026575" y="3505200"/>
                <a:ext cx="1747016" cy="1568450"/>
              </a:xfrm>
              <a:prstGeom prst="parallelogram">
                <a:avLst>
                  <a:gd name="adj" fmla="val 59278"/>
                </a:avLst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4035" y="131265"/>
              <a:ext cx="386040" cy="328256"/>
              <a:chOff x="11152329" y="102394"/>
              <a:chExt cx="459272" cy="390525"/>
            </a:xfrm>
          </p:grpSpPr>
          <p:sp>
            <p:nvSpPr>
              <p:cNvPr id="13" name="等腰三角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152329" y="102394"/>
                <a:ext cx="459272" cy="390525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351419" y="107155"/>
                <a:ext cx="257174" cy="385763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216265" y="127987"/>
            <a:ext cx="11813810" cy="334812"/>
            <a:chOff x="216265" y="127987"/>
            <a:chExt cx="11813810" cy="334812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216265" y="127987"/>
              <a:ext cx="363672" cy="334812"/>
              <a:chOff x="2915542" y="3505200"/>
              <a:chExt cx="1858049" cy="1568450"/>
            </a:xfrm>
          </p:grpSpPr>
          <p:sp>
            <p:nvSpPr>
              <p:cNvPr id="17" name="等腰三角形 16"/>
              <p:cNvSpPr/>
              <p:nvPr userDrawn="1">
                <p:custDataLst>
                  <p:tags r:id="rId3"/>
                </p:custDataLst>
              </p:nvPr>
            </p:nvSpPr>
            <p:spPr>
              <a:xfrm rot="10800000">
                <a:off x="2915542" y="3505200"/>
                <a:ext cx="1492250" cy="127635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3026575" y="3505200"/>
                <a:ext cx="1747016" cy="1568450"/>
              </a:xfrm>
              <a:prstGeom prst="parallelogram">
                <a:avLst>
                  <a:gd name="adj" fmla="val 59278"/>
                </a:avLst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4035" y="131265"/>
              <a:ext cx="386040" cy="328256"/>
              <a:chOff x="11152329" y="102394"/>
              <a:chExt cx="459272" cy="390525"/>
            </a:xfrm>
          </p:grpSpPr>
          <p:sp>
            <p:nvSpPr>
              <p:cNvPr id="15" name="等腰三角形 14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152329" y="102394"/>
                <a:ext cx="459272" cy="390525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351419" y="107155"/>
                <a:ext cx="257174" cy="385763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589662" y="2644775"/>
            <a:ext cx="1858049" cy="1568450"/>
            <a:chOff x="2915542" y="3505200"/>
            <a:chExt cx="1858049" cy="1568450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2915542" y="3505200"/>
              <a:ext cx="1492250" cy="127635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 userDrawn="1">
              <p:custDataLst>
                <p:tags r:id="rId4"/>
              </p:custDataLst>
            </p:nvPr>
          </p:nvSpPr>
          <p:spPr>
            <a:xfrm>
              <a:off x="3026575" y="3505200"/>
              <a:ext cx="1747016" cy="1568450"/>
            </a:xfrm>
            <a:prstGeom prst="parallelogram">
              <a:avLst>
                <a:gd name="adj" fmla="val 59278"/>
              </a:avLst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>
            <a:off x="11495314" y="6125029"/>
            <a:ext cx="534761" cy="553060"/>
            <a:chOff x="11152329" y="102394"/>
            <a:chExt cx="459272" cy="390525"/>
          </a:xfrm>
        </p:grpSpPr>
        <p:sp>
          <p:nvSpPr>
            <p:cNvPr id="15" name="等腰三角形 14"/>
            <p:cNvSpPr/>
            <p:nvPr userDrawn="1">
              <p:custDataLst>
                <p:tags r:id="rId7"/>
              </p:custDataLst>
            </p:nvPr>
          </p:nvSpPr>
          <p:spPr>
            <a:xfrm>
              <a:off x="11152329" y="102394"/>
              <a:ext cx="459272" cy="3905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>
              <p:custDataLst>
                <p:tags r:id="rId8"/>
              </p:custDataLst>
            </p:nvPr>
          </p:nvSpPr>
          <p:spPr>
            <a:xfrm>
              <a:off x="11351419" y="107155"/>
              <a:ext cx="257174" cy="38576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216265" y="127987"/>
            <a:ext cx="11813810" cy="334812"/>
            <a:chOff x="216265" y="127987"/>
            <a:chExt cx="11813810" cy="334812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216265" y="127987"/>
              <a:ext cx="363672" cy="334812"/>
              <a:chOff x="2915542" y="3505200"/>
              <a:chExt cx="1858049" cy="1568450"/>
            </a:xfrm>
          </p:grpSpPr>
          <p:sp>
            <p:nvSpPr>
              <p:cNvPr id="22" name="等腰三角形 21"/>
              <p:cNvSpPr/>
              <p:nvPr userDrawn="1">
                <p:custDataLst>
                  <p:tags r:id="rId3"/>
                </p:custDataLst>
              </p:nvPr>
            </p:nvSpPr>
            <p:spPr>
              <a:xfrm rot="10800000">
                <a:off x="2915542" y="3505200"/>
                <a:ext cx="1492250" cy="127635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3026575" y="3505200"/>
                <a:ext cx="1747016" cy="1568450"/>
              </a:xfrm>
              <a:prstGeom prst="parallelogram">
                <a:avLst>
                  <a:gd name="adj" fmla="val 59278"/>
                </a:avLst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 userDrawn="1"/>
          </p:nvGrpSpPr>
          <p:grpSpPr>
            <a:xfrm>
              <a:off x="11644035" y="131265"/>
              <a:ext cx="386040" cy="328256"/>
              <a:chOff x="11152329" y="102394"/>
              <a:chExt cx="459272" cy="390525"/>
            </a:xfrm>
          </p:grpSpPr>
          <p:sp>
            <p:nvSpPr>
              <p:cNvPr id="20" name="等腰三角形 1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152329" y="102394"/>
                <a:ext cx="459272" cy="390525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351419" y="107155"/>
                <a:ext cx="257174" cy="385763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>
            <p:custDataLst>
              <p:tags r:id="rId7"/>
            </p:custDataLst>
          </p:nvPr>
        </p:nvGrpSpPr>
        <p:grpSpPr>
          <a:xfrm>
            <a:off x="216265" y="127987"/>
            <a:ext cx="11813810" cy="334812"/>
            <a:chOff x="216265" y="127987"/>
            <a:chExt cx="11813810" cy="334812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216265" y="127987"/>
              <a:ext cx="363672" cy="334812"/>
              <a:chOff x="2915542" y="3505200"/>
              <a:chExt cx="1858049" cy="1568450"/>
            </a:xfrm>
          </p:grpSpPr>
          <p:sp>
            <p:nvSpPr>
              <p:cNvPr id="14" name="等腰三角形 13"/>
              <p:cNvSpPr/>
              <p:nvPr userDrawn="1">
                <p:custDataLst>
                  <p:tags r:id="rId8"/>
                </p:custDataLst>
              </p:nvPr>
            </p:nvSpPr>
            <p:spPr>
              <a:xfrm rot="10800000">
                <a:off x="2915542" y="3505200"/>
                <a:ext cx="1492250" cy="127635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3026575" y="3505200"/>
                <a:ext cx="1747016" cy="1568450"/>
              </a:xfrm>
              <a:prstGeom prst="parallelogram">
                <a:avLst>
                  <a:gd name="adj" fmla="val 59278"/>
                </a:avLst>
              </a:prstGeom>
              <a:solidFill>
                <a:schemeClr val="accent1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4035" y="131265"/>
              <a:ext cx="386040" cy="328256"/>
              <a:chOff x="11152329" y="102394"/>
              <a:chExt cx="459272" cy="390525"/>
            </a:xfrm>
          </p:grpSpPr>
          <p:sp>
            <p:nvSpPr>
              <p:cNvPr id="12" name="等腰三角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1152329" y="102394"/>
                <a:ext cx="459272" cy="390525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1351419" y="107155"/>
                <a:ext cx="257174" cy="385763"/>
              </a:xfrm>
              <a:prstGeom prst="triangle">
                <a:avLst>
                  <a:gd name="adj" fmla="val 10000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5.xml"/><Relationship Id="rId23" Type="http://schemas.openxmlformats.org/officeDocument/2006/relationships/tags" Target="../tags/tag194.xml"/><Relationship Id="rId22" Type="http://schemas.openxmlformats.org/officeDocument/2006/relationships/tags" Target="../tags/tag193.xml"/><Relationship Id="rId21" Type="http://schemas.openxmlformats.org/officeDocument/2006/relationships/tags" Target="../tags/tag192.xml"/><Relationship Id="rId20" Type="http://schemas.openxmlformats.org/officeDocument/2006/relationships/tags" Target="../tags/tag19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9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210.xml"/><Relationship Id="rId16" Type="http://schemas.openxmlformats.org/officeDocument/2006/relationships/image" Target="../media/image2.jpeg"/><Relationship Id="rId15" Type="http://schemas.openxmlformats.org/officeDocument/2006/relationships/tags" Target="../tags/tag209.xml"/><Relationship Id="rId14" Type="http://schemas.openxmlformats.org/officeDocument/2006/relationships/tags" Target="../tags/tag208.xml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image" Target="../media/image1.jpeg"/><Relationship Id="rId10" Type="http://schemas.openxmlformats.org/officeDocument/2006/relationships/tags" Target="../tags/tag205.xml"/><Relationship Id="rId1" Type="http://schemas.openxmlformats.org/officeDocument/2006/relationships/tags" Target="../tags/tag19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9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220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21.xml"/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2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22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2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25.xml"/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26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2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1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4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15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16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17.xml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18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>
            <p:custDataLst>
              <p:tags r:id="rId1"/>
            </p:custDataLst>
          </p:nvPr>
        </p:nvSpPr>
        <p:spPr bwMode="auto">
          <a:xfrm>
            <a:off x="7633970" y="4998720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noFill/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endParaRPr lang="en-US" altLang="zh-CN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495665" y="4871720"/>
            <a:ext cx="2441575" cy="889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构建亮度图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 bwMode="auto">
          <a:xfrm>
            <a:off x="7633970" y="4062730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noFill/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8495665" y="3935730"/>
            <a:ext cx="2441575" cy="889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响应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函数的恢复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 bwMode="auto">
          <a:xfrm>
            <a:off x="7633970" y="3126740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noFill/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8495665" y="2999740"/>
            <a:ext cx="2441575" cy="889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论文目标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 bwMode="auto">
          <a:xfrm>
            <a:off x="7633970" y="2190750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noFill/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8495665" y="2063750"/>
            <a:ext cx="2441575" cy="889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背景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extBox 9"/>
          <p:cNvSpPr txBox="1"/>
          <p:nvPr>
            <p:custDataLst>
              <p:tags r:id="rId9"/>
            </p:custDataLst>
          </p:nvPr>
        </p:nvSpPr>
        <p:spPr>
          <a:xfrm>
            <a:off x="6781800" y="2390775"/>
            <a:ext cx="516890" cy="1362075"/>
          </a:xfrm>
          <a:prstGeom prst="rect">
            <a:avLst/>
          </a:prstGeom>
          <a:noFill/>
          <a:ln>
            <a:noFill/>
          </a:ln>
        </p:spPr>
        <p:txBody>
          <a:bodyPr vert="eaVert" wrap="square" lIns="0" anchor="b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等线 Light" panose="02010600030101010101" charset="-122"/>
                <a:sym typeface="Arial" panose="020B0604020202020204" pitchFamily="34" charset="0"/>
              </a:rPr>
              <a:t>CONTENTS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等线 Light" panose="02010600030101010101" charset="-122"/>
              <a:sym typeface="Arial" panose="020B0604020202020204" pitchFamily="34" charset="0"/>
            </a:endParaRPr>
          </a:p>
        </p:txBody>
      </p:sp>
      <p:sp>
        <p:nvSpPr>
          <p:cNvPr id="17" name="文本框 99"/>
          <p:cNvSpPr txBox="1"/>
          <p:nvPr>
            <p:custDataLst>
              <p:tags r:id="rId10"/>
            </p:custDataLst>
          </p:nvPr>
        </p:nvSpPr>
        <p:spPr>
          <a:xfrm>
            <a:off x="5687060" y="916510"/>
            <a:ext cx="1071245" cy="284924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rIns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  <a:sym typeface="Arial" panose="020B0604020202020204" pitchFamily="34" charset="0"/>
              </a:rPr>
              <a:t>目 录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14215" y="328930"/>
            <a:ext cx="7556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Recovering High Dynamic Range Radiance Maps from Photographs</a:t>
            </a:r>
            <a:endParaRPr lang="en-US" altLang="zh-CN" b="1"/>
          </a:p>
        </p:txBody>
      </p:sp>
      <p:sp>
        <p:nvSpPr>
          <p:cNvPr id="3" name="椭圆 2"/>
          <p:cNvSpPr/>
          <p:nvPr>
            <p:custDataLst>
              <p:tags r:id="rId12"/>
            </p:custDataLst>
          </p:nvPr>
        </p:nvSpPr>
        <p:spPr bwMode="auto">
          <a:xfrm>
            <a:off x="7633970" y="1273810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noFill/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8495665" y="1146810"/>
            <a:ext cx="2441575" cy="889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 algn="l" fontAlgn="auto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论文简介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14"/>
            </p:custDataLst>
          </p:nvPr>
        </p:nvSpPr>
        <p:spPr bwMode="auto">
          <a:xfrm>
            <a:off x="7633970" y="5760720"/>
            <a:ext cx="635000" cy="635000"/>
          </a:xfrm>
          <a:prstGeom prst="ellipse">
            <a:avLst/>
          </a:prstGeom>
          <a:solidFill>
            <a:schemeClr val="bg2"/>
          </a:solidFill>
          <a:ln w="57150">
            <a:noFill/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 lnSpcReduction="10000"/>
          </a:bodyPr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6</a:t>
            </a:r>
            <a:endParaRPr lang="en-US" altLang="zh-CN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8495665" y="5594985"/>
            <a:ext cx="2441575" cy="889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 algn="l" fontAlgn="auto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实验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效果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8" name="图片 17" descr="HDR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7640" y="4379595"/>
            <a:ext cx="4585970" cy="2292985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82895" y="244475"/>
            <a:ext cx="4966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四</a:t>
            </a:r>
            <a:r>
              <a:rPr lang="zh-CN" altLang="en-US" sz="3600" b="1"/>
              <a:t>、响应函数的恢复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4999990" y="983615"/>
            <a:ext cx="7354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恢复灰度图的响应函数</a:t>
            </a:r>
            <a:r>
              <a:rPr lang="en-US" altLang="zh-CN" sz="2400"/>
              <a:t>(</a:t>
            </a:r>
            <a:r>
              <a:rPr lang="zh-CN" altLang="en-US" sz="2400"/>
              <a:t>色彩问题会在后续恢复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4999990" y="3519805"/>
            <a:ext cx="7152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依据前述，得到像素值的非线性映射</a:t>
            </a:r>
            <a:endParaRPr lang="zh-CN" altLang="en-US" sz="2400"/>
          </a:p>
          <a:p>
            <a:r>
              <a:rPr lang="zh-CN" altLang="en-US" sz="2400"/>
              <a:t>   </a:t>
            </a:r>
            <a:r>
              <a:rPr lang="en-US" altLang="zh-CN" sz="2400"/>
              <a:t>Z=f(X)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4999990" y="1967230"/>
            <a:ext cx="7354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算法：基于利用成像系统的物理特性</a:t>
            </a:r>
            <a:endParaRPr lang="zh-CN" altLang="en-US" sz="2400"/>
          </a:p>
          <a:p>
            <a:r>
              <a:rPr lang="zh-CN" altLang="en-US" sz="2400"/>
              <a:t>           （即光化学和电子的互易性）</a:t>
            </a:r>
            <a:r>
              <a:rPr lang="en-US" altLang="zh-CN" sz="2400"/>
              <a:t>X=E*Δt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5100955" y="4804410"/>
            <a:ext cx="7152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目标：解出映射关系</a:t>
            </a:r>
            <a:r>
              <a:rPr lang="en-US" altLang="zh-CN" sz="2400"/>
              <a:t>f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82895" y="244475"/>
            <a:ext cx="4966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四</a:t>
            </a:r>
            <a:r>
              <a:rPr lang="zh-CN" altLang="en-US" sz="3600" b="1"/>
              <a:t>、响应函数的恢复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4999990" y="983615"/>
            <a:ext cx="7354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合理假设：</a:t>
            </a:r>
            <a:r>
              <a:rPr lang="en-US" altLang="zh-CN" sz="2400"/>
              <a:t>f</a:t>
            </a:r>
            <a:r>
              <a:rPr lang="zh-CN" altLang="en-US" sz="2400"/>
              <a:t>是单调递增的，则</a:t>
            </a:r>
            <a:r>
              <a:rPr lang="en-US" altLang="zh-CN" sz="2400"/>
              <a:t>f</a:t>
            </a:r>
            <a:r>
              <a:rPr lang="zh-CN" altLang="en-US" sz="2400"/>
              <a:t>的逆是有意义的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4999990" y="3519805"/>
            <a:ext cx="7152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互易性方程</a:t>
            </a:r>
            <a:endParaRPr lang="zh-CN" altLang="en-US" sz="2400"/>
          </a:p>
          <a:p>
            <a:r>
              <a:rPr lang="zh-CN" altLang="en-US" sz="2400"/>
              <a:t>  </a:t>
            </a:r>
            <a:r>
              <a:rPr lang="en-US" altLang="zh-CN" sz="2400"/>
              <a:t>i</a:t>
            </a:r>
            <a:r>
              <a:rPr lang="zh-CN" altLang="en-US" sz="2400"/>
              <a:t>为像素上的空间索引，</a:t>
            </a:r>
            <a:r>
              <a:rPr lang="en-US" altLang="zh-CN" sz="2400"/>
              <a:t>j</a:t>
            </a:r>
            <a:r>
              <a:rPr lang="zh-CN" altLang="en-US" sz="2400"/>
              <a:t>为</a:t>
            </a:r>
            <a:r>
              <a:rPr lang="en-US" altLang="zh-CN" sz="2400"/>
              <a:t>Δt</a:t>
            </a:r>
            <a:r>
              <a:rPr lang="zh-CN" altLang="en-US" sz="2400"/>
              <a:t>空间的索引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100955" y="4804410"/>
            <a:ext cx="7152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依据假设得出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025" y="2517775"/>
            <a:ext cx="1044575" cy="276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00955" y="1908810"/>
            <a:ext cx="7354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一旦恢复出</a:t>
            </a:r>
            <a:r>
              <a:rPr lang="en-US" altLang="zh-CN" sz="2400"/>
              <a:t>f</a:t>
            </a:r>
            <a:r>
              <a:rPr lang="zh-CN" altLang="en-US" sz="2400"/>
              <a:t>，就可以计算出每个像素的曝光值</a:t>
            </a:r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25" y="3609340"/>
            <a:ext cx="990600" cy="2819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840" y="4853305"/>
            <a:ext cx="1310640" cy="4114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201920" y="5683250"/>
            <a:ext cx="7152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取对数、简化符号</a:t>
            </a:r>
            <a:r>
              <a:rPr lang="zh-CN" altLang="en-US" sz="2400"/>
              <a:t>处理</a:t>
            </a:r>
            <a:endParaRPr lang="zh-CN" altLang="en-US" sz="2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5860" y="5830570"/>
            <a:ext cx="1432560" cy="2438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2595" y="5830570"/>
            <a:ext cx="662940" cy="2590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82895" y="244475"/>
            <a:ext cx="4966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四</a:t>
            </a:r>
            <a:r>
              <a:rPr lang="zh-CN" altLang="en-US" sz="3600" b="1"/>
              <a:t>、响应函数的恢复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4921885" y="3723005"/>
            <a:ext cx="7354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利用样本点，使用误差最小平方恢复函数</a:t>
            </a:r>
            <a:r>
              <a:rPr lang="en-US" altLang="zh-CN" sz="2400"/>
              <a:t>g</a:t>
            </a:r>
            <a:r>
              <a:rPr lang="zh-CN" altLang="en-US" sz="2400"/>
              <a:t>和</a:t>
            </a:r>
            <a:r>
              <a:rPr lang="en-US" altLang="zh-CN" sz="2400"/>
              <a:t>E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4254500"/>
            <a:ext cx="3581400" cy="571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67605" y="4975860"/>
            <a:ext cx="7354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N:</a:t>
            </a:r>
            <a:r>
              <a:rPr lang="zh-CN" altLang="en-US" sz="2400"/>
              <a:t>像素位置数、</a:t>
            </a:r>
            <a:r>
              <a:rPr lang="en-US" altLang="zh-CN" sz="2400"/>
              <a:t>P</a:t>
            </a:r>
            <a:r>
              <a:rPr lang="zh-CN" altLang="en-US" sz="2400"/>
              <a:t>照片数量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4921885" y="1214755"/>
            <a:ext cx="7158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g(Z)</a:t>
            </a:r>
            <a:r>
              <a:rPr lang="zh-CN" altLang="en-US" sz="2400"/>
              <a:t>的值是有限的（动态</a:t>
            </a:r>
            <a:r>
              <a:rPr lang="zh-CN" altLang="en-US" sz="2400" b="1"/>
              <a:t>范围</a:t>
            </a:r>
            <a:r>
              <a:rPr lang="zh-CN" altLang="en-US" sz="2400"/>
              <a:t>），我们仅是通过数据提升了这个范围 </a:t>
            </a:r>
            <a:r>
              <a:rPr lang="en-US" altLang="zh-CN" sz="2400"/>
              <a:t>High Dynamic Range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4921885" y="2308860"/>
            <a:ext cx="7354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假设</a:t>
            </a:r>
            <a:r>
              <a:rPr lang="en-US" altLang="zh-CN" sz="2400"/>
              <a:t>Zmin</a:t>
            </a:r>
            <a:r>
              <a:rPr lang="zh-CN" altLang="en-US" sz="2400"/>
              <a:t>、</a:t>
            </a:r>
            <a:r>
              <a:rPr lang="en-US" altLang="zh-CN" sz="2400"/>
              <a:t>Zmax</a:t>
            </a:r>
            <a:r>
              <a:rPr lang="zh-CN" altLang="en-US" sz="2400"/>
              <a:t>为最小、最大像素值，问题将被表示为找到</a:t>
            </a:r>
            <a:r>
              <a:rPr lang="en-US" altLang="zh-CN" sz="2400"/>
              <a:t>g(Z)</a:t>
            </a:r>
            <a:r>
              <a:rPr lang="zh-CN" altLang="en-US" sz="2400"/>
              <a:t>的</a:t>
            </a:r>
            <a:r>
              <a:rPr lang="en-US" altLang="zh-CN" sz="2400"/>
              <a:t>(Zmax-Zmin+1)</a:t>
            </a:r>
            <a:r>
              <a:rPr lang="zh-CN" altLang="en-US" sz="2400"/>
              <a:t>值和</a:t>
            </a:r>
            <a:r>
              <a:rPr lang="en-US" altLang="zh-CN" sz="2400"/>
              <a:t>E</a:t>
            </a:r>
            <a:r>
              <a:rPr lang="zh-CN" altLang="en-US" sz="2400"/>
              <a:t>值，</a:t>
            </a:r>
            <a:r>
              <a:rPr lang="zh-CN" altLang="en-US" sz="2400">
                <a:sym typeface="+mn-ea"/>
              </a:rPr>
              <a:t>得出目标方程，求解下面二次目标函数最小化问题：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4967605" y="5677535"/>
            <a:ext cx="7354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第一项保证解在最小二乘意义上、第二项确保</a:t>
            </a:r>
            <a:r>
              <a:rPr lang="en-US" altLang="zh-CN" sz="2400"/>
              <a:t>g</a:t>
            </a:r>
            <a:r>
              <a:rPr lang="zh-CN" altLang="en-US" sz="2400"/>
              <a:t>平滑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82895" y="244475"/>
            <a:ext cx="4966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四</a:t>
            </a:r>
            <a:r>
              <a:rPr lang="zh-CN" altLang="en-US" sz="3600" b="1"/>
              <a:t>、响应函数的恢复</a:t>
            </a:r>
            <a:endParaRPr lang="zh-CN" altLang="en-US" sz="3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45" y="1337310"/>
            <a:ext cx="3581400" cy="5715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14900" y="2202180"/>
            <a:ext cx="7158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</a:t>
            </a:r>
            <a:r>
              <a:rPr lang="zh-CN" altLang="en-US" sz="2400"/>
              <a:t>问题转化：线性最小二乘问题，采用奇异值分解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SVD</a:t>
            </a:r>
            <a:r>
              <a:rPr lang="zh-CN" altLang="en-US" sz="2400"/>
              <a:t>）方法对线性方程组的超定问题进行求解。</a:t>
            </a:r>
            <a:r>
              <a:rPr lang="en-US" altLang="zh-CN" sz="2400"/>
              <a:t> </a:t>
            </a:r>
            <a:endParaRPr lang="en-US" altLang="zh-CN" sz="24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390" y="3235960"/>
            <a:ext cx="8221980" cy="34366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82895" y="244475"/>
            <a:ext cx="4966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四</a:t>
            </a:r>
            <a:r>
              <a:rPr lang="zh-CN" altLang="en-US" sz="3600" b="1"/>
              <a:t>、响应函数的恢复</a:t>
            </a:r>
            <a:endParaRPr lang="zh-CN" altLang="en-US" sz="3600" b="1"/>
          </a:p>
        </p:txBody>
      </p:sp>
      <p:sp>
        <p:nvSpPr>
          <p:cNvPr id="15" name="文本框 14"/>
          <p:cNvSpPr txBox="1"/>
          <p:nvPr/>
        </p:nvSpPr>
        <p:spPr>
          <a:xfrm>
            <a:off x="4907915" y="1038225"/>
            <a:ext cx="7158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</a:t>
            </a:r>
            <a:r>
              <a:rPr lang="zh-CN" altLang="en-US" sz="2400"/>
              <a:t>完善目标函数</a:t>
            </a:r>
            <a:r>
              <a:rPr lang="en-US" altLang="zh-CN" sz="2400"/>
              <a:t> </a:t>
            </a:r>
            <a:r>
              <a:rPr lang="zh-CN" altLang="en-US" sz="2400"/>
              <a:t>：真实的</a:t>
            </a:r>
            <a:r>
              <a:rPr lang="en-US" altLang="zh-CN" sz="2400"/>
              <a:t>g(Z)</a:t>
            </a:r>
            <a:r>
              <a:rPr lang="zh-CN" altLang="en-US" sz="2400"/>
              <a:t>估计不太平滑（</a:t>
            </a:r>
            <a:r>
              <a:rPr lang="en-US" altLang="zh-CN" sz="2400"/>
              <a:t>min</a:t>
            </a:r>
            <a:r>
              <a:rPr lang="zh-CN" altLang="en-US" sz="2400"/>
              <a:t>、</a:t>
            </a:r>
            <a:r>
              <a:rPr lang="en-US" altLang="zh-CN" sz="2400"/>
              <a:t>max</a:t>
            </a:r>
            <a:r>
              <a:rPr lang="zh-CN" altLang="en-US" sz="2400"/>
              <a:t>处的陡峭斜率，引入加权函数</a:t>
            </a:r>
            <a:r>
              <a:rPr lang="en-US" altLang="zh-CN" sz="2400"/>
              <a:t>W(Z)</a:t>
            </a:r>
            <a:r>
              <a:rPr lang="zh-CN" altLang="en-US" sz="2400"/>
              <a:t>强调曲线中间平滑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780" y="3743960"/>
            <a:ext cx="7006590" cy="2928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345" y="2237105"/>
            <a:ext cx="2971800" cy="449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345" y="2764155"/>
            <a:ext cx="4968240" cy="5715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82895" y="244475"/>
            <a:ext cx="4966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五</a:t>
            </a:r>
            <a:r>
              <a:rPr lang="zh-CN" altLang="en-US" sz="3600" b="1"/>
              <a:t>、构建亮度图</a:t>
            </a:r>
            <a:endParaRPr lang="zh-CN" altLang="en-US" sz="3600" b="1"/>
          </a:p>
        </p:txBody>
      </p:sp>
      <p:sp>
        <p:nvSpPr>
          <p:cNvPr id="15" name="文本框 14"/>
          <p:cNvSpPr txBox="1"/>
          <p:nvPr/>
        </p:nvSpPr>
        <p:spPr>
          <a:xfrm>
            <a:off x="4907915" y="1038225"/>
            <a:ext cx="7158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</a:t>
            </a:r>
            <a:r>
              <a:rPr lang="zh-CN" altLang="en-US" sz="2400"/>
              <a:t>响应曲线</a:t>
            </a:r>
            <a:r>
              <a:rPr lang="en-US" altLang="zh-CN" sz="2400"/>
              <a:t>g</a:t>
            </a:r>
            <a:r>
              <a:rPr lang="zh-CN" altLang="en-US" sz="2400"/>
              <a:t>恢复后，在</a:t>
            </a:r>
            <a:r>
              <a:rPr lang="en-US" altLang="zh-CN" sz="2400"/>
              <a:t>Δt</a:t>
            </a:r>
            <a:r>
              <a:rPr lang="zh-CN" altLang="en-US" sz="2400"/>
              <a:t>已知的情况下，像素值对应的辐射值</a:t>
            </a:r>
            <a:r>
              <a:rPr lang="en-US" altLang="zh-CN" sz="2400"/>
              <a:t>E</a:t>
            </a:r>
            <a:r>
              <a:rPr lang="zh-CN" altLang="en-US" sz="2400"/>
              <a:t>可以快速求出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90" y="1908810"/>
            <a:ext cx="2695575" cy="506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47615" y="2963545"/>
            <a:ext cx="7158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</a:t>
            </a:r>
            <a:r>
              <a:rPr lang="zh-CN" altLang="en-US" sz="2400"/>
              <a:t>提升鲁棒性：使像素值更接近响应函数中部的曝光具有更高的权重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590" y="4130040"/>
            <a:ext cx="2552700" cy="533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28260" y="4902200"/>
            <a:ext cx="7158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</a:t>
            </a:r>
            <a:r>
              <a:rPr lang="zh-CN" altLang="en-US" sz="2400"/>
              <a:t>响应曲线的作用：不仅能够恢复当前图像数据的亮度图，而且能够获得任意图像的辐射度值，也就是亮度值。当然这是在当前</a:t>
            </a:r>
            <a:r>
              <a:rPr lang="en-US" altLang="zh-CN" sz="2400"/>
              <a:t>g</a:t>
            </a:r>
            <a:r>
              <a:rPr lang="zh-CN" altLang="en-US" sz="2400"/>
              <a:t>的映射关系内。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82895" y="244475"/>
            <a:ext cx="4966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五、构建亮度图</a:t>
            </a:r>
            <a:endParaRPr lang="zh-CN" altLang="en-US" sz="3600" b="1"/>
          </a:p>
        </p:txBody>
      </p:sp>
      <p:sp>
        <p:nvSpPr>
          <p:cNvPr id="15" name="文本框 14"/>
          <p:cNvSpPr txBox="1"/>
          <p:nvPr/>
        </p:nvSpPr>
        <p:spPr>
          <a:xfrm>
            <a:off x="4907915" y="1038225"/>
            <a:ext cx="7158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</a:t>
            </a:r>
            <a:r>
              <a:rPr lang="zh-CN" altLang="en-US" sz="2400" b="1"/>
              <a:t>颜色图片的响应函数的</a:t>
            </a:r>
            <a:r>
              <a:rPr lang="zh-CN" altLang="en-US" sz="2400" b="1"/>
              <a:t>恢复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5061585" y="1908810"/>
            <a:ext cx="7158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</a:t>
            </a:r>
            <a:r>
              <a:rPr lang="en-US" altLang="zh-CN" sz="2400"/>
              <a:t>RGB</a:t>
            </a:r>
            <a:r>
              <a:rPr lang="zh-CN" altLang="en-US" sz="2400"/>
              <a:t>三个通道分别重建各通道的响应曲线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061585" y="3343275"/>
            <a:ext cx="6636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</a:t>
            </a:r>
            <a:r>
              <a:rPr lang="zh-CN" altLang="en-US" sz="2400"/>
              <a:t>使值为</a:t>
            </a:r>
            <a:r>
              <a:rPr lang="en-US" altLang="zh-CN" sz="2400"/>
              <a:t>Zmid</a:t>
            </a:r>
            <a:r>
              <a:rPr lang="zh-CN" altLang="en-US" sz="2400"/>
              <a:t>的像素具有单位曝光，如此会实现      </a:t>
            </a:r>
            <a:r>
              <a:rPr lang="en-US" altLang="zh-CN" sz="2400"/>
              <a:t>Zmid</a:t>
            </a:r>
            <a:r>
              <a:rPr lang="zh-CN" altLang="en-US" sz="2400"/>
              <a:t>附近的色彩光亮有相同的响应。即实现具有色彩的相对亮度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5061585" y="5363845"/>
            <a:ext cx="7158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</a:t>
            </a:r>
            <a:r>
              <a:rPr lang="zh-CN" altLang="en-US" sz="2400"/>
              <a:t>校准亮度：使像素值（</a:t>
            </a:r>
            <a:r>
              <a:rPr lang="en-US" altLang="zh-CN" sz="2400"/>
              <a:t>Zmid,Zmid,Zmid</a:t>
            </a:r>
            <a:r>
              <a:rPr lang="zh-CN" altLang="en-US" sz="2400"/>
              <a:t>）映射到对应颜色的亮度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" y="1371600"/>
            <a:ext cx="4879975" cy="39192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39815" y="211455"/>
            <a:ext cx="4104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六、实验效果</a:t>
            </a:r>
            <a:endParaRPr lang="zh-CN" altLang="en-US" sz="3600" b="1"/>
          </a:p>
        </p:txBody>
      </p:sp>
      <p:sp>
        <p:nvSpPr>
          <p:cNvPr id="18" name="文本框 17"/>
          <p:cNvSpPr txBox="1"/>
          <p:nvPr/>
        </p:nvSpPr>
        <p:spPr>
          <a:xfrm>
            <a:off x="5166995" y="1078865"/>
            <a:ext cx="6661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数字化图像的过程存在未知的非线性映射</a:t>
            </a:r>
            <a:endParaRPr lang="zh-CN" altLang="en-US" sz="2400"/>
          </a:p>
          <a:p>
            <a:r>
              <a:rPr lang="en-US" altLang="zh-CN" sz="2400"/>
              <a:t>	  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460" y="1640840"/>
            <a:ext cx="4735830" cy="4746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" y="2177415"/>
            <a:ext cx="5042535" cy="18503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39815" y="211455"/>
            <a:ext cx="4104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学习结论</a:t>
            </a:r>
            <a:endParaRPr lang="zh-CN" altLang="en-US" sz="3600" b="1"/>
          </a:p>
        </p:txBody>
      </p:sp>
      <p:sp>
        <p:nvSpPr>
          <p:cNvPr id="18" name="文本框 17"/>
          <p:cNvSpPr txBox="1"/>
          <p:nvPr/>
        </p:nvSpPr>
        <p:spPr>
          <a:xfrm>
            <a:off x="5121275" y="1751965"/>
            <a:ext cx="6661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该论文在获取高动态范围图片（</a:t>
            </a:r>
            <a:r>
              <a:rPr lang="en-US" altLang="zh-CN" sz="2400"/>
              <a:t>HDRI</a:t>
            </a:r>
            <a:r>
              <a:rPr lang="zh-CN" altLang="en-US" sz="2400"/>
              <a:t>）领域奠定了基础，或者是提出和验证</a:t>
            </a:r>
            <a:r>
              <a:rPr lang="zh-CN" altLang="en-US" sz="2400"/>
              <a:t>了一种可行的思路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195570" y="3316605"/>
            <a:ext cx="6661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今后的</a:t>
            </a:r>
            <a:r>
              <a:rPr lang="en-US" altLang="zh-CN" sz="2400"/>
              <a:t>HDR</a:t>
            </a:r>
            <a:r>
              <a:rPr lang="zh-CN" altLang="en-US" sz="2400"/>
              <a:t>的算法都可以依据这篇论文的思想进行延申。比如：手机相机的</a:t>
            </a:r>
            <a:r>
              <a:rPr lang="en-US" altLang="zh-CN" sz="2400"/>
              <a:t>AI</a:t>
            </a:r>
            <a:r>
              <a:rPr lang="zh-CN" altLang="en-US" sz="2400"/>
              <a:t>自动补光、曝光调节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  <a:endParaRPr lang="zh-CN" altLang="en-US" dirty="0"/>
          </a:p>
        </p:txBody>
      </p:sp>
      <p:sp>
        <p:nvSpPr>
          <p:cNvPr id="4" name="文本框 5"/>
          <p:cNvSpPr txBox="1"/>
          <p:nvPr>
            <p:custDataLst>
              <p:tags r:id="rId2"/>
            </p:custDataLst>
          </p:nvPr>
        </p:nvSpPr>
        <p:spPr>
          <a:xfrm>
            <a:off x="5631622" y="2005148"/>
            <a:ext cx="1637218" cy="929393"/>
          </a:xfrm>
          <a:prstGeom prst="rect">
            <a:avLst/>
          </a:prstGeom>
          <a:noFill/>
        </p:spPr>
        <p:txBody>
          <a:bodyPr wrap="square" lIns="91440" tIns="45720" rIns="9144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400" b="1" spc="2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2022</a:t>
            </a:r>
            <a:endParaRPr lang="en-US" altLang="zh-CN" sz="4400" b="1" spc="2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39815" y="211455"/>
            <a:ext cx="4104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一、论文</a:t>
            </a:r>
            <a:r>
              <a:rPr lang="zh-CN" altLang="en-US" sz="3600" b="1"/>
              <a:t>简介</a:t>
            </a:r>
            <a:endParaRPr lang="zh-CN" altLang="en-US" sz="36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40" y="1434465"/>
            <a:ext cx="6240780" cy="47548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8740" y="775970"/>
            <a:ext cx="666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</a:t>
            </a:r>
            <a:r>
              <a:rPr lang="zh-CN" altLang="en-US" sz="2400" b="1"/>
              <a:t>不同对比度对应的形象</a:t>
            </a:r>
            <a:r>
              <a:rPr lang="en-US" altLang="zh-CN" sz="2000" b="1"/>
              <a:t> </a:t>
            </a:r>
            <a:endParaRPr lang="zh-CN" altLang="en-US" sz="2000" b="1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39815" y="211455"/>
            <a:ext cx="4104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一、论文</a:t>
            </a:r>
            <a:r>
              <a:rPr lang="zh-CN" altLang="en-US" sz="3600" b="1"/>
              <a:t>简介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5066665" y="1310640"/>
            <a:ext cx="6661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 b="1"/>
              <a:t>发现</a:t>
            </a:r>
            <a:r>
              <a:rPr lang="zh-CN" altLang="en-US" sz="2400"/>
              <a:t>影响动态范围的</a:t>
            </a:r>
            <a:r>
              <a:rPr lang="zh-CN" altLang="en-US" sz="2400"/>
              <a:t>函数关系</a:t>
            </a:r>
            <a:endParaRPr lang="zh-CN" altLang="en-US" sz="2400"/>
          </a:p>
          <a:p>
            <a:r>
              <a:rPr lang="zh-CN" altLang="en-US" sz="2400"/>
              <a:t>  </a:t>
            </a:r>
            <a:r>
              <a:rPr lang="zh-CN" altLang="en-US" sz="2000"/>
              <a:t>发现像素值与曝光</a:t>
            </a:r>
            <a:r>
              <a:rPr lang="zh-CN" altLang="en-US" sz="2000"/>
              <a:t>值存在非线性函数关系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5066665" y="2829560"/>
            <a:ext cx="6661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</a:t>
            </a:r>
            <a:r>
              <a:rPr lang="zh-CN" altLang="en-US" sz="2400" b="1"/>
              <a:t>恢复</a:t>
            </a:r>
            <a:r>
              <a:rPr lang="en-US" altLang="zh-CN" sz="2400" b="1"/>
              <a:t>/</a:t>
            </a:r>
            <a:r>
              <a:rPr lang="zh-CN" altLang="en-US" sz="2400" b="1"/>
              <a:t>重建</a:t>
            </a:r>
            <a:r>
              <a:rPr lang="zh-CN" altLang="en-US" sz="2400"/>
              <a:t>函数关系</a:t>
            </a:r>
            <a:endParaRPr lang="zh-CN" altLang="en-US" sz="2400"/>
          </a:p>
          <a:p>
            <a:r>
              <a:rPr lang="en-US" altLang="zh-CN" sz="2400" b="1"/>
              <a:t>  </a:t>
            </a:r>
            <a:r>
              <a:rPr lang="zh-CN" altLang="en-US" sz="2000"/>
              <a:t>多张曝光图数据恢复非线性映射关系</a:t>
            </a:r>
            <a:endParaRPr lang="zh-CN" altLang="en-US" sz="2400"/>
          </a:p>
          <a:p>
            <a:r>
              <a:rPr lang="en-US" altLang="zh-CN" sz="2400" b="1"/>
              <a:t> 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5133340" y="4260850"/>
            <a:ext cx="6661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</a:t>
            </a:r>
            <a:r>
              <a:rPr lang="zh-CN" altLang="en-US" sz="2400" b="1"/>
              <a:t>利用</a:t>
            </a:r>
            <a:r>
              <a:rPr lang="zh-CN" altLang="en-US" sz="2400"/>
              <a:t>函数关系</a:t>
            </a:r>
            <a:endParaRPr lang="zh-CN" altLang="en-US" sz="2400"/>
          </a:p>
          <a:p>
            <a:r>
              <a:rPr lang="en-US" altLang="zh-CN" sz="2400" b="1"/>
              <a:t>  </a:t>
            </a:r>
            <a:r>
              <a:rPr lang="zh-CN" altLang="en-US" sz="2000"/>
              <a:t>多张曝光图数据复合为一张具有高亮度差别的图片</a:t>
            </a:r>
            <a:r>
              <a:rPr lang="en-US" altLang="zh-CN" sz="2000" b="1"/>
              <a:t> 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5133340" y="5601335"/>
            <a:ext cx="6661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最终获得</a:t>
            </a:r>
            <a:r>
              <a:rPr lang="en-US" altLang="zh-CN" sz="2000"/>
              <a:t>HDR</a:t>
            </a:r>
            <a:r>
              <a:rPr lang="zh-CN" altLang="en-US" sz="2000"/>
              <a:t>图片，比单张曝光图更能体现光亮差异</a:t>
            </a:r>
            <a:r>
              <a:rPr lang="en-US" altLang="zh-CN" sz="2000" b="1"/>
              <a:t> </a:t>
            </a:r>
            <a:endParaRPr lang="zh-CN" altLang="en-US" sz="2000" b="1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39815" y="211455"/>
            <a:ext cx="4104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一、论文</a:t>
            </a:r>
            <a:r>
              <a:rPr lang="zh-CN" altLang="en-US" sz="3600" b="1"/>
              <a:t>简介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5066665" y="1310640"/>
            <a:ext cx="666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几个重要的概念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5066665" y="2829560"/>
            <a:ext cx="6902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Z</a:t>
            </a:r>
            <a:r>
              <a:rPr lang="zh-CN" altLang="en-US" sz="2400" b="1"/>
              <a:t>：像素值  </a:t>
            </a:r>
            <a:r>
              <a:rPr lang="en-US" altLang="zh-CN" sz="2400" b="1"/>
              <a:t>X</a:t>
            </a:r>
            <a:r>
              <a:rPr lang="zh-CN" altLang="en-US" sz="2400" b="1"/>
              <a:t>：曝光值 </a:t>
            </a:r>
            <a:r>
              <a:rPr lang="en-US" altLang="zh-CN" sz="2400" b="1"/>
              <a:t>Δt</a:t>
            </a:r>
            <a:r>
              <a:rPr lang="zh-CN" altLang="en-US" sz="2400" b="1"/>
              <a:t>：曝光时间 </a:t>
            </a:r>
            <a:r>
              <a:rPr lang="en-US" altLang="zh-CN" sz="2400" b="1"/>
              <a:t>E</a:t>
            </a:r>
            <a:r>
              <a:rPr lang="zh-CN" altLang="en-US" sz="2400" b="1"/>
              <a:t>：辐照度</a:t>
            </a:r>
            <a:r>
              <a:rPr lang="en-US" altLang="zh-CN" sz="2400" b="1"/>
              <a:t> 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5133340" y="3646170"/>
            <a:ext cx="666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X=Δt*E</a:t>
            </a:r>
            <a:r>
              <a:rPr lang="en-US" altLang="zh-CN" sz="2000" b="1"/>
              <a:t> </a:t>
            </a:r>
            <a:endParaRPr lang="zh-CN" altLang="en-US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5187315" y="4544695"/>
            <a:ext cx="666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</a:t>
            </a:r>
            <a:r>
              <a:rPr lang="zh-CN" altLang="en-US" sz="2400" b="1"/>
              <a:t>非线性关系 </a:t>
            </a:r>
            <a:r>
              <a:rPr lang="en-US" altLang="zh-CN" sz="2400" b="1"/>
              <a:t>Z=f(X)</a:t>
            </a:r>
            <a:endParaRPr lang="en-US" altLang="zh-CN" sz="2400" b="1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39815" y="211455"/>
            <a:ext cx="4104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二、背景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4999990" y="2181225"/>
            <a:ext cx="6661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数字照片在计算机图形学中越来越重要</a:t>
            </a:r>
            <a:r>
              <a:rPr lang="en-US" altLang="zh-CN" sz="2400"/>
              <a:t>:</a:t>
            </a:r>
            <a:endParaRPr lang="zh-CN" altLang="en-US" sz="2400"/>
          </a:p>
          <a:p>
            <a:r>
              <a:rPr lang="en-US" altLang="zh-CN" sz="2400"/>
              <a:t>  </a:t>
            </a:r>
            <a:r>
              <a:rPr lang="zh-CN" altLang="en-US" sz="2000"/>
              <a:t>例如 建模工作、追求真实视觉的工作等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4999990" y="4606925"/>
            <a:ext cx="666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 </a:t>
            </a:r>
            <a:r>
              <a:rPr lang="zh-CN" altLang="en-US" sz="2400"/>
              <a:t>当前像素值很难反应出真实的亮度差别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39815" y="211455"/>
            <a:ext cx="4104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二、背景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4999990" y="1749425"/>
            <a:ext cx="666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数字化图片的两种方式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85" y="2992120"/>
            <a:ext cx="8122920" cy="14935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99990" y="5438775"/>
            <a:ext cx="666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>
                <a:sym typeface="+mn-ea"/>
              </a:rPr>
              <a:t>像素点的像素值</a:t>
            </a:r>
            <a:r>
              <a:rPr lang="zh-CN" altLang="en-US" sz="2400"/>
              <a:t>与曝光值</a:t>
            </a:r>
            <a:r>
              <a:rPr lang="zh-CN" altLang="en-US" sz="2400"/>
              <a:t>具有非线性映射关系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39815" y="211455"/>
            <a:ext cx="4104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二、背景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4999990" y="983615"/>
            <a:ext cx="666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非线性映射关系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4999990" y="5438775"/>
            <a:ext cx="666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非线性发生在饱和点处</a:t>
            </a:r>
            <a:r>
              <a:rPr lang="en-US" altLang="zh-CN" sz="2400"/>
              <a:t>(Shoulder)</a:t>
            </a:r>
            <a:endParaRPr lang="en-US" altLang="zh-CN" sz="2400"/>
          </a:p>
        </p:txBody>
      </p:sp>
      <p:pic>
        <p:nvPicPr>
          <p:cNvPr id="6" name="图片 5" descr="胶卷特征曲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115" y="1706880"/>
            <a:ext cx="5095875" cy="34442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99990" y="6212205"/>
            <a:ext cx="666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发现问题（难以覆盖现实亮度的动态范围</a:t>
            </a:r>
            <a:r>
              <a:rPr lang="zh-CN" altLang="en-US" sz="2400"/>
              <a:t>）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39815" y="211455"/>
            <a:ext cx="4104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二</a:t>
            </a:r>
            <a:r>
              <a:rPr lang="zh-CN" altLang="en-US" sz="3600" b="1"/>
              <a:t>、背景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4999990" y="983615"/>
            <a:ext cx="666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如何解决</a:t>
            </a:r>
            <a:r>
              <a:rPr lang="en-US" altLang="zh-CN" sz="2400"/>
              <a:t>(</a:t>
            </a:r>
            <a:r>
              <a:rPr lang="zh-CN" altLang="en-US" sz="2400"/>
              <a:t>拍摄整组的曝光图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4999990" y="4379595"/>
            <a:ext cx="7152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产生新问题（如何复合为一张辐射度图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(</a:t>
            </a:r>
            <a:r>
              <a:rPr lang="zh-CN" altLang="en-US" sz="2400"/>
              <a:t>亮度图</a:t>
            </a:r>
            <a:r>
              <a:rPr lang="en-US" altLang="zh-CN" sz="2400"/>
              <a:t>)</a:t>
            </a:r>
            <a:r>
              <a:rPr lang="en-US" altLang="zh-CN" sz="2400">
                <a:sym typeface="+mn-ea"/>
              </a:rPr>
              <a:t>(radiance map)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957445" y="5640070"/>
            <a:ext cx="666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回顾非线性映射关系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445" y="1652270"/>
            <a:ext cx="6469380" cy="2400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e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6670"/>
            <a:ext cx="4068445" cy="1882140"/>
          </a:xfrm>
          <a:prstGeom prst="rect">
            <a:avLst/>
          </a:prstGeom>
        </p:spPr>
      </p:pic>
      <p:pic>
        <p:nvPicPr>
          <p:cNvPr id="2" name="图片 1" descr="H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379595"/>
            <a:ext cx="4585970" cy="2292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39815" y="211455"/>
            <a:ext cx="4104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三</a:t>
            </a:r>
            <a:r>
              <a:rPr lang="zh-CN" altLang="en-US" sz="3600" b="1"/>
              <a:t>、论文目标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4999990" y="983615"/>
            <a:ext cx="666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复合为一张亮度图</a:t>
            </a:r>
            <a:r>
              <a:rPr lang="en-US" altLang="zh-CN" sz="2400"/>
              <a:t>	</a:t>
            </a:r>
            <a:r>
              <a:rPr lang="zh-CN" altLang="en-US" sz="2400"/>
              <a:t>（</a:t>
            </a:r>
            <a:r>
              <a:rPr lang="en-US" altLang="zh-CN" sz="2400"/>
              <a:t>radiance map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4999990" y="4801235"/>
            <a:ext cx="7152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·</a:t>
            </a:r>
            <a:r>
              <a:rPr lang="en-US" altLang="zh-CN" sz="2400"/>
              <a:t> </a:t>
            </a:r>
            <a:r>
              <a:rPr lang="zh-CN" altLang="en-US" sz="2400"/>
              <a:t>恢复非线性映射关系（响应函数）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205" y="1443990"/>
            <a:ext cx="4544695" cy="3295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715" y="5261610"/>
            <a:ext cx="8100060" cy="15087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6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6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TEMPLATE_THUMBS_INDEX" val="1、4、7、9、12、16、17、21、22、23、24、27、32、35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36"/>
</p:tagLst>
</file>

<file path=ppt/tags/tag196.xml><?xml version="1.0" encoding="utf-8"?>
<p:tagLst xmlns:p="http://schemas.openxmlformats.org/presentationml/2006/main">
  <p:tag name="KSO_WM_UNIT_COLOR_SCHEME_SHAPE_ID" val="2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336_4*l_h_i*1_4_1"/>
  <p:tag name="KSO_WM_TEMPLATE_CATEGORY" val="custom"/>
  <p:tag name="KSO_WM_TEMPLATE_INDEX" val="20204336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COLOR_SCHEME_SHAPE_ID" val="10"/>
  <p:tag name="KSO_WM_UNIT_COLOR_SCHEME_PARENT_PAGE" val="0_3"/>
  <p:tag name="KSO_WM_UNIT_ISCONTENTSTITLE" val="0"/>
  <p:tag name="KSO_WM_UNIT_SUBTYPE" val="a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336_4*l_h_f*1_4_1"/>
  <p:tag name="KSO_WM_TEMPLATE_CATEGORY" val="custom"/>
  <p:tag name="KSO_WM_TEMPLATE_INDEX" val="20204336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UNIT_COLOR_SCHEME_SHAPE_ID" val="2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336_4*l_h_i*1_3_1"/>
  <p:tag name="KSO_WM_TEMPLATE_CATEGORY" val="custom"/>
  <p:tag name="KSO_WM_TEMPLATE_INDEX" val="20204336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COLOR_SCHEME_SHAPE_ID" val="12"/>
  <p:tag name="KSO_WM_UNIT_COLOR_SCHEME_PARENT_PAGE" val="0_3"/>
  <p:tag name="KSO_WM_UNIT_ISCONTENTSTITLE" val="0"/>
  <p:tag name="KSO_WM_UNIT_SUBTYPE" val="a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336_4*l_h_f*1_3_1"/>
  <p:tag name="KSO_WM_TEMPLATE_CATEGORY" val="custom"/>
  <p:tag name="KSO_WM_TEMPLATE_INDEX" val="20204336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COLOR_SCHEME_SHAPE_ID" val="20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336_4*l_h_i*1_2_1"/>
  <p:tag name="KSO_WM_TEMPLATE_CATEGORY" val="custom"/>
  <p:tag name="KSO_WM_TEMPLATE_INDEX" val="20204336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COLOR_SCHEME_SHAPE_ID" val="14"/>
  <p:tag name="KSO_WM_UNIT_COLOR_SCHEME_PARENT_PAGE" val="0_3"/>
  <p:tag name="KSO_WM_UNIT_ISCONTENTSTITLE" val="0"/>
  <p:tag name="KSO_WM_UNIT_SUBTYPE" val="a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336_4*l_h_f*1_2_1"/>
  <p:tag name="KSO_WM_TEMPLATE_CATEGORY" val="custom"/>
  <p:tag name="KSO_WM_TEMPLATE_INDEX" val="20204336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COLOR_SCHEME_SHAPE_ID" val="1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336_4*l_h_i*1_1_1"/>
  <p:tag name="KSO_WM_TEMPLATE_CATEGORY" val="custom"/>
  <p:tag name="KSO_WM_TEMPLATE_INDEX" val="20204336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COLOR_SCHEME_SHAPE_ID" val="16"/>
  <p:tag name="KSO_WM_UNIT_COLOR_SCHEME_PARENT_PAGE" val="0_3"/>
  <p:tag name="KSO_WM_UNIT_ISCONTENTSTITLE" val="0"/>
  <p:tag name="KSO_WM_UNIT_SUBTYPE" val="a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336_4*l_h_f*1_1_1"/>
  <p:tag name="KSO_WM_TEMPLATE_CATEGORY" val="custom"/>
  <p:tag name="KSO_WM_TEMPLATE_INDEX" val="20204336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336_4*b*1"/>
  <p:tag name="KSO_WM_TEMPLATE_CATEGORY" val="custom"/>
  <p:tag name="KSO_WM_TEMPLATE_INDEX" val="20204336"/>
  <p:tag name="KSO_WM_UNIT_LAYERLEVEL" val="1"/>
  <p:tag name="KSO_WM_TAG_VERSION" val="1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336_4*a*1"/>
  <p:tag name="KSO_WM_TEMPLATE_CATEGORY" val="custom"/>
  <p:tag name="KSO_WM_TEMPLATE_INDEX" val="20204336"/>
  <p:tag name="KSO_WM_UNIT_LAYERLEVEL" val="1"/>
  <p:tag name="KSO_WM_TAG_VERSION" val="1.0"/>
  <p:tag name="KSO_WM_BEAUTIFY_FLAG" val="#wm#"/>
  <p:tag name="KSO_WM_UNIT_PRESET_TEXT" val="目 录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COLOR_SCHEME_SHAPE_ID" val="2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336_4*l_h_i*1_4_1"/>
  <p:tag name="KSO_WM_TEMPLATE_CATEGORY" val="custom"/>
  <p:tag name="KSO_WM_TEMPLATE_INDEX" val="20204336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COLOR_SCHEME_SHAPE_ID" val="16"/>
  <p:tag name="KSO_WM_UNIT_COLOR_SCHEME_PARENT_PAGE" val="0_3"/>
  <p:tag name="KSO_WM_UNIT_ISCONTENTSTITLE" val="0"/>
  <p:tag name="KSO_WM_UNIT_SUBTYPE" val="a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336_4*l_h_f*1_1_1"/>
  <p:tag name="KSO_WM_TEMPLATE_CATEGORY" val="custom"/>
  <p:tag name="KSO_WM_TEMPLATE_INDEX" val="20204336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COLOR_SCHEME_SHAPE_ID" val="2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336_4*l_h_i*1_4_1"/>
  <p:tag name="KSO_WM_TEMPLATE_CATEGORY" val="custom"/>
  <p:tag name="KSO_WM_TEMPLATE_INDEX" val="20204336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COLOR_SCHEME_SHAPE_ID" val="10"/>
  <p:tag name="KSO_WM_UNIT_COLOR_SCHEME_PARENT_PAGE" val="0_3"/>
  <p:tag name="KSO_WM_UNIT_ISCONTENTSTITLE" val="0"/>
  <p:tag name="KSO_WM_UNIT_SUBTYPE" val="a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336_4*l_h_f*1_4_1"/>
  <p:tag name="KSO_WM_TEMPLATE_CATEGORY" val="custom"/>
  <p:tag name="KSO_WM_TEMPLATE_INDEX" val="20204336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11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12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13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14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15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16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17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18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19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21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22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23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24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25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26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27.xml><?xml version="1.0" encoding="utf-8"?>
<p:tagLst xmlns:p="http://schemas.openxmlformats.org/presentationml/2006/main">
  <p:tag name="KSO_WM_SLIDE_ID" val="custom2020433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6"/>
  <p:tag name="KSO_WM_SLIDE_LAYOUT" val="a_b_l"/>
  <p:tag name="KSO_WM_SLIDE_LAYOUT_CNT" val="1_1_1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36_38*a*1"/>
  <p:tag name="KSO_WM_TEMPLATE_CATEGORY" val="custom"/>
  <p:tag name="KSO_WM_TEMPLATE_INDEX" val="20204336"/>
  <p:tag name="KSO_WM_UNIT_LAYERLEVEL" val="1"/>
  <p:tag name="KSO_WM_TAG_VERSION" val="1.0"/>
  <p:tag name="KSO_WM_BEAUTIFY_FLAG" val="#wm#"/>
  <p:tag name="KSO_WM_UNIT_PRESET_TEXT" val="感谢聆听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36_38*i*1"/>
  <p:tag name="KSO_WM_TEMPLATE_CATEGORY" val="custom"/>
  <p:tag name="KSO_WM_TEMPLATE_INDEX" val="20204336"/>
  <p:tag name="KSO_WM_UNIT_LAYERLEVEL" val="1"/>
  <p:tag name="KSO_WM_TAG_VERSION" val="1.0"/>
  <p:tag name="KSO_WM_BEAUTIFY_FLAG" val="#wm#"/>
  <p:tag name="KSO_WM_UNIT_PRESET_TEXT" val="202X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4336_38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8"/>
  <p:tag name="KSO_WM_TAG_VERSION" val="1.0"/>
  <p:tag name="KSO_WM_BEAUTIFY_FLAG" val="#wm#"/>
  <p:tag name="KSO_WM_TEMPLATE_CATEGORY" val="custom"/>
  <p:tag name="KSO_WM_TEMPLATE_INDEX" val="20204336"/>
  <p:tag name="KSO_WM_SLIDE_LAYOUT" val="a_b"/>
  <p:tag name="KSO_WM_SLIDE_LAYOUT_CNT" val="1_1"/>
</p:tagLst>
</file>

<file path=ppt/tags/tag231.xml><?xml version="1.0" encoding="utf-8"?>
<p:tagLst xmlns:p="http://schemas.openxmlformats.org/presentationml/2006/main">
  <p:tag name="KSO_WM_SLIDE_ID" val="custom2020433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336"/>
  <p:tag name="KSO_WM_SLIDE_LAYOUT" val="a_b"/>
  <p:tag name="KSO_WM_SLIDE_LAYOUT_CNT" val="1_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4336">
      <a:dk1>
        <a:srgbClr val="000000"/>
      </a:dk1>
      <a:lt1>
        <a:srgbClr val="FFFFFF"/>
      </a:lt1>
      <a:dk2>
        <a:srgbClr val="EAEDEF"/>
      </a:dk2>
      <a:lt2>
        <a:srgbClr val="FBFCFC"/>
      </a:lt2>
      <a:accent1>
        <a:srgbClr val="097BB3"/>
      </a:accent1>
      <a:accent2>
        <a:srgbClr val="1B7F91"/>
      </a:accent2>
      <a:accent3>
        <a:srgbClr val="2D836E"/>
      </a:accent3>
      <a:accent4>
        <a:srgbClr val="479756"/>
      </a:accent4>
      <a:accent5>
        <a:srgbClr val="497D25"/>
      </a:accent5>
      <a:accent6>
        <a:srgbClr val="3F5C04"/>
      </a:accent6>
      <a:hlink>
        <a:srgbClr val="0454A4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1555</Words>
  <Application>WPS 演示</Application>
  <PresentationFormat>宽屏</PresentationFormat>
  <Paragraphs>174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汉仪旗黑-85S</vt:lpstr>
      <vt:lpstr>等线 Light</vt:lpstr>
      <vt:lpstr>黑体</vt:lpstr>
      <vt:lpstr>Arial Unicode MS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Dawn</dc:creator>
  <cp:lastModifiedBy>MartianXie</cp:lastModifiedBy>
  <cp:revision>6</cp:revision>
  <dcterms:created xsi:type="dcterms:W3CDTF">2022-03-30T14:33:00Z</dcterms:created>
  <dcterms:modified xsi:type="dcterms:W3CDTF">2022-03-31T03:53:23Z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