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9" r:id="rId5"/>
    <p:sldId id="260" r:id="rId6"/>
    <p:sldId id="262" r:id="rId7"/>
    <p:sldId id="264" r:id="rId8"/>
    <p:sldId id="261" r:id="rId9"/>
    <p:sldId id="263" r:id="rId10"/>
    <p:sldId id="274" r:id="rId11"/>
    <p:sldId id="266" r:id="rId12"/>
    <p:sldId id="265" r:id="rId13"/>
    <p:sldId id="267" r:id="rId14"/>
    <p:sldId id="268" r:id="rId15"/>
    <p:sldId id="273" r:id="rId16"/>
    <p:sldId id="272" r:id="rId17"/>
    <p:sldId id="271" r:id="rId18"/>
    <p:sldId id="270" r:id="rId19"/>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B561756-BD67-4049-8150-529FE88AA697}" type="datetime1">
              <a:rPr lang="zh-CN" altLang="en-US" smtClean="0">
                <a:latin typeface="Microsoft YaHei UI" panose="020B0503020204020204" pitchFamily="34" charset="-122"/>
                <a:ea typeface="Microsoft YaHei UI" panose="020B0503020204020204" pitchFamily="34" charset="-122"/>
              </a:rPr>
              <a:t>2022/3/30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71D633-9DD7-49CB-ADF7-75325D4C4636}"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60742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F1B7238A-7CCB-46D7-B51E-656259588DA0}" type="datetime1">
              <a:rPr lang="zh-CN" altLang="en-US" smtClean="0"/>
              <a:pPr/>
              <a:t>2022/3/30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C0D42F3-CDD5-4B19-B3DB-7C5223465AF0}" type="slidenum">
              <a:rPr lang="en-US" altLang="zh-CN" noProof="0" smtClean="0"/>
              <a:pPr/>
              <a:t>‹#›</a:t>
            </a:fld>
            <a:endParaRPr lang="zh-CN" altLang="en-US" noProof="0"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C0D42F3-CDD5-4B19-B3DB-7C5223465AF0}"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36972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7605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05450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506939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540640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24412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526035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C0D42F3-CDD5-4B19-B3DB-7C5223465AF0}" type="slidenum">
              <a:rPr lang="en-US" altLang="zh-CN" smtClean="0">
                <a:latin typeface="Microsoft YaHei UI" panose="020B0503020204020204" pitchFamily="34" charset="-122"/>
                <a:ea typeface="Microsoft YaHei UI" panose="020B0503020204020204" pitchFamily="34" charset="-122"/>
              </a:rPr>
              <a:t>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10077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C0D42F3-CDD5-4B19-B3DB-7C5223465AF0}" type="slidenum">
              <a:rPr lang="en-US" altLang="zh-CN" smtClean="0">
                <a:latin typeface="Microsoft YaHei UI" panose="020B0503020204020204" pitchFamily="34" charset="-122"/>
                <a:ea typeface="Microsoft YaHei UI" panose="020B0503020204020204" pitchFamily="34" charset="-122"/>
              </a:rPr>
              <a:t>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5006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C0D42F3-CDD5-4B19-B3DB-7C5223465AF0}" type="slidenum">
              <a:rPr lang="en-US" altLang="zh-CN" smtClean="0">
                <a:latin typeface="Microsoft YaHei UI" panose="020B0503020204020204" pitchFamily="34" charset="-122"/>
                <a:ea typeface="Microsoft YaHei UI" panose="020B0503020204020204" pitchFamily="34" charset="-122"/>
              </a:rPr>
              <a:t>4</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3705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C0D42F3-CDD5-4B19-B3DB-7C5223465AF0}" type="slidenum">
              <a:rPr lang="en-US" altLang="zh-CN" smtClean="0">
                <a:latin typeface="Microsoft YaHei UI" panose="020B0503020204020204" pitchFamily="34" charset="-122"/>
                <a:ea typeface="Microsoft YaHei UI" panose="020B0503020204020204" pitchFamily="34" charset="-122"/>
              </a:rPr>
              <a:t>5</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534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C0D42F3-CDD5-4B19-B3DB-7C5223465AF0}" type="slidenum">
              <a:rPr lang="en-US" altLang="zh-CN" smtClean="0">
                <a:latin typeface="Microsoft YaHei UI" panose="020B0503020204020204" pitchFamily="34" charset="-122"/>
                <a:ea typeface="Microsoft YaHei UI" panose="020B0503020204020204" pitchFamily="34" charset="-122"/>
              </a:rPr>
              <a:t>6</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3406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C0D42F3-CDD5-4B19-B3DB-7C5223465AF0}" type="slidenum">
              <a:rPr lang="en-US" altLang="zh-CN" smtClean="0">
                <a:latin typeface="Microsoft YaHei UI" panose="020B0503020204020204" pitchFamily="34" charset="-122"/>
                <a:ea typeface="Microsoft YaHei UI" panose="020B0503020204020204" pitchFamily="34" charset="-122"/>
              </a:rPr>
              <a:t>7</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8118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31498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DC0D42F3-CDD5-4B19-B3DB-7C5223465AF0}"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402475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矩形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2611808" y="3428998"/>
            <a:ext cx="5518066" cy="2268559"/>
          </a:xfrm>
        </p:spPr>
        <p:txBody>
          <a:bodyPr rtlCol="0" anchor="t">
            <a:normAutofit/>
          </a:bodyPr>
          <a:lstStyle>
            <a:lvl1pPr algn="r">
              <a:defRPr sz="6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3C064F2-4D4E-40AD-A550-AF4870344958}" type="datetime1">
              <a:rPr lang="zh-CN" altLang="en-US" smtClean="0"/>
              <a:pPr/>
              <a:t>2022/3/30</a:t>
            </a:fld>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Ins="45720"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
        <p:nvSpPr>
          <p:cNvPr id="13" name="文本框 12"/>
          <p:cNvSpPr txBox="1"/>
          <p:nvPr/>
        </p:nvSpPr>
        <p:spPr>
          <a:xfrm>
            <a:off x="2191282" y="3262852"/>
            <a:ext cx="415636" cy="461665"/>
          </a:xfrm>
          <a:prstGeom prst="rect">
            <a:avLst/>
          </a:prstGeom>
          <a:noFill/>
        </p:spPr>
        <p:txBody>
          <a:bodyPr wrap="square" rtlCol="0">
            <a:spAutoFit/>
          </a:bodyPr>
          <a:lstStyle/>
          <a:p>
            <a:pPr algn="r" rtl="0"/>
            <a:r>
              <a:rPr lang="en-US" altLang="zh-CN" sz="24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2400" noProof="0" dirty="0">
              <a:solidFill>
                <a:schemeClr val="accent6"/>
              </a:solidFill>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矩形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矩形​​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框 8"/>
          <p:cNvSpPr txBox="1"/>
          <p:nvPr/>
        </p:nvSpPr>
        <p:spPr>
          <a:xfrm>
            <a:off x="2194236" y="641225"/>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2611808" y="808056"/>
            <a:ext cx="7954091" cy="1077229"/>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A0CF22D-9B9C-4299-B96B-C57360BFD2C4}" type="datetime1">
              <a:rPr lang="zh-CN" altLang="en-US" smtClean="0"/>
              <a:pPr/>
              <a:t>2022/3/30</a:t>
            </a:fld>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15" name="矩形​​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矩形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框 8"/>
          <p:cNvSpPr txBox="1"/>
          <p:nvPr/>
        </p:nvSpPr>
        <p:spPr>
          <a:xfrm rot="5400000">
            <a:off x="10337141" y="416061"/>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
        <p:nvSpPr>
          <p:cNvPr id="2" name="垂直标题 1"/>
          <p:cNvSpPr>
            <a:spLocks noGrp="1"/>
          </p:cNvSpPr>
          <p:nvPr>
            <p:ph type="title" orient="vert"/>
          </p:nvPr>
        </p:nvSpPr>
        <p:spPr>
          <a:xfrm>
            <a:off x="9239380" y="805818"/>
            <a:ext cx="1326519" cy="5244126"/>
          </a:xfrm>
        </p:spPr>
        <p:txBody>
          <a:bodyPr vert="eaVert" rtlCol="0"/>
          <a:lstStyle>
            <a:lvl1pPr algn="l">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2608751" y="970410"/>
            <a:ext cx="6466903" cy="5079534"/>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87826F6-3AD4-41FE-B8E1-195098A34D79}" type="datetime1">
              <a:rPr lang="zh-CN" altLang="en-US" smtClean="0"/>
              <a:pPr/>
              <a:t>2022/3/30</a:t>
            </a:fld>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矩形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矩形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nchor="ct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3DE054-8C1E-4303-9197-FFA10BDDE90D}" type="datetime1">
              <a:rPr lang="zh-CN" altLang="en-US" smtClean="0"/>
              <a:pPr/>
              <a:t>2022/3/30</a:t>
            </a:fld>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
        <p:nvSpPr>
          <p:cNvPr id="7" name="文本框 6"/>
          <p:cNvSpPr txBox="1"/>
          <p:nvPr/>
        </p:nvSpPr>
        <p:spPr>
          <a:xfrm>
            <a:off x="2194943" y="641225"/>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矩形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矩形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文本框 10"/>
          <p:cNvSpPr txBox="1"/>
          <p:nvPr/>
        </p:nvSpPr>
        <p:spPr>
          <a:xfrm>
            <a:off x="2191843" y="2962586"/>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2609873" y="3147254"/>
            <a:ext cx="7956560" cy="1424746"/>
          </a:xfrm>
        </p:spPr>
        <p:txBody>
          <a:bodyPr rtlCol="0" anchor="t">
            <a:normAutofit/>
          </a:bodyPr>
          <a:lstStyle>
            <a:lvl1pPr algn="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2773968" y="2268786"/>
            <a:ext cx="7791931" cy="878468"/>
          </a:xfrm>
        </p:spPr>
        <p:txBody>
          <a:bodyPr tIns="0" rtlCol="0" anchor="b">
            <a:normAutofit/>
          </a:bodyPr>
          <a:lstStyle>
            <a:lvl1pPr marL="0" indent="0" algn="r">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2C5B386-4E9A-4630-8414-3893EB655607}" type="datetime1">
              <a:rPr lang="zh-CN" altLang="en-US" smtClean="0"/>
              <a:pPr/>
              <a:t>2022/3/30</a:t>
            </a:fld>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矩形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矩形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609873" y="805817"/>
            <a:ext cx="7950984" cy="1081705"/>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2605374" y="2052116"/>
            <a:ext cx="3891960" cy="399782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666636" y="2052114"/>
            <a:ext cx="3894222" cy="3997829"/>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9E0F7B1-1A3B-45AC-829B-140679A8E369}" type="datetime1">
              <a:rPr lang="zh-CN" altLang="en-US" smtClean="0"/>
              <a:pPr/>
              <a:t>2022/3/30</a:t>
            </a:fld>
            <a:endParaRPr lang="zh-CN" altLang="en-US"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
        <p:nvSpPr>
          <p:cNvPr id="10" name="文本框 9"/>
          <p:cNvSpPr txBox="1"/>
          <p:nvPr/>
        </p:nvSpPr>
        <p:spPr>
          <a:xfrm>
            <a:off x="2196172" y="641223"/>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矩形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矩形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文本框 11"/>
          <p:cNvSpPr txBox="1"/>
          <p:nvPr/>
        </p:nvSpPr>
        <p:spPr>
          <a:xfrm>
            <a:off x="2193650" y="636424"/>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2609873" y="805818"/>
            <a:ext cx="7956560" cy="107834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2609285" y="2851331"/>
            <a:ext cx="3893623" cy="307143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666635" y="2851331"/>
            <a:ext cx="3899798" cy="307143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A68343B-248D-4BDE-AE72-91B7923D9C04}" type="datetime1">
              <a:rPr lang="zh-CN" altLang="en-US" smtClean="0"/>
              <a:pPr/>
              <a:t>2022/3/30</a:t>
            </a:fld>
            <a:endParaRPr lang="zh-CN" altLang="en-US"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矩形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1CC3FFB-F2DB-48B5-81D8-FEC700CDB531}" type="datetime1">
              <a:rPr lang="zh-CN" altLang="en-US" smtClean="0"/>
              <a:pPr/>
              <a:t>2022/3/30</a:t>
            </a:fld>
            <a:endParaRPr lang="zh-CN" altLang="en-US" dirty="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
        <p:nvSpPr>
          <p:cNvPr id="8" name="文本框 7"/>
          <p:cNvSpPr txBox="1"/>
          <p:nvPr/>
        </p:nvSpPr>
        <p:spPr>
          <a:xfrm>
            <a:off x="2196172" y="641226"/>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矩形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p:cNvSpPr>
            <a:spLocks noGrp="1"/>
          </p:cNvSpPr>
          <p:nvPr>
            <p:ph type="dt" sz="half" idx="10"/>
          </p:nvPr>
        </p:nvSpPr>
        <p:spPr/>
        <p:txBody>
          <a:bodyPr rtlCol="0"/>
          <a:lstStyle>
            <a:lvl1pPr>
              <a:defRPr/>
            </a:lvl1pPr>
          </a:lstStyle>
          <a:p>
            <a:fld id="{B2578824-D2F6-4D34-9138-7E3625A9312F}" type="datetime1">
              <a:rPr lang="zh-CN" altLang="en-US" smtClean="0"/>
              <a:pPr/>
              <a:t>2022/3/30</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5" name="矩形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矩形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文本框 9"/>
          <p:cNvSpPr txBox="1"/>
          <p:nvPr/>
        </p:nvSpPr>
        <p:spPr>
          <a:xfrm>
            <a:off x="1554154" y="1127550"/>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970323" y="1282451"/>
            <a:ext cx="2664361" cy="1903241"/>
          </a:xfrm>
        </p:spPr>
        <p:txBody>
          <a:bodyPr rtlCol="0" anchor="b">
            <a:normAutofit/>
          </a:bodyPr>
          <a:lstStyle>
            <a:lvl1pPr algn="l">
              <a:defRPr sz="2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20154" y="805818"/>
            <a:ext cx="5446278" cy="5244126"/>
          </a:xfrm>
        </p:spPr>
        <p:txBody>
          <a:bodyPr rtlCol="0" anchor="ct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970322" y="3186154"/>
            <a:ext cx="2664361" cy="2386397"/>
          </a:xfrm>
        </p:spPr>
        <p:txBody>
          <a:bodyPr rtlCol="0"/>
          <a:lstStyle>
            <a:lvl1pPr marL="0" indent="0" algn="l">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1BEBD08-BCD4-4BC8-86C7-EA16005B8098}" type="datetime1">
              <a:rPr lang="zh-CN" altLang="en-US" smtClean="0"/>
              <a:pPr/>
              <a:t>2022/3/30</a:t>
            </a:fld>
            <a:endParaRPr lang="zh-CN" altLang="en-US"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19" name="矩形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矩形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10" name="文本框 9"/>
          <p:cNvSpPr txBox="1"/>
          <p:nvPr/>
        </p:nvSpPr>
        <p:spPr>
          <a:xfrm>
            <a:off x="1554686" y="1127550"/>
            <a:ext cx="415636" cy="369332"/>
          </a:xfrm>
          <a:prstGeom prst="rect">
            <a:avLst/>
          </a:prstGeom>
          <a:noFill/>
        </p:spPr>
        <p:txBody>
          <a:bodyPr wrap="square" rtlCol="0">
            <a:spAutoFit/>
          </a:bodyPr>
          <a:lstStyle/>
          <a:p>
            <a:pPr algn="r" rtl="0"/>
            <a:r>
              <a:rPr lang="en-US" altLang="zh-CN" sz="1800" noProof="0" dirty="0">
                <a:solidFill>
                  <a:schemeClr val="accent6"/>
                </a:solidFill>
                <a:latin typeface="Microsoft YaHei UI" panose="020B0503020204020204" pitchFamily="34" charset="-122"/>
                <a:ea typeface="Microsoft YaHei UI" panose="020B0503020204020204" pitchFamily="34" charset="-122"/>
              </a:rPr>
              <a:t>z</a:t>
            </a:r>
            <a:endParaRPr lang="zh-CN" altLang="en-US" sz="1000" noProof="0" dirty="0">
              <a:solidFill>
                <a:schemeClr val="accent6"/>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971241" y="1282452"/>
            <a:ext cx="3970986" cy="1900473"/>
          </a:xfrm>
        </p:spPr>
        <p:txBody>
          <a:bodyPr rtlCol="0" anchor="b">
            <a:normAutofit/>
          </a:bodyPr>
          <a:lstStyle>
            <a:lvl1pPr algn="l">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970322" y="3182928"/>
            <a:ext cx="3971874" cy="2386394"/>
          </a:xfrm>
        </p:spPr>
        <p:txBody>
          <a:bodyPr rtlCol="0">
            <a:normAutofit/>
          </a:bodyPr>
          <a:lstStyle>
            <a:lvl1pPr marL="0" indent="0" algn="l">
              <a:buNone/>
              <a:defRPr sz="20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B5F151E-2F9E-4242-9EF6-7B1928DD7193}" type="datetime1">
              <a:rPr lang="zh-CN" altLang="en-US" smtClean="0"/>
              <a:pPr/>
              <a:t>2022/3/30</a:t>
            </a:fld>
            <a:endParaRPr lang="zh-CN" altLang="en-US"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图片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图片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矩形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icrosoft YaHei UI" panose="020B0503020204020204" pitchFamily="34" charset="-122"/>
                <a:ea typeface="Microsoft YaHei UI" panose="020B0503020204020204" pitchFamily="34" charset="-122"/>
              </a:defRPr>
            </a:lvl1pPr>
          </a:lstStyle>
          <a:p>
            <a:fld id="{79281B75-D711-4B53-B987-1CEBF845959F}" type="datetime1">
              <a:rPr lang="zh-CN" altLang="en-US" smtClean="0"/>
              <a:pPr/>
              <a:t>2022/3/30</a:t>
            </a:fld>
            <a:endParaRPr lang="zh-CN" altLang="en-US" dirty="0"/>
          </a:p>
        </p:txBody>
      </p:sp>
      <p:sp>
        <p:nvSpPr>
          <p:cNvPr id="5" name="页脚占位符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smtClean="0"/>
              <a:pPr/>
              <a:t>‹#›</a:t>
            </a:fld>
            <a:endParaRPr lang="zh-CN" altLang="en-US" dirty="0"/>
          </a:p>
        </p:txBody>
      </p:sp>
      <p:sp>
        <p:nvSpPr>
          <p:cNvPr id="57" name="矩形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icrosoft YaHei UI" panose="020B0503020204020204" pitchFamily="34" charset="-122"/>
          <a:ea typeface="Microsoft YaHei UI" panose="020B0503020204020204" pitchFamily="34" charset="-122"/>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icrosoft YaHei UI" panose="020B0503020204020204" pitchFamily="34" charset="-122"/>
          <a:ea typeface="Microsoft YaHei UI" panose="020B0503020204020204" pitchFamily="34" charset="-122"/>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46" name="长方形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48" name="图片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任意多边形：形状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图片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长方形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任意多边形：形状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椭圆形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12D3C9CC-F0AD-4F56-9B0F-18ED29C3B4C9}"/>
              </a:ext>
            </a:extLst>
          </p:cNvPr>
          <p:cNvSpPr>
            <a:spLocks noGrp="1"/>
          </p:cNvSpPr>
          <p:nvPr>
            <p:ph type="ctrTitle"/>
          </p:nvPr>
        </p:nvSpPr>
        <p:spPr>
          <a:xfrm>
            <a:off x="7711882" y="4481601"/>
            <a:ext cx="7369642" cy="3608480"/>
          </a:xfrm>
        </p:spPr>
        <p:txBody>
          <a:bodyPr rtlCol="0">
            <a:normAutofit/>
          </a:bodyPr>
          <a:lstStyle/>
          <a:p>
            <a:pPr algn="l" latinLnBrk="1"/>
            <a:r>
              <a:rPr lang="zh-CN" altLang="en-US" sz="4800" b="1" i="0" dirty="0">
                <a:solidFill>
                  <a:srgbClr val="222226"/>
                </a:solidFill>
                <a:effectLst/>
                <a:latin typeface="PingFang SC"/>
              </a:rPr>
              <a:t>图像显著性</a:t>
            </a:r>
            <a:endParaRPr lang="en-US" altLang="zh-CN" sz="4800" b="1" i="0" dirty="0">
              <a:solidFill>
                <a:srgbClr val="222226"/>
              </a:solidFill>
              <a:effectLst/>
              <a:latin typeface="PingFang SC"/>
            </a:endParaRPr>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a:extLst>
              <a:ext uri="{FF2B5EF4-FFF2-40B4-BE49-F238E27FC236}">
                <a16:creationId xmlns:a16="http://schemas.microsoft.com/office/drawing/2014/main" id="{3C124EEF-16DE-4078-A65F-C304A4C73C81}"/>
              </a:ext>
            </a:extLst>
          </p:cNvPr>
          <p:cNvSpPr txBox="1"/>
          <p:nvPr/>
        </p:nvSpPr>
        <p:spPr>
          <a:xfrm>
            <a:off x="1376039" y="408373"/>
            <a:ext cx="9453388" cy="615553"/>
          </a:xfrm>
          <a:prstGeom prst="rect">
            <a:avLst/>
          </a:prstGeom>
          <a:noFill/>
        </p:spPr>
        <p:txBody>
          <a:bodyPr wrap="square" rtlCol="0">
            <a:spAutoFit/>
          </a:bodyPr>
          <a:lstStyle/>
          <a:p>
            <a:r>
              <a:rPr lang="zh-CN" altLang="en-US" sz="3400" b="0" i="0" dirty="0">
                <a:solidFill>
                  <a:srgbClr val="4D4D4D"/>
                </a:solidFill>
                <a:effectLst/>
                <a:latin typeface="Microsoft JhengHei UI" panose="020B0604030504040204" pitchFamily="34" charset="-120"/>
                <a:ea typeface="Microsoft JhengHei UI" panose="020B0604030504040204" pitchFamily="34" charset="-120"/>
              </a:rPr>
              <a:t> </a:t>
            </a:r>
            <a:r>
              <a:rPr lang="en-US" altLang="zh-CN" sz="3400" dirty="0">
                <a:solidFill>
                  <a:srgbClr val="4D4D4D"/>
                </a:solidFill>
                <a:latin typeface="Microsoft JhengHei UI" panose="020B0604030504040204" pitchFamily="34" charset="-120"/>
                <a:ea typeface="Microsoft JhengHei UI" panose="020B0604030504040204" pitchFamily="34" charset="-120"/>
              </a:rPr>
              <a:t>3.</a:t>
            </a:r>
            <a:r>
              <a:rPr lang="zh-CN" altLang="en-US" sz="3400" b="0" i="0" dirty="0">
                <a:solidFill>
                  <a:srgbClr val="4D4D4D"/>
                </a:solidFill>
                <a:effectLst/>
                <a:latin typeface="Microsoft JhengHei UI" panose="020B0604030504040204" pitchFamily="34" charset="-120"/>
                <a:ea typeface="Microsoft JhengHei UI" panose="020B0604030504040204" pitchFamily="34" charset="-120"/>
              </a:rPr>
              <a:t>显著性图</a:t>
            </a:r>
            <a:r>
              <a:rPr lang="en-US" altLang="zh-CN" sz="3400" b="0" i="0" dirty="0">
                <a:solidFill>
                  <a:srgbClr val="4D4D4D"/>
                </a:solidFill>
                <a:effectLst/>
                <a:latin typeface="Microsoft JhengHei UI" panose="020B0604030504040204" pitchFamily="34" charset="-120"/>
                <a:ea typeface="Microsoft JhengHei UI" panose="020B0604030504040204" pitchFamily="34" charset="-120"/>
              </a:rPr>
              <a:t>(Saliency Map)</a:t>
            </a:r>
            <a:r>
              <a:rPr lang="zh-CN" altLang="en-US" sz="3400" b="0" i="0" dirty="0">
                <a:solidFill>
                  <a:srgbClr val="4D4D4D"/>
                </a:solidFill>
                <a:effectLst/>
                <a:latin typeface="Microsoft JhengHei UI" panose="020B0604030504040204" pitchFamily="34" charset="-120"/>
                <a:ea typeface="Microsoft JhengHei UI" panose="020B0604030504040204" pitchFamily="34" charset="-120"/>
              </a:rPr>
              <a:t>的生成</a:t>
            </a:r>
            <a:endParaRPr lang="zh-CN" altLang="en-US" sz="3400" dirty="0">
              <a:latin typeface="Microsoft JhengHei UI" panose="020B0604030504040204" pitchFamily="34" charset="-120"/>
              <a:ea typeface="Microsoft JhengHei UI" panose="020B0604030504040204" pitchFamily="34" charset="-120"/>
            </a:endParaRPr>
          </a:p>
        </p:txBody>
      </p:sp>
      <p:pic>
        <p:nvPicPr>
          <p:cNvPr id="3074" name="Picture 2">
            <a:extLst>
              <a:ext uri="{FF2B5EF4-FFF2-40B4-BE49-F238E27FC236}">
                <a16:creationId xmlns:a16="http://schemas.microsoft.com/office/drawing/2014/main" id="{444814BC-462F-4457-889F-482B31C51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42" y="1644722"/>
            <a:ext cx="6871044" cy="410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686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文本框 1">
            <a:extLst>
              <a:ext uri="{FF2B5EF4-FFF2-40B4-BE49-F238E27FC236}">
                <a16:creationId xmlns:a16="http://schemas.microsoft.com/office/drawing/2014/main" id="{87ED5AB3-D0F9-4FCB-82AD-226C7C39ECE5}"/>
              </a:ext>
            </a:extLst>
          </p:cNvPr>
          <p:cNvSpPr txBox="1"/>
          <p:nvPr/>
        </p:nvSpPr>
        <p:spPr>
          <a:xfrm>
            <a:off x="1171852" y="497149"/>
            <a:ext cx="9605639" cy="1200329"/>
          </a:xfrm>
          <a:prstGeom prst="rect">
            <a:avLst/>
          </a:prstGeom>
          <a:noFill/>
        </p:spPr>
        <p:txBody>
          <a:bodyPr wrap="square" rtlCol="0">
            <a:spAutoFit/>
          </a:bodyPr>
          <a:lstStyle/>
          <a:p>
            <a:r>
              <a:rPr lang="en-US" altLang="zh-CN" dirty="0"/>
              <a:t>N(.)</a:t>
            </a:r>
            <a:r>
              <a:rPr lang="zh-CN" altLang="en-US" dirty="0"/>
              <a:t>具体包括以下步骤：       </a:t>
            </a:r>
            <a:endParaRPr lang="en-US" altLang="zh-CN" dirty="0"/>
          </a:p>
          <a:p>
            <a:r>
              <a:rPr lang="zh-CN" altLang="en-US" dirty="0"/>
              <a:t>①、将所有图的取值固定为</a:t>
            </a:r>
            <a:r>
              <a:rPr lang="en-US" altLang="zh-CN" dirty="0"/>
              <a:t>[0,M]</a:t>
            </a:r>
            <a:r>
              <a:rPr lang="zh-CN" altLang="en-US" dirty="0"/>
              <a:t>，消除依赖于模态的幅值差异；       </a:t>
            </a:r>
            <a:endParaRPr lang="en-US" altLang="zh-CN" dirty="0"/>
          </a:p>
          <a:p>
            <a:r>
              <a:rPr lang="zh-CN" altLang="en-US" dirty="0"/>
              <a:t>②、计算图中最大值</a:t>
            </a:r>
            <a:r>
              <a:rPr lang="en-US" altLang="zh-CN" dirty="0"/>
              <a:t>M</a:t>
            </a:r>
            <a:r>
              <a:rPr lang="zh-CN" altLang="en-US" dirty="0"/>
              <a:t>和其他所有局部极大值的平均值</a:t>
            </a:r>
            <a:r>
              <a:rPr lang="en-US" altLang="zh-CN" dirty="0"/>
              <a:t>m</a:t>
            </a:r>
            <a:r>
              <a:rPr lang="zh-CN" altLang="en-US" dirty="0"/>
              <a:t>；       </a:t>
            </a:r>
            <a:endParaRPr lang="en-US" altLang="zh-CN" dirty="0"/>
          </a:p>
          <a:p>
            <a:r>
              <a:rPr lang="zh-CN" altLang="en-US" dirty="0"/>
              <a:t>③、整幅图像乘以（</a:t>
            </a:r>
            <a:r>
              <a:rPr lang="en-US" altLang="zh-CN" dirty="0"/>
              <a:t>M-m</a:t>
            </a:r>
            <a:r>
              <a:rPr lang="zh-CN" altLang="en-US" dirty="0"/>
              <a:t>）* （</a:t>
            </a:r>
            <a:r>
              <a:rPr lang="en-US" altLang="zh-CN" dirty="0"/>
              <a:t>M-m</a:t>
            </a:r>
            <a:r>
              <a:rPr lang="zh-CN" altLang="en-US" dirty="0"/>
              <a:t>）。       </a:t>
            </a:r>
            <a:endParaRPr lang="en-US" altLang="zh-CN" dirty="0"/>
          </a:p>
        </p:txBody>
      </p:sp>
      <p:pic>
        <p:nvPicPr>
          <p:cNvPr id="4" name="图片 3">
            <a:extLst>
              <a:ext uri="{FF2B5EF4-FFF2-40B4-BE49-F238E27FC236}">
                <a16:creationId xmlns:a16="http://schemas.microsoft.com/office/drawing/2014/main" id="{8C597912-4CA3-40DE-A04D-476D5299C1A6}"/>
              </a:ext>
            </a:extLst>
          </p:cNvPr>
          <p:cNvPicPr>
            <a:picLocks noChangeAspect="1"/>
          </p:cNvPicPr>
          <p:nvPr/>
        </p:nvPicPr>
        <p:blipFill>
          <a:blip r:embed="rId3"/>
          <a:stretch>
            <a:fillRect/>
          </a:stretch>
        </p:blipFill>
        <p:spPr>
          <a:xfrm>
            <a:off x="1085027" y="2194627"/>
            <a:ext cx="10017682" cy="1059841"/>
          </a:xfrm>
          <a:prstGeom prst="rect">
            <a:avLst/>
          </a:prstGeom>
        </p:spPr>
      </p:pic>
      <p:pic>
        <p:nvPicPr>
          <p:cNvPr id="8" name="图片 7">
            <a:extLst>
              <a:ext uri="{FF2B5EF4-FFF2-40B4-BE49-F238E27FC236}">
                <a16:creationId xmlns:a16="http://schemas.microsoft.com/office/drawing/2014/main" id="{5B92475A-2327-4031-AC0B-3ABCB5B8F5E7}"/>
              </a:ext>
            </a:extLst>
          </p:cNvPr>
          <p:cNvPicPr>
            <a:picLocks noChangeAspect="1"/>
          </p:cNvPicPr>
          <p:nvPr/>
        </p:nvPicPr>
        <p:blipFill>
          <a:blip r:embed="rId4"/>
          <a:stretch>
            <a:fillRect/>
          </a:stretch>
        </p:blipFill>
        <p:spPr>
          <a:xfrm>
            <a:off x="1969803" y="3290073"/>
            <a:ext cx="7628281" cy="1204064"/>
          </a:xfrm>
          <a:prstGeom prst="rect">
            <a:avLst/>
          </a:prstGeom>
        </p:spPr>
      </p:pic>
      <p:pic>
        <p:nvPicPr>
          <p:cNvPr id="12" name="图片 11">
            <a:extLst>
              <a:ext uri="{FF2B5EF4-FFF2-40B4-BE49-F238E27FC236}">
                <a16:creationId xmlns:a16="http://schemas.microsoft.com/office/drawing/2014/main" id="{80DF5303-E17D-4B56-8495-7CBE1B089FB0}"/>
              </a:ext>
            </a:extLst>
          </p:cNvPr>
          <p:cNvPicPr>
            <a:picLocks noChangeAspect="1"/>
          </p:cNvPicPr>
          <p:nvPr/>
        </p:nvPicPr>
        <p:blipFill>
          <a:blip r:embed="rId5"/>
          <a:stretch>
            <a:fillRect/>
          </a:stretch>
        </p:blipFill>
        <p:spPr>
          <a:xfrm>
            <a:off x="2135326" y="4549460"/>
            <a:ext cx="7430144" cy="1013548"/>
          </a:xfrm>
          <a:prstGeom prst="rect">
            <a:avLst/>
          </a:prstGeom>
        </p:spPr>
      </p:pic>
      <p:pic>
        <p:nvPicPr>
          <p:cNvPr id="14" name="图片 13">
            <a:extLst>
              <a:ext uri="{FF2B5EF4-FFF2-40B4-BE49-F238E27FC236}">
                <a16:creationId xmlns:a16="http://schemas.microsoft.com/office/drawing/2014/main" id="{7C4DAAFE-5BC2-4F85-875E-2B987DEE9EAB}"/>
              </a:ext>
            </a:extLst>
          </p:cNvPr>
          <p:cNvPicPr>
            <a:picLocks noChangeAspect="1"/>
          </p:cNvPicPr>
          <p:nvPr/>
        </p:nvPicPr>
        <p:blipFill>
          <a:blip r:embed="rId6"/>
          <a:stretch>
            <a:fillRect/>
          </a:stretch>
        </p:blipFill>
        <p:spPr>
          <a:xfrm>
            <a:off x="3189109" y="5388157"/>
            <a:ext cx="6408975" cy="662997"/>
          </a:xfrm>
          <a:prstGeom prst="rect">
            <a:avLst/>
          </a:prstGeom>
        </p:spPr>
      </p:pic>
      <p:pic>
        <p:nvPicPr>
          <p:cNvPr id="16" name="图片 15">
            <a:extLst>
              <a:ext uri="{FF2B5EF4-FFF2-40B4-BE49-F238E27FC236}">
                <a16:creationId xmlns:a16="http://schemas.microsoft.com/office/drawing/2014/main" id="{82647A2A-B773-4F0B-82E9-77040DEBA997}"/>
              </a:ext>
            </a:extLst>
          </p:cNvPr>
          <p:cNvPicPr>
            <a:picLocks noChangeAspect="1"/>
          </p:cNvPicPr>
          <p:nvPr/>
        </p:nvPicPr>
        <p:blipFill>
          <a:blip r:embed="rId7"/>
          <a:stretch>
            <a:fillRect/>
          </a:stretch>
        </p:blipFill>
        <p:spPr>
          <a:xfrm>
            <a:off x="4252190" y="2763937"/>
            <a:ext cx="3063505" cy="457240"/>
          </a:xfrm>
          <a:prstGeom prst="rect">
            <a:avLst/>
          </a:prstGeom>
        </p:spPr>
      </p:pic>
      <p:pic>
        <p:nvPicPr>
          <p:cNvPr id="18" name="图片 17">
            <a:extLst>
              <a:ext uri="{FF2B5EF4-FFF2-40B4-BE49-F238E27FC236}">
                <a16:creationId xmlns:a16="http://schemas.microsoft.com/office/drawing/2014/main" id="{1C88E7FC-14D7-4514-BF93-5E2A16EF457B}"/>
              </a:ext>
            </a:extLst>
          </p:cNvPr>
          <p:cNvPicPr>
            <a:picLocks noChangeAspect="1"/>
          </p:cNvPicPr>
          <p:nvPr/>
        </p:nvPicPr>
        <p:blipFill>
          <a:blip r:embed="rId7"/>
          <a:stretch>
            <a:fillRect/>
          </a:stretch>
        </p:blipFill>
        <p:spPr>
          <a:xfrm>
            <a:off x="6093868" y="2763937"/>
            <a:ext cx="3063505" cy="457240"/>
          </a:xfrm>
          <a:prstGeom prst="rect">
            <a:avLst/>
          </a:prstGeom>
        </p:spPr>
      </p:pic>
    </p:spTree>
    <p:extLst>
      <p:ext uri="{BB962C8B-B14F-4D97-AF65-F5344CB8AC3E}">
        <p14:creationId xmlns:p14="http://schemas.microsoft.com/office/powerpoint/2010/main" val="131908708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本框 3">
            <a:extLst>
              <a:ext uri="{FF2B5EF4-FFF2-40B4-BE49-F238E27FC236}">
                <a16:creationId xmlns:a16="http://schemas.microsoft.com/office/drawing/2014/main" id="{3107476D-E3FF-46DE-B574-7FF4C96ABCB5}"/>
              </a:ext>
            </a:extLst>
          </p:cNvPr>
          <p:cNvSpPr txBox="1"/>
          <p:nvPr/>
        </p:nvSpPr>
        <p:spPr>
          <a:xfrm>
            <a:off x="1379825" y="1124490"/>
            <a:ext cx="9428085" cy="4193520"/>
          </a:xfrm>
          <a:prstGeom prst="rect">
            <a:avLst/>
          </a:prstGeom>
          <a:noFill/>
        </p:spPr>
        <p:txBody>
          <a:bodyPr wrap="square" rtlCol="0">
            <a:spAutoFit/>
          </a:bodyPr>
          <a:lstStyle/>
          <a:p>
            <a:pPr>
              <a:lnSpc>
                <a:spcPct val="150000"/>
              </a:lnSpc>
            </a:pPr>
            <a:r>
              <a:rPr lang="zh-CN" altLang="en-US" dirty="0"/>
              <a:t>论文引入了一个</a:t>
            </a:r>
            <a:r>
              <a:rPr lang="en-US" altLang="zh-CN" b="0" i="0" dirty="0">
                <a:solidFill>
                  <a:srgbClr val="333333"/>
                </a:solidFill>
                <a:effectLst/>
                <a:latin typeface="arial" panose="020B0604020202020204" pitchFamily="34" charset="0"/>
              </a:rPr>
              <a:t>leaky integrate-and-fire neuron</a:t>
            </a:r>
            <a:r>
              <a:rPr lang="zh-CN" altLang="en-US" b="0" i="0" dirty="0">
                <a:solidFill>
                  <a:srgbClr val="333333"/>
                </a:solidFill>
                <a:effectLst/>
                <a:latin typeface="arial" panose="020B0604020202020204" pitchFamily="34" charset="0"/>
              </a:rPr>
              <a:t>的神经元模型，</a:t>
            </a:r>
            <a:r>
              <a:rPr lang="en-US" altLang="zh-CN" b="0" i="0" dirty="0">
                <a:solidFill>
                  <a:srgbClr val="333333"/>
                </a:solidFill>
                <a:effectLst/>
                <a:latin typeface="arial" panose="020B0604020202020204" pitchFamily="34" charset="0"/>
              </a:rPr>
              <a:t>SM</a:t>
            </a:r>
            <a:r>
              <a:rPr lang="zh-CN" altLang="en-US" b="0" i="0" dirty="0">
                <a:solidFill>
                  <a:srgbClr val="333333"/>
                </a:solidFill>
                <a:effectLst/>
                <a:latin typeface="arial" panose="020B0604020202020204" pitchFamily="34" charset="0"/>
              </a:rPr>
              <a:t>中的神经元都是相互独立的，并且接受来自</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的输入刺激</a:t>
            </a:r>
            <a:r>
              <a:rPr lang="zh-CN" altLang="en-US" b="0" i="0" dirty="0">
                <a:solidFill>
                  <a:srgbClr val="4D4D4D"/>
                </a:solidFill>
                <a:effectLst/>
                <a:latin typeface="-apple-system"/>
              </a:rPr>
              <a:t>。</a:t>
            </a:r>
            <a:r>
              <a:rPr lang="en-US" altLang="zh-CN" b="0" i="0" dirty="0">
                <a:solidFill>
                  <a:srgbClr val="333333"/>
                </a:solidFill>
                <a:effectLst/>
                <a:latin typeface="arial" panose="020B0604020202020204" pitchFamily="34" charset="0"/>
              </a:rPr>
              <a:t>SM</a:t>
            </a:r>
            <a:r>
              <a:rPr lang="zh-CN" altLang="en-US" b="0" i="0" dirty="0">
                <a:solidFill>
                  <a:srgbClr val="333333"/>
                </a:solidFill>
                <a:effectLst/>
                <a:latin typeface="arial" panose="020B0604020202020204" pitchFamily="34" charset="0"/>
              </a:rPr>
              <a:t>会和一个</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维的</a:t>
            </a:r>
            <a:r>
              <a:rPr lang="en-US" altLang="zh-CN" b="0" i="0" dirty="0">
                <a:solidFill>
                  <a:srgbClr val="333333"/>
                </a:solidFill>
                <a:effectLst/>
                <a:latin typeface="arial" panose="020B0604020202020204" pitchFamily="34" charset="0"/>
              </a:rPr>
              <a:t>winner take all(WTA)</a:t>
            </a:r>
            <a:r>
              <a:rPr lang="zh-CN" altLang="en-US" b="0" i="0" dirty="0">
                <a:solidFill>
                  <a:srgbClr val="333333"/>
                </a:solidFill>
                <a:effectLst/>
                <a:latin typeface="arial" panose="020B0604020202020204" pitchFamily="34" charset="0"/>
              </a:rPr>
              <a:t>神经网络相连，</a:t>
            </a:r>
            <a:r>
              <a:rPr lang="zh-CN" altLang="en-US" b="0" i="0" dirty="0">
                <a:solidFill>
                  <a:srgbClr val="4D4D4D"/>
                </a:solidFill>
                <a:effectLst/>
                <a:latin typeface="-apple-system"/>
              </a:rPr>
              <a:t>每个</a:t>
            </a:r>
            <a:r>
              <a:rPr lang="en-US" altLang="zh-CN" b="0" i="0" dirty="0">
                <a:solidFill>
                  <a:srgbClr val="4D4D4D"/>
                </a:solidFill>
                <a:effectLst/>
                <a:latin typeface="-apple-system"/>
              </a:rPr>
              <a:t>SM</a:t>
            </a:r>
            <a:r>
              <a:rPr lang="zh-CN" altLang="en-US" b="0" i="0" dirty="0">
                <a:solidFill>
                  <a:srgbClr val="4D4D4D"/>
                </a:solidFill>
                <a:effectLst/>
                <a:latin typeface="-apple-system"/>
              </a:rPr>
              <a:t>神经元都激发其相应的</a:t>
            </a:r>
            <a:r>
              <a:rPr lang="en-US" altLang="zh-CN" b="0" i="0" dirty="0">
                <a:solidFill>
                  <a:srgbClr val="4D4D4D"/>
                </a:solidFill>
                <a:effectLst/>
                <a:latin typeface="-apple-system"/>
              </a:rPr>
              <a:t>WTA</a:t>
            </a:r>
            <a:r>
              <a:rPr lang="zh-CN" altLang="en-US" b="0" i="0" dirty="0">
                <a:solidFill>
                  <a:srgbClr val="4D4D4D"/>
                </a:solidFill>
                <a:effectLst/>
                <a:latin typeface="-apple-system"/>
              </a:rPr>
              <a:t>神经元。所有</a:t>
            </a:r>
            <a:r>
              <a:rPr lang="en-US" altLang="zh-CN" b="0" i="0" dirty="0">
                <a:solidFill>
                  <a:srgbClr val="4D4D4D"/>
                </a:solidFill>
                <a:effectLst/>
                <a:latin typeface="-apple-system"/>
              </a:rPr>
              <a:t>WTA</a:t>
            </a:r>
            <a:r>
              <a:rPr lang="zh-CN" altLang="en-US" b="0" i="0" dirty="0">
                <a:solidFill>
                  <a:srgbClr val="4D4D4D"/>
                </a:solidFill>
                <a:effectLst/>
                <a:latin typeface="-apple-system"/>
              </a:rPr>
              <a:t>神经元也彼此独立地进化，直到一个优胜者首先达到阈值并触发了三个同时发生的机制：</a:t>
            </a:r>
            <a:endParaRPr lang="en-US" altLang="zh-CN" b="0" i="0" dirty="0">
              <a:solidFill>
                <a:srgbClr val="4D4D4D"/>
              </a:solidFill>
              <a:effectLst/>
              <a:latin typeface="-apple-system"/>
            </a:endParaRPr>
          </a:p>
          <a:p>
            <a:pPr>
              <a:lnSpc>
                <a:spcPct val="150000"/>
              </a:lnSpc>
            </a:pPr>
            <a:r>
              <a:rPr lang="zh-CN" altLang="en-US" dirty="0"/>
              <a:t> </a:t>
            </a:r>
            <a:r>
              <a:rPr lang="en-US" altLang="zh-CN" dirty="0"/>
              <a:t>1</a:t>
            </a:r>
            <a:r>
              <a:rPr lang="zh-CN" altLang="en-US" dirty="0"/>
              <a:t>、关注的中心</a:t>
            </a:r>
            <a:r>
              <a:rPr lang="en-US" altLang="zh-CN" dirty="0"/>
              <a:t>(FOA)</a:t>
            </a:r>
            <a:r>
              <a:rPr lang="zh-CN" altLang="en-US" dirty="0"/>
              <a:t>转移到了率先达到电位阈值的</a:t>
            </a:r>
            <a:r>
              <a:rPr lang="en-US" altLang="zh-CN" dirty="0"/>
              <a:t>WTA</a:t>
            </a:r>
            <a:r>
              <a:rPr lang="zh-CN" altLang="en-US" dirty="0"/>
              <a:t>神经元所在的位置。        </a:t>
            </a:r>
            <a:endParaRPr lang="en-US" altLang="zh-CN" dirty="0"/>
          </a:p>
          <a:p>
            <a:pPr>
              <a:lnSpc>
                <a:spcPct val="150000"/>
              </a:lnSpc>
            </a:pPr>
            <a:r>
              <a:rPr lang="en-US" altLang="zh-CN" dirty="0"/>
              <a:t> 2</a:t>
            </a:r>
            <a:r>
              <a:rPr lang="zh-CN" altLang="en-US" dirty="0"/>
              <a:t>、</a:t>
            </a:r>
            <a:r>
              <a:rPr lang="en-US" altLang="zh-CN" dirty="0"/>
              <a:t>WTA</a:t>
            </a:r>
            <a:r>
              <a:rPr lang="zh-CN" altLang="en-US" dirty="0"/>
              <a:t>神经网络中所有的神经元的电位都被重置为初始值了</a:t>
            </a:r>
            <a:r>
              <a:rPr lang="en-US" altLang="zh-CN" dirty="0"/>
              <a:t>(</a:t>
            </a:r>
            <a:r>
              <a:rPr lang="zh-CN" altLang="en-US" dirty="0"/>
              <a:t>一个较低的电位值，也可以理解为电位变为了</a:t>
            </a:r>
            <a:r>
              <a:rPr lang="en-US" altLang="zh-CN" dirty="0"/>
              <a:t>0)</a:t>
            </a:r>
            <a:r>
              <a:rPr lang="zh-CN" altLang="en-US" dirty="0"/>
              <a:t>。        </a:t>
            </a:r>
            <a:endParaRPr lang="en-US" altLang="zh-CN" dirty="0"/>
          </a:p>
          <a:p>
            <a:pPr>
              <a:lnSpc>
                <a:spcPct val="150000"/>
              </a:lnSpc>
            </a:pPr>
            <a:r>
              <a:rPr lang="en-US" altLang="zh-CN" dirty="0"/>
              <a:t> 3</a:t>
            </a:r>
            <a:r>
              <a:rPr lang="zh-CN" altLang="en-US" dirty="0"/>
              <a:t>、在</a:t>
            </a:r>
            <a:r>
              <a:rPr lang="en-US" altLang="zh-CN" dirty="0"/>
              <a:t>SM</a:t>
            </a:r>
            <a:r>
              <a:rPr lang="zh-CN" altLang="en-US" dirty="0"/>
              <a:t>中</a:t>
            </a:r>
            <a:r>
              <a:rPr lang="en-US" altLang="zh-CN" dirty="0"/>
              <a:t>FOA</a:t>
            </a:r>
            <a:r>
              <a:rPr lang="zh-CN" altLang="en-US" dirty="0"/>
              <a:t>的区域处随后发生了局部抑制，这样做的好处是在下一次的电位累积中，显著性稍微比最强的差一点的区域可以成为新的</a:t>
            </a:r>
            <a:r>
              <a:rPr lang="en-US" altLang="zh-CN" dirty="0"/>
              <a:t>winner</a:t>
            </a:r>
            <a:r>
              <a:rPr lang="zh-CN" altLang="en-US" dirty="0"/>
              <a:t>，从而可以使得</a:t>
            </a:r>
            <a:r>
              <a:rPr lang="en-US" altLang="zh-CN" dirty="0"/>
              <a:t>FOA</a:t>
            </a:r>
            <a:r>
              <a:rPr lang="zh-CN" altLang="en-US" dirty="0"/>
              <a:t>动态变化，因为我们关注的东西可能不只一处，同时还防止下一次的</a:t>
            </a:r>
            <a:r>
              <a:rPr lang="en-US" altLang="zh-CN" dirty="0"/>
              <a:t>FOA</a:t>
            </a:r>
            <a:r>
              <a:rPr lang="zh-CN" altLang="en-US" dirty="0"/>
              <a:t>又是上一次检测到的显著性区域。</a:t>
            </a:r>
          </a:p>
        </p:txBody>
      </p:sp>
    </p:spTree>
    <p:extLst>
      <p:ext uri="{BB962C8B-B14F-4D97-AF65-F5344CB8AC3E}">
        <p14:creationId xmlns:p14="http://schemas.microsoft.com/office/powerpoint/2010/main" val="153844521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a:extLst>
              <a:ext uri="{FF2B5EF4-FFF2-40B4-BE49-F238E27FC236}">
                <a16:creationId xmlns:a16="http://schemas.microsoft.com/office/drawing/2014/main" id="{7DC60DEF-9464-4C98-B240-0B9A8C8BC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548" y="95250"/>
            <a:ext cx="4610100" cy="666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85F433F-3D5B-4867-B108-8A3A5C5CB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868" y="0"/>
            <a:ext cx="46466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83421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图片 3">
            <a:extLst>
              <a:ext uri="{FF2B5EF4-FFF2-40B4-BE49-F238E27FC236}">
                <a16:creationId xmlns:a16="http://schemas.microsoft.com/office/drawing/2014/main" id="{5E386C7F-E9A2-4F43-87C4-CC787E4F46AA}"/>
              </a:ext>
            </a:extLst>
          </p:cNvPr>
          <p:cNvPicPr>
            <a:picLocks noChangeAspect="1"/>
          </p:cNvPicPr>
          <p:nvPr/>
        </p:nvPicPr>
        <p:blipFill>
          <a:blip r:embed="rId3"/>
          <a:stretch>
            <a:fillRect/>
          </a:stretch>
        </p:blipFill>
        <p:spPr>
          <a:xfrm>
            <a:off x="1529802" y="773348"/>
            <a:ext cx="9128131" cy="5311303"/>
          </a:xfrm>
          <a:prstGeom prst="rect">
            <a:avLst/>
          </a:prstGeom>
        </p:spPr>
      </p:pic>
    </p:spTree>
    <p:extLst>
      <p:ext uri="{BB962C8B-B14F-4D97-AF65-F5344CB8AC3E}">
        <p14:creationId xmlns:p14="http://schemas.microsoft.com/office/powerpoint/2010/main" val="5036216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文本框 1">
            <a:extLst>
              <a:ext uri="{FF2B5EF4-FFF2-40B4-BE49-F238E27FC236}">
                <a16:creationId xmlns:a16="http://schemas.microsoft.com/office/drawing/2014/main" id="{945A6298-DC9A-4A69-882A-13D090C0E723}"/>
              </a:ext>
            </a:extLst>
          </p:cNvPr>
          <p:cNvSpPr txBox="1"/>
          <p:nvPr/>
        </p:nvSpPr>
        <p:spPr>
          <a:xfrm>
            <a:off x="2976978" y="2396970"/>
            <a:ext cx="9312676" cy="1569660"/>
          </a:xfrm>
          <a:prstGeom prst="rect">
            <a:avLst/>
          </a:prstGeom>
          <a:noFill/>
        </p:spPr>
        <p:txBody>
          <a:bodyPr wrap="square" rtlCol="0">
            <a:spAutoFit/>
          </a:bodyPr>
          <a:lstStyle/>
          <a:p>
            <a:r>
              <a:rPr lang="en-US" altLang="zh-CN" sz="9600" dirty="0">
                <a:latin typeface="Yu Gothic UI Light" panose="020B0300000000000000" pitchFamily="34" charset="-128"/>
                <a:ea typeface="Yu Gothic UI Light" panose="020B0300000000000000" pitchFamily="34" charset="-128"/>
              </a:rPr>
              <a:t>THANK YOU</a:t>
            </a:r>
            <a:endParaRPr lang="zh-CN" altLang="en-US" sz="9600"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17004445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标题 3">
            <a:extLst>
              <a:ext uri="{FF2B5EF4-FFF2-40B4-BE49-F238E27FC236}">
                <a16:creationId xmlns:a16="http://schemas.microsoft.com/office/drawing/2014/main" id="{2A0CA45A-08E8-4171-8970-0DB8E906E28E}"/>
              </a:ext>
            </a:extLst>
          </p:cNvPr>
          <p:cNvSpPr>
            <a:spLocks noGrp="1"/>
          </p:cNvSpPr>
          <p:nvPr>
            <p:ph type="title"/>
          </p:nvPr>
        </p:nvSpPr>
        <p:spPr>
          <a:xfrm>
            <a:off x="1014326" y="515093"/>
            <a:ext cx="9798676" cy="1077229"/>
          </a:xfrm>
        </p:spPr>
        <p:txBody>
          <a:bodyPr>
            <a:normAutofit fontScale="90000"/>
          </a:bodyPr>
          <a:lstStyle/>
          <a:p>
            <a:r>
              <a:rPr lang="zh-CN" altLang="en-US" dirty="0"/>
              <a:t>题目：</a:t>
            </a:r>
            <a:r>
              <a:rPr lang="en-US" altLang="zh-CN" b="1" i="0" dirty="0">
                <a:solidFill>
                  <a:srgbClr val="404040"/>
                </a:solidFill>
                <a:effectLst/>
                <a:latin typeface="-apple-system"/>
              </a:rPr>
              <a:t>A Model of Saliency-Based Visual Attention for Rapid Scene Analysis</a:t>
            </a:r>
            <a:br>
              <a:rPr lang="en-US" altLang="zh-CN" b="1" i="0" dirty="0">
                <a:solidFill>
                  <a:srgbClr val="404040"/>
                </a:solidFill>
                <a:effectLst/>
                <a:latin typeface="-apple-system"/>
              </a:rPr>
            </a:br>
            <a:endParaRPr lang="zh-CN" altLang="en-US" dirty="0"/>
          </a:p>
        </p:txBody>
      </p:sp>
      <p:sp>
        <p:nvSpPr>
          <p:cNvPr id="7" name="文本框 6">
            <a:extLst>
              <a:ext uri="{FF2B5EF4-FFF2-40B4-BE49-F238E27FC236}">
                <a16:creationId xmlns:a16="http://schemas.microsoft.com/office/drawing/2014/main" id="{1FA41CF6-10EC-488C-9589-62A108D6F999}"/>
              </a:ext>
            </a:extLst>
          </p:cNvPr>
          <p:cNvSpPr txBox="1"/>
          <p:nvPr/>
        </p:nvSpPr>
        <p:spPr>
          <a:xfrm>
            <a:off x="1465951" y="2107415"/>
            <a:ext cx="8895425" cy="646331"/>
          </a:xfrm>
          <a:prstGeom prst="rect">
            <a:avLst/>
          </a:prstGeom>
          <a:noFill/>
        </p:spPr>
        <p:txBody>
          <a:bodyPr wrap="square" rtlCol="0">
            <a:spAutoFit/>
          </a:bodyPr>
          <a:lstStyle/>
          <a:p>
            <a:pPr algn="l"/>
            <a:r>
              <a:rPr lang="zh-CN" altLang="en-US" b="1" i="0" dirty="0">
                <a:solidFill>
                  <a:srgbClr val="404040"/>
                </a:solidFill>
                <a:effectLst/>
                <a:latin typeface="+mn-ea"/>
              </a:rPr>
              <a:t>相关背景</a:t>
            </a:r>
          </a:p>
          <a:p>
            <a:pPr algn="l"/>
            <a:r>
              <a:rPr lang="zh-CN" altLang="en-US" b="0" i="0" dirty="0">
                <a:solidFill>
                  <a:srgbClr val="404040"/>
                </a:solidFill>
                <a:effectLst/>
                <a:latin typeface="+mn-ea"/>
              </a:rPr>
              <a:t>灵长类动物的视觉系统能够快速地定位出场景中的显著目标</a:t>
            </a:r>
            <a:endParaRPr lang="zh-CN" altLang="en-US" dirty="0"/>
          </a:p>
        </p:txBody>
      </p:sp>
      <p:sp>
        <p:nvSpPr>
          <p:cNvPr id="8" name="文本框 7">
            <a:extLst>
              <a:ext uri="{FF2B5EF4-FFF2-40B4-BE49-F238E27FC236}">
                <a16:creationId xmlns:a16="http://schemas.microsoft.com/office/drawing/2014/main" id="{5987868F-739D-4700-9357-518B9F32E81F}"/>
              </a:ext>
            </a:extLst>
          </p:cNvPr>
          <p:cNvSpPr txBox="1"/>
          <p:nvPr/>
        </p:nvSpPr>
        <p:spPr>
          <a:xfrm>
            <a:off x="1465950" y="3401899"/>
            <a:ext cx="8701252" cy="1200329"/>
          </a:xfrm>
          <a:prstGeom prst="rect">
            <a:avLst/>
          </a:prstGeom>
          <a:noFill/>
        </p:spPr>
        <p:txBody>
          <a:bodyPr wrap="square" rtlCol="0">
            <a:spAutoFit/>
          </a:bodyPr>
          <a:lstStyle/>
          <a:p>
            <a:pPr algn="l"/>
            <a:r>
              <a:rPr lang="zh-CN" altLang="en-US" b="1" i="0" dirty="0">
                <a:solidFill>
                  <a:srgbClr val="404040"/>
                </a:solidFill>
                <a:effectLst/>
                <a:latin typeface="-apple-system"/>
              </a:rPr>
              <a:t>问题是什么</a:t>
            </a:r>
          </a:p>
          <a:p>
            <a:pPr algn="l"/>
            <a:r>
              <a:rPr lang="zh-CN" altLang="en-US" b="0" i="0" dirty="0">
                <a:solidFill>
                  <a:srgbClr val="404040"/>
                </a:solidFill>
                <a:effectLst/>
                <a:latin typeface="+mn-ea"/>
              </a:rPr>
              <a:t>如何借鉴这一点让计算机快速定位出图像中的显著性位置，以此将复杂的场景理解问题简化。</a:t>
            </a:r>
          </a:p>
          <a:p>
            <a:endParaRPr lang="zh-CN" altLang="en-US" dirty="0"/>
          </a:p>
        </p:txBody>
      </p:sp>
      <p:sp>
        <p:nvSpPr>
          <p:cNvPr id="9" name="文本框 8">
            <a:extLst>
              <a:ext uri="{FF2B5EF4-FFF2-40B4-BE49-F238E27FC236}">
                <a16:creationId xmlns:a16="http://schemas.microsoft.com/office/drawing/2014/main" id="{768F29B4-2A0F-4152-BA56-44FC58AA8BF3}"/>
              </a:ext>
            </a:extLst>
          </p:cNvPr>
          <p:cNvSpPr txBox="1"/>
          <p:nvPr/>
        </p:nvSpPr>
        <p:spPr>
          <a:xfrm>
            <a:off x="1465951" y="5010684"/>
            <a:ext cx="8895425" cy="923330"/>
          </a:xfrm>
          <a:prstGeom prst="rect">
            <a:avLst/>
          </a:prstGeom>
          <a:noFill/>
        </p:spPr>
        <p:txBody>
          <a:bodyPr wrap="square" rtlCol="0">
            <a:spAutoFit/>
          </a:bodyPr>
          <a:lstStyle/>
          <a:p>
            <a:pPr algn="l"/>
            <a:r>
              <a:rPr lang="zh-CN" altLang="en-US" b="1" i="0" dirty="0">
                <a:solidFill>
                  <a:srgbClr val="404040"/>
                </a:solidFill>
                <a:effectLst/>
                <a:latin typeface="-apple-system"/>
              </a:rPr>
              <a:t>已有解决方案</a:t>
            </a:r>
          </a:p>
          <a:p>
            <a:pPr algn="l"/>
            <a:r>
              <a:rPr lang="zh-CN" altLang="en-US" b="0" i="0" dirty="0">
                <a:solidFill>
                  <a:srgbClr val="404040"/>
                </a:solidFill>
                <a:effectLst/>
                <a:latin typeface="-apple-system"/>
              </a:rPr>
              <a:t>通过分析人眼的运动来研究人类视觉关注点的特征，以此做进一步分析。</a:t>
            </a:r>
          </a:p>
          <a:p>
            <a:endParaRPr lang="zh-CN" altLang="en-US" dirty="0"/>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a:extLst>
              <a:ext uri="{FF2B5EF4-FFF2-40B4-BE49-F238E27FC236}">
                <a16:creationId xmlns:a16="http://schemas.microsoft.com/office/drawing/2014/main" id="{1C771062-A89E-42B4-AFFD-1826D86F145D}"/>
              </a:ext>
            </a:extLst>
          </p:cNvPr>
          <p:cNvSpPr txBox="1"/>
          <p:nvPr/>
        </p:nvSpPr>
        <p:spPr>
          <a:xfrm>
            <a:off x="1541193" y="1145221"/>
            <a:ext cx="9235069" cy="923330"/>
          </a:xfrm>
          <a:prstGeom prst="rect">
            <a:avLst/>
          </a:prstGeom>
          <a:noFill/>
        </p:spPr>
        <p:txBody>
          <a:bodyPr wrap="square" rtlCol="0">
            <a:spAutoFit/>
          </a:bodyPr>
          <a:lstStyle/>
          <a:p>
            <a:r>
              <a:rPr lang="zh-CN" altLang="en-US" dirty="0"/>
              <a:t>论文中提到经过前人的一些研究发现，中级和高级的视觉处理过程会首先选取当前场景的一个子集，然后再进一步进行处理，这样做的目的是减少场景分析的复杂度。而这个子集包括的内容主要就是“</a:t>
            </a:r>
            <a:r>
              <a:rPr lang="en-US" altLang="zh-CN" dirty="0"/>
              <a:t>focus of attention”,</a:t>
            </a:r>
            <a:r>
              <a:rPr lang="zh-CN" altLang="en-US" dirty="0"/>
              <a:t> 称为</a:t>
            </a:r>
            <a:r>
              <a:rPr lang="en-US" altLang="zh-CN" dirty="0"/>
              <a:t>FOA</a:t>
            </a:r>
            <a:r>
              <a:rPr lang="zh-CN" altLang="en-US" dirty="0"/>
              <a:t>，即注意的焦点。</a:t>
            </a:r>
          </a:p>
        </p:txBody>
      </p:sp>
      <p:sp>
        <p:nvSpPr>
          <p:cNvPr id="4" name="文本框 3">
            <a:extLst>
              <a:ext uri="{FF2B5EF4-FFF2-40B4-BE49-F238E27FC236}">
                <a16:creationId xmlns:a16="http://schemas.microsoft.com/office/drawing/2014/main" id="{DC6914EF-CC7B-4978-9A65-69C841B624D1}"/>
              </a:ext>
            </a:extLst>
          </p:cNvPr>
          <p:cNvSpPr txBox="1"/>
          <p:nvPr/>
        </p:nvSpPr>
        <p:spPr>
          <a:xfrm>
            <a:off x="1541193" y="3197808"/>
            <a:ext cx="9095513" cy="1477328"/>
          </a:xfrm>
          <a:prstGeom prst="rect">
            <a:avLst/>
          </a:prstGeom>
          <a:noFill/>
        </p:spPr>
        <p:txBody>
          <a:bodyPr wrap="square" rtlCol="0">
            <a:spAutoFit/>
          </a:bodyPr>
          <a:lstStyle/>
          <a:p>
            <a:r>
              <a:rPr lang="en-US" altLang="zh-CN" dirty="0"/>
              <a:t>FOA</a:t>
            </a:r>
            <a:r>
              <a:rPr lang="zh-CN" altLang="en-US" dirty="0"/>
              <a:t>的选取：</a:t>
            </a:r>
            <a:endParaRPr lang="en-US" altLang="zh-CN" b="0" i="0" dirty="0">
              <a:solidFill>
                <a:srgbClr val="4D4D4D"/>
              </a:solidFill>
              <a:effectLst/>
              <a:latin typeface="-apple-system"/>
            </a:endParaRPr>
          </a:p>
          <a:p>
            <a:r>
              <a:rPr lang="en-US" altLang="zh-CN" b="0" i="0" dirty="0">
                <a:solidFill>
                  <a:srgbClr val="4D4D4D"/>
                </a:solidFill>
                <a:effectLst/>
                <a:latin typeface="-apple-system"/>
              </a:rPr>
              <a:t>1. </a:t>
            </a:r>
            <a:r>
              <a:rPr lang="zh-CN" altLang="en-US" b="0" i="0" dirty="0">
                <a:solidFill>
                  <a:srgbClr val="4D4D4D"/>
                </a:solidFill>
                <a:effectLst/>
                <a:latin typeface="-apple-system"/>
              </a:rPr>
              <a:t>自下而上</a:t>
            </a:r>
            <a:r>
              <a:rPr lang="en-US" altLang="zh-CN" b="0" i="0" dirty="0">
                <a:solidFill>
                  <a:srgbClr val="4D4D4D"/>
                </a:solidFill>
                <a:effectLst/>
                <a:latin typeface="-apple-system"/>
              </a:rPr>
              <a:t>(bottom-up)</a:t>
            </a:r>
            <a:r>
              <a:rPr lang="zh-CN" altLang="en-US" b="0" i="0" dirty="0">
                <a:solidFill>
                  <a:srgbClr val="4D4D4D"/>
                </a:solidFill>
                <a:effectLst/>
                <a:latin typeface="-apple-system"/>
              </a:rPr>
              <a:t>的、基于显著性驱动的与任务无关的方式，这种方式是快速的</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b="0" i="0" dirty="0">
                <a:solidFill>
                  <a:srgbClr val="4D4D4D"/>
                </a:solidFill>
                <a:effectLst/>
                <a:latin typeface="-apple-system"/>
              </a:rPr>
              <a:t>2. </a:t>
            </a:r>
            <a:r>
              <a:rPr lang="zh-CN" altLang="en-US" b="0" i="0" dirty="0">
                <a:solidFill>
                  <a:srgbClr val="4D4D4D"/>
                </a:solidFill>
                <a:effectLst/>
                <a:latin typeface="-apple-system"/>
              </a:rPr>
              <a:t>是自上而下</a:t>
            </a:r>
            <a:r>
              <a:rPr lang="en-US" altLang="zh-CN" b="0" i="0" dirty="0">
                <a:solidFill>
                  <a:srgbClr val="4D4D4D"/>
                </a:solidFill>
                <a:effectLst/>
                <a:latin typeface="-apple-system"/>
              </a:rPr>
              <a:t>(top-down)</a:t>
            </a:r>
            <a:r>
              <a:rPr lang="zh-CN" altLang="en-US" b="0" i="0" dirty="0">
                <a:solidFill>
                  <a:srgbClr val="4D4D4D"/>
                </a:solidFill>
                <a:effectLst/>
                <a:latin typeface="-apple-system"/>
              </a:rPr>
              <a:t>的，受到我们意志力控制的、与任务相关的方式，这种方式是相对较慢的。</a:t>
            </a:r>
            <a:endParaRPr lang="zh-CN" altLang="en-US" dirty="0"/>
          </a:p>
        </p:txBody>
      </p:sp>
    </p:spTree>
    <p:extLst>
      <p:ext uri="{BB962C8B-B14F-4D97-AF65-F5344CB8AC3E}">
        <p14:creationId xmlns:p14="http://schemas.microsoft.com/office/powerpoint/2010/main" val="41790859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图片 2">
            <a:extLst>
              <a:ext uri="{FF2B5EF4-FFF2-40B4-BE49-F238E27FC236}">
                <a16:creationId xmlns:a16="http://schemas.microsoft.com/office/drawing/2014/main" id="{38CA83BB-3DF3-4646-8D4A-0EE73B2F2DE9}"/>
              </a:ext>
            </a:extLst>
          </p:cNvPr>
          <p:cNvPicPr>
            <a:picLocks noChangeAspect="1"/>
          </p:cNvPicPr>
          <p:nvPr/>
        </p:nvPicPr>
        <p:blipFill>
          <a:blip r:embed="rId3"/>
          <a:stretch>
            <a:fillRect/>
          </a:stretch>
        </p:blipFill>
        <p:spPr>
          <a:xfrm>
            <a:off x="2773382" y="1011179"/>
            <a:ext cx="6645236" cy="4835641"/>
          </a:xfrm>
          <a:prstGeom prst="rect">
            <a:avLst/>
          </a:prstGeom>
        </p:spPr>
      </p:pic>
    </p:spTree>
    <p:extLst>
      <p:ext uri="{BB962C8B-B14F-4D97-AF65-F5344CB8AC3E}">
        <p14:creationId xmlns:p14="http://schemas.microsoft.com/office/powerpoint/2010/main" val="28557562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标题 3">
            <a:extLst>
              <a:ext uri="{FF2B5EF4-FFF2-40B4-BE49-F238E27FC236}">
                <a16:creationId xmlns:a16="http://schemas.microsoft.com/office/drawing/2014/main" id="{2A0CA45A-08E8-4171-8970-0DB8E906E28E}"/>
              </a:ext>
            </a:extLst>
          </p:cNvPr>
          <p:cNvSpPr>
            <a:spLocks noGrp="1"/>
          </p:cNvSpPr>
          <p:nvPr>
            <p:ph type="title"/>
          </p:nvPr>
        </p:nvSpPr>
        <p:spPr>
          <a:xfrm>
            <a:off x="984901" y="373239"/>
            <a:ext cx="3770774" cy="1077229"/>
          </a:xfrm>
        </p:spPr>
        <p:txBody>
          <a:bodyPr/>
          <a:lstStyle/>
          <a:p>
            <a:r>
              <a:rPr lang="en-US" altLang="zh-CN" dirty="0"/>
              <a:t>1.</a:t>
            </a:r>
            <a:r>
              <a:rPr lang="zh-CN" altLang="en-US" dirty="0"/>
              <a:t>获取高斯金字塔</a:t>
            </a:r>
          </a:p>
        </p:txBody>
      </p:sp>
      <p:pic>
        <p:nvPicPr>
          <p:cNvPr id="7" name="图片 6">
            <a:extLst>
              <a:ext uri="{FF2B5EF4-FFF2-40B4-BE49-F238E27FC236}">
                <a16:creationId xmlns:a16="http://schemas.microsoft.com/office/drawing/2014/main" id="{B3ADE757-60E7-4396-B699-7FBD31714D01}"/>
              </a:ext>
            </a:extLst>
          </p:cNvPr>
          <p:cNvPicPr>
            <a:picLocks noChangeAspect="1"/>
          </p:cNvPicPr>
          <p:nvPr/>
        </p:nvPicPr>
        <p:blipFill>
          <a:blip r:embed="rId3"/>
          <a:stretch>
            <a:fillRect/>
          </a:stretch>
        </p:blipFill>
        <p:spPr>
          <a:xfrm>
            <a:off x="7315200" y="793303"/>
            <a:ext cx="3048000" cy="4543425"/>
          </a:xfrm>
          <a:prstGeom prst="rect">
            <a:avLst/>
          </a:prstGeom>
        </p:spPr>
      </p:pic>
      <p:sp>
        <p:nvSpPr>
          <p:cNvPr id="5" name="文本框 4">
            <a:extLst>
              <a:ext uri="{FF2B5EF4-FFF2-40B4-BE49-F238E27FC236}">
                <a16:creationId xmlns:a16="http://schemas.microsoft.com/office/drawing/2014/main" id="{41CA2473-25AD-4FCE-B771-61CB09231766}"/>
              </a:ext>
            </a:extLst>
          </p:cNvPr>
          <p:cNvSpPr txBox="1"/>
          <p:nvPr/>
        </p:nvSpPr>
        <p:spPr>
          <a:xfrm>
            <a:off x="1878208" y="1951672"/>
            <a:ext cx="4403324" cy="2954655"/>
          </a:xfrm>
          <a:prstGeom prst="rect">
            <a:avLst/>
          </a:prstGeom>
          <a:noFill/>
        </p:spPr>
        <p:txBody>
          <a:bodyPr wrap="square" rtlCol="0">
            <a:spAutoFit/>
          </a:bodyPr>
          <a:lstStyle/>
          <a:p>
            <a:r>
              <a:rPr lang="zh-CN" altLang="en-US" sz="2400" dirty="0"/>
              <a:t>什么是高斯金字塔？</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为什么要构建高斯金字塔？</a:t>
            </a:r>
            <a:endParaRPr lang="en-US" altLang="zh-CN" sz="2400" dirty="0"/>
          </a:p>
          <a:p>
            <a:endParaRPr lang="zh-CN" altLang="en-US" dirty="0"/>
          </a:p>
        </p:txBody>
      </p:sp>
    </p:spTree>
    <p:extLst>
      <p:ext uri="{BB962C8B-B14F-4D97-AF65-F5344CB8AC3E}">
        <p14:creationId xmlns:p14="http://schemas.microsoft.com/office/powerpoint/2010/main" val="11898148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文本框 1">
            <a:extLst>
              <a:ext uri="{FF2B5EF4-FFF2-40B4-BE49-F238E27FC236}">
                <a16:creationId xmlns:a16="http://schemas.microsoft.com/office/drawing/2014/main" id="{C606ADB2-4C83-4CC3-BE47-D5DADFC30F1F}"/>
              </a:ext>
            </a:extLst>
          </p:cNvPr>
          <p:cNvSpPr txBox="1"/>
          <p:nvPr/>
        </p:nvSpPr>
        <p:spPr>
          <a:xfrm>
            <a:off x="1722267" y="1686757"/>
            <a:ext cx="8513685" cy="923330"/>
          </a:xfrm>
          <a:prstGeom prst="rect">
            <a:avLst/>
          </a:prstGeom>
          <a:noFill/>
        </p:spPr>
        <p:txBody>
          <a:bodyPr wrap="square" rtlCol="0">
            <a:spAutoFit/>
          </a:bodyPr>
          <a:lstStyle/>
          <a:p>
            <a:r>
              <a:rPr lang="zh-CN" altLang="en-US" i="0" dirty="0">
                <a:solidFill>
                  <a:srgbClr val="4D4D4D"/>
                </a:solidFill>
                <a:effectLst/>
                <a:latin typeface="+mn-ea"/>
              </a:rPr>
              <a:t>“</a:t>
            </a:r>
            <a:r>
              <a:rPr lang="en-US" altLang="zh-CN" i="0" dirty="0">
                <a:solidFill>
                  <a:srgbClr val="4D4D4D"/>
                </a:solidFill>
                <a:effectLst/>
                <a:latin typeface="+mn-ea"/>
              </a:rPr>
              <a:t>Center-surround</a:t>
            </a:r>
            <a:r>
              <a:rPr lang="zh-CN" altLang="en-US" i="0" dirty="0">
                <a:solidFill>
                  <a:srgbClr val="4D4D4D"/>
                </a:solidFill>
                <a:effectLst/>
                <a:latin typeface="+mn-ea"/>
              </a:rPr>
              <a:t>”的</a:t>
            </a:r>
            <a:r>
              <a:rPr lang="zh-CN" altLang="en-US" i="0" dirty="0">
                <a:solidFill>
                  <a:srgbClr val="4D4D4D"/>
                </a:solidFill>
                <a:effectLst/>
                <a:latin typeface="-apple-system"/>
              </a:rPr>
              <a:t>人类视觉机制：</a:t>
            </a:r>
            <a:r>
              <a:rPr lang="zh-CN" altLang="en-US" b="0" i="0" dirty="0">
                <a:solidFill>
                  <a:srgbClr val="4D4D4D"/>
                </a:solidFill>
                <a:effectLst/>
                <a:latin typeface="-apple-system"/>
              </a:rPr>
              <a:t>根据人眼生理结构设计，人眼感受对于视觉信息输入中反差大的特征反应强烈，例如中央亮周边暗的情况、中央是绿色周边是红色的情况等，这都属于反差较大的视觉信息。</a:t>
            </a:r>
            <a:endParaRPr lang="zh-CN" altLang="en-US" dirty="0"/>
          </a:p>
        </p:txBody>
      </p:sp>
      <p:sp>
        <p:nvSpPr>
          <p:cNvPr id="3" name="文本框 2">
            <a:extLst>
              <a:ext uri="{FF2B5EF4-FFF2-40B4-BE49-F238E27FC236}">
                <a16:creationId xmlns:a16="http://schemas.microsoft.com/office/drawing/2014/main" id="{29C44913-8032-46AC-B42B-D6616B4010DC}"/>
              </a:ext>
            </a:extLst>
          </p:cNvPr>
          <p:cNvSpPr txBox="1"/>
          <p:nvPr/>
        </p:nvSpPr>
        <p:spPr>
          <a:xfrm>
            <a:off x="1722267" y="3746377"/>
            <a:ext cx="8442665" cy="1200329"/>
          </a:xfrm>
          <a:prstGeom prst="rect">
            <a:avLst/>
          </a:prstGeom>
          <a:noFill/>
        </p:spPr>
        <p:txBody>
          <a:bodyPr wrap="square" rtlCol="0">
            <a:spAutoFit/>
          </a:bodyPr>
          <a:lstStyle/>
          <a:p>
            <a:r>
              <a:rPr lang="zh-CN" altLang="en-US" b="0" i="0" dirty="0">
                <a:solidFill>
                  <a:srgbClr val="4D4D4D"/>
                </a:solidFill>
                <a:effectLst/>
                <a:latin typeface="-apple-system"/>
              </a:rPr>
              <a:t>在高斯金字塔中，尺度较大的图像细节信息较多，而尺度较小的图像由于高斯平滑和减抽样操作使得其更能反映出局部的图像背景信息，因而将尺度较大的图像和尺度较小的图像进行跨尺度减操作（</a:t>
            </a:r>
            <a:r>
              <a:rPr lang="en-US" altLang="zh-CN" b="0" i="0" dirty="0">
                <a:solidFill>
                  <a:srgbClr val="4D4D4D"/>
                </a:solidFill>
                <a:effectLst/>
                <a:latin typeface="-apple-system"/>
              </a:rPr>
              <a:t>across-scale</a:t>
            </a:r>
            <a:r>
              <a:rPr lang="zh-CN" altLang="en-US" b="0" i="0" dirty="0">
                <a:solidFill>
                  <a:srgbClr val="4D4D4D"/>
                </a:solidFill>
                <a:effectLst/>
                <a:latin typeface="-apple-system"/>
              </a:rPr>
              <a:t>），能得到局部中心和周边背景信息的反差信息。</a:t>
            </a:r>
            <a:endParaRPr lang="zh-CN" altLang="en-US" dirty="0"/>
          </a:p>
        </p:txBody>
      </p:sp>
    </p:spTree>
    <p:extLst>
      <p:ext uri="{BB962C8B-B14F-4D97-AF65-F5344CB8AC3E}">
        <p14:creationId xmlns:p14="http://schemas.microsoft.com/office/powerpoint/2010/main" val="35432307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本框 3">
            <a:extLst>
              <a:ext uri="{FF2B5EF4-FFF2-40B4-BE49-F238E27FC236}">
                <a16:creationId xmlns:a16="http://schemas.microsoft.com/office/drawing/2014/main" id="{D7290215-24C3-41BC-8791-98D4C643A2BE}"/>
              </a:ext>
            </a:extLst>
          </p:cNvPr>
          <p:cNvSpPr txBox="1"/>
          <p:nvPr/>
        </p:nvSpPr>
        <p:spPr>
          <a:xfrm>
            <a:off x="1486357" y="1923274"/>
            <a:ext cx="9215021" cy="2585323"/>
          </a:xfrm>
          <a:prstGeom prst="rect">
            <a:avLst/>
          </a:prstGeom>
          <a:noFill/>
        </p:spPr>
        <p:txBody>
          <a:bodyPr wrap="square" rtlCol="0">
            <a:spAutoFit/>
          </a:bodyPr>
          <a:lstStyle/>
          <a:p>
            <a:r>
              <a:rPr lang="zh-CN" altLang="en-US" dirty="0"/>
              <a:t>跨尺度减操作：</a:t>
            </a:r>
            <a:endParaRPr lang="en-US" altLang="zh-CN" dirty="0"/>
          </a:p>
          <a:p>
            <a:endParaRPr lang="en-US" altLang="zh-CN" dirty="0"/>
          </a:p>
          <a:p>
            <a:r>
              <a:rPr lang="zh-CN" altLang="en-US" dirty="0"/>
              <a:t>操作符号：</a:t>
            </a:r>
            <a:r>
              <a:rPr lang="en-US" altLang="zh-CN" sz="1800" dirty="0">
                <a:effectLst/>
                <a:latin typeface="等线" panose="02010600030101010101" pitchFamily="2" charset="-122"/>
                <a:cs typeface="Times New Roman" panose="02020603050405020304" pitchFamily="18" charset="0"/>
              </a:rPr>
              <a:t>Θ</a:t>
            </a:r>
          </a:p>
          <a:p>
            <a:endParaRPr lang="en-US" altLang="zh-CN" dirty="0">
              <a:latin typeface="等线" panose="02010600030101010101" pitchFamily="2" charset="-122"/>
              <a:cs typeface="Times New Roman" panose="02020603050405020304" pitchFamily="18" charset="0"/>
            </a:endParaRPr>
          </a:p>
          <a:p>
            <a:r>
              <a:rPr lang="zh-CN" altLang="zh-CN" sz="1800" dirty="0">
                <a:effectLst/>
                <a:latin typeface="+mn-ea"/>
                <a:cs typeface="Times New Roman" panose="02020603050405020304" pitchFamily="18" charset="0"/>
              </a:rPr>
              <a:t>在模型中，代表中心信息的图像尺度</a:t>
            </a:r>
            <a:r>
              <a:rPr lang="en-US" altLang="zh-CN" sz="1800" dirty="0">
                <a:effectLst/>
                <a:latin typeface="+mn-ea"/>
                <a:cs typeface="Times New Roman" panose="02020603050405020304" pitchFamily="18" charset="0"/>
              </a:rPr>
              <a:t>c</a:t>
            </a:r>
            <a:r>
              <a:rPr lang="zh-CN" altLang="zh-CN" sz="1800" dirty="0">
                <a:effectLst/>
                <a:latin typeface="+mn-ea"/>
                <a:cs typeface="Times New Roman" panose="02020603050405020304" pitchFamily="18" charset="0"/>
              </a:rPr>
              <a:t>取</a:t>
            </a:r>
            <a:r>
              <a:rPr lang="en-US" altLang="zh-CN" sz="1800" dirty="0">
                <a:effectLst/>
                <a:latin typeface="+mn-ea"/>
                <a:cs typeface="Times New Roman" panose="02020603050405020304" pitchFamily="18" charset="0"/>
              </a:rPr>
              <a:t>c∈{2,3,4}</a:t>
            </a:r>
          </a:p>
          <a:p>
            <a:endParaRPr lang="en-US" altLang="zh-CN" dirty="0">
              <a:latin typeface="+mn-ea"/>
              <a:cs typeface="Times New Roman" panose="02020603050405020304" pitchFamily="18" charset="0"/>
            </a:endParaRPr>
          </a:p>
          <a:p>
            <a:r>
              <a:rPr lang="zh-CN" altLang="zh-CN" sz="1800" dirty="0">
                <a:effectLst/>
                <a:latin typeface="+mn-ea"/>
                <a:cs typeface="Times New Roman" panose="02020603050405020304" pitchFamily="18" charset="0"/>
              </a:rPr>
              <a:t>代表周边背景信息的图像尺度</a:t>
            </a:r>
            <a:r>
              <a:rPr lang="en-US" altLang="zh-CN" sz="1800" dirty="0">
                <a:effectLst/>
                <a:latin typeface="+mn-ea"/>
                <a:cs typeface="Times New Roman" panose="02020603050405020304" pitchFamily="18" charset="0"/>
              </a:rPr>
              <a:t>s</a:t>
            </a:r>
            <a:r>
              <a:rPr lang="zh-CN" altLang="zh-CN" sz="1800" dirty="0">
                <a:effectLst/>
                <a:latin typeface="+mn-ea"/>
                <a:cs typeface="Times New Roman" panose="02020603050405020304" pitchFamily="18" charset="0"/>
              </a:rPr>
              <a:t>取</a:t>
            </a:r>
            <a:r>
              <a:rPr lang="en-US" altLang="zh-CN" sz="1800" dirty="0">
                <a:effectLst/>
                <a:latin typeface="+mn-ea"/>
                <a:cs typeface="Times New Roman" panose="02020603050405020304" pitchFamily="18" charset="0"/>
              </a:rPr>
              <a:t>s=</a:t>
            </a:r>
            <a:r>
              <a:rPr lang="en-US" altLang="zh-CN" sz="1800" dirty="0" err="1">
                <a:effectLst/>
                <a:latin typeface="+mn-ea"/>
                <a:cs typeface="Times New Roman" panose="02020603050405020304" pitchFamily="18" charset="0"/>
              </a:rPr>
              <a:t>c+δ</a:t>
            </a:r>
            <a:r>
              <a:rPr lang="zh-CN" altLang="zh-CN" sz="1800" dirty="0">
                <a:effectLst/>
                <a:latin typeface="+mn-ea"/>
                <a:cs typeface="Times New Roman" panose="02020603050405020304" pitchFamily="18" charset="0"/>
              </a:rPr>
              <a:t>，其中</a:t>
            </a:r>
            <a:r>
              <a:rPr lang="en-US" altLang="zh-CN" sz="1800" dirty="0">
                <a:effectLst/>
                <a:latin typeface="+mn-ea"/>
                <a:cs typeface="Times New Roman" panose="02020603050405020304" pitchFamily="18" charset="0"/>
              </a:rPr>
              <a:t>δ∈{3,4}</a:t>
            </a:r>
          </a:p>
          <a:p>
            <a:endParaRPr lang="en-US" altLang="zh-CN" dirty="0">
              <a:latin typeface="等线" panose="02010600030101010101" pitchFamily="2" charset="-122"/>
              <a:ea typeface="等线" panose="02010600030101010101" pitchFamily="2" charset="-122"/>
              <a:cs typeface="Times New Roman" panose="02020603050405020304" pitchFamily="18" charset="0"/>
            </a:endParaRPr>
          </a:p>
          <a:p>
            <a:r>
              <a:rPr lang="zh-CN" altLang="en-US" dirty="0">
                <a:latin typeface="+mn-ea"/>
                <a:cs typeface="Times New Roman" panose="02020603050405020304" pitchFamily="18" charset="0"/>
              </a:rPr>
              <a:t>从而产生</a:t>
            </a:r>
            <a:r>
              <a:rPr lang="en-US" altLang="zh-CN" dirty="0">
                <a:latin typeface="+mn-ea"/>
                <a:cs typeface="Times New Roman" panose="02020603050405020304" pitchFamily="18" charset="0"/>
              </a:rPr>
              <a:t>6</a:t>
            </a:r>
            <a:r>
              <a:rPr lang="zh-CN" altLang="en-US" dirty="0">
                <a:latin typeface="+mn-ea"/>
                <a:cs typeface="Times New Roman" panose="02020603050405020304" pitchFamily="18" charset="0"/>
              </a:rPr>
              <a:t>个尺度对：</a:t>
            </a:r>
            <a:r>
              <a:rPr lang="en-US" altLang="zh-CN" sz="1800" dirty="0">
                <a:effectLst/>
                <a:latin typeface="+mn-ea"/>
                <a:cs typeface="Times New Roman" panose="02020603050405020304" pitchFamily="18" charset="0"/>
              </a:rPr>
              <a:t>{2-5,  2-6,  3-6,  3-7,  4-7,  4-8}</a:t>
            </a:r>
            <a:endParaRPr lang="zh-CN" altLang="en-US" dirty="0">
              <a:latin typeface="+mn-ea"/>
            </a:endParaRPr>
          </a:p>
        </p:txBody>
      </p:sp>
    </p:spTree>
    <p:extLst>
      <p:ext uri="{BB962C8B-B14F-4D97-AF65-F5344CB8AC3E}">
        <p14:creationId xmlns:p14="http://schemas.microsoft.com/office/powerpoint/2010/main" val="40852458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标题 3">
            <a:extLst>
              <a:ext uri="{FF2B5EF4-FFF2-40B4-BE49-F238E27FC236}">
                <a16:creationId xmlns:a16="http://schemas.microsoft.com/office/drawing/2014/main" id="{2A0CA45A-08E8-4171-8970-0DB8E906E28E}"/>
              </a:ext>
            </a:extLst>
          </p:cNvPr>
          <p:cNvSpPr>
            <a:spLocks noGrp="1"/>
          </p:cNvSpPr>
          <p:nvPr>
            <p:ph type="title"/>
          </p:nvPr>
        </p:nvSpPr>
        <p:spPr>
          <a:xfrm>
            <a:off x="1172653" y="568294"/>
            <a:ext cx="4127315" cy="1077229"/>
          </a:xfrm>
        </p:spPr>
        <p:txBody>
          <a:bodyPr>
            <a:normAutofit fontScale="90000"/>
          </a:bodyPr>
          <a:lstStyle/>
          <a:p>
            <a:r>
              <a:rPr lang="en-US" altLang="zh-CN" dirty="0"/>
              <a:t>2.</a:t>
            </a:r>
            <a:r>
              <a:rPr lang="zh-CN" altLang="en-US" sz="3800" i="0" dirty="0">
                <a:solidFill>
                  <a:srgbClr val="4F4F4F"/>
                </a:solidFill>
                <a:latin typeface="PingFang SC"/>
              </a:rPr>
              <a:t>早期视觉特征提取</a:t>
            </a:r>
            <a:br>
              <a:rPr lang="zh-CN" altLang="en-US" b="1" i="0" dirty="0">
                <a:solidFill>
                  <a:srgbClr val="4F4F4F"/>
                </a:solidFill>
                <a:effectLst/>
                <a:latin typeface="PingFang SC"/>
              </a:rPr>
            </a:br>
            <a:endParaRPr lang="zh-CN" altLang="en-US" dirty="0"/>
          </a:p>
        </p:txBody>
      </p:sp>
      <p:sp>
        <p:nvSpPr>
          <p:cNvPr id="2" name="文本框 1">
            <a:extLst>
              <a:ext uri="{FF2B5EF4-FFF2-40B4-BE49-F238E27FC236}">
                <a16:creationId xmlns:a16="http://schemas.microsoft.com/office/drawing/2014/main" id="{D5521FD9-986D-47FA-9345-B7BE56D84831}"/>
              </a:ext>
            </a:extLst>
          </p:cNvPr>
          <p:cNvSpPr txBox="1"/>
          <p:nvPr/>
        </p:nvSpPr>
        <p:spPr>
          <a:xfrm>
            <a:off x="1172654" y="1485725"/>
            <a:ext cx="9871969" cy="1754326"/>
          </a:xfrm>
          <a:prstGeom prst="rect">
            <a:avLst/>
          </a:prstGeom>
          <a:noFill/>
        </p:spPr>
        <p:txBody>
          <a:bodyPr wrap="square" rtlCol="0">
            <a:spAutoFit/>
          </a:bodyPr>
          <a:lstStyle/>
          <a:p>
            <a:pPr algn="l"/>
            <a:r>
              <a:rPr lang="en-US" altLang="zh-CN" i="0" dirty="0">
                <a:effectLst/>
                <a:latin typeface="+mn-ea"/>
              </a:rPr>
              <a:t>(1)</a:t>
            </a:r>
            <a:r>
              <a:rPr lang="zh-CN" altLang="en-US" i="0" dirty="0">
                <a:effectLst/>
                <a:latin typeface="+mn-ea"/>
              </a:rPr>
              <a:t>灰度特征</a:t>
            </a:r>
            <a:endParaRPr lang="en-US" altLang="zh-CN" i="0" dirty="0">
              <a:effectLst/>
              <a:latin typeface="+mn-ea"/>
            </a:endParaRPr>
          </a:p>
          <a:p>
            <a:pPr algn="l"/>
            <a:endParaRPr lang="zh-CN" altLang="en-US" i="0" dirty="0">
              <a:effectLst/>
              <a:latin typeface="+mn-ea"/>
            </a:endParaRPr>
          </a:p>
          <a:p>
            <a:pPr algn="l"/>
            <a:r>
              <a:rPr lang="zh-CN" altLang="en-US" i="0" dirty="0">
                <a:effectLst/>
                <a:latin typeface="+mn-ea"/>
              </a:rPr>
              <a:t>      灰度的计算公式</a:t>
            </a:r>
            <a:r>
              <a:rPr lang="en-US" altLang="zh-CN" i="0" dirty="0">
                <a:effectLst/>
                <a:latin typeface="+mn-ea"/>
              </a:rPr>
              <a:t>I = (r + g + b)/3</a:t>
            </a:r>
          </a:p>
          <a:p>
            <a:pPr algn="l"/>
            <a:endParaRPr lang="en-US" altLang="zh-CN" i="0" dirty="0">
              <a:effectLst/>
              <a:latin typeface="+mn-ea"/>
            </a:endParaRPr>
          </a:p>
          <a:p>
            <a:pPr algn="l"/>
            <a:r>
              <a:rPr lang="zh-CN" altLang="en-US" i="0" dirty="0">
                <a:effectLst/>
                <a:latin typeface="+mn-ea"/>
              </a:rPr>
              <a:t>      灰度特征计算公式</a:t>
            </a:r>
            <a:r>
              <a:rPr lang="en-US" altLang="zh-CN" i="0" dirty="0">
                <a:effectLst/>
                <a:latin typeface="+mn-ea"/>
              </a:rPr>
              <a:t>I(c</a:t>
            </a:r>
            <a:r>
              <a:rPr lang="zh-CN" altLang="en-US" i="0" dirty="0">
                <a:effectLst/>
                <a:latin typeface="+mn-ea"/>
              </a:rPr>
              <a:t>，</a:t>
            </a:r>
            <a:r>
              <a:rPr lang="en-US" altLang="zh-CN" i="0" dirty="0">
                <a:effectLst/>
                <a:latin typeface="+mn-ea"/>
              </a:rPr>
              <a:t>s) = |I(c)</a:t>
            </a:r>
            <a:r>
              <a:rPr lang="el-GR" altLang="zh-CN" i="0" dirty="0">
                <a:effectLst/>
                <a:latin typeface="+mn-ea"/>
              </a:rPr>
              <a:t>Θ </a:t>
            </a:r>
            <a:r>
              <a:rPr lang="en-US" altLang="zh-CN" i="0" dirty="0">
                <a:effectLst/>
                <a:latin typeface="+mn-ea"/>
              </a:rPr>
              <a:t>I(s)|</a:t>
            </a:r>
          </a:p>
          <a:p>
            <a:endParaRPr lang="zh-CN" altLang="en-US" dirty="0"/>
          </a:p>
        </p:txBody>
      </p:sp>
      <p:sp>
        <p:nvSpPr>
          <p:cNvPr id="5" name="文本框 4">
            <a:extLst>
              <a:ext uri="{FF2B5EF4-FFF2-40B4-BE49-F238E27FC236}">
                <a16:creationId xmlns:a16="http://schemas.microsoft.com/office/drawing/2014/main" id="{9AFF9E48-F9B7-460F-9737-C4F9BFA3C553}"/>
              </a:ext>
            </a:extLst>
          </p:cNvPr>
          <p:cNvSpPr txBox="1"/>
          <p:nvPr/>
        </p:nvSpPr>
        <p:spPr>
          <a:xfrm>
            <a:off x="1172653" y="3275186"/>
            <a:ext cx="9436963" cy="2797369"/>
          </a:xfrm>
          <a:prstGeom prst="rect">
            <a:avLst/>
          </a:prstGeom>
          <a:noFill/>
        </p:spPr>
        <p:txBody>
          <a:bodyPr wrap="square" rtlCol="0">
            <a:spAutoFit/>
          </a:bodyPr>
          <a:lstStyle/>
          <a:p>
            <a:r>
              <a:rPr lang="en-US" altLang="zh-CN" dirty="0">
                <a:latin typeface="+mn-ea"/>
              </a:rPr>
              <a:t>(2)</a:t>
            </a:r>
            <a:r>
              <a:rPr lang="zh-CN" altLang="en-US" dirty="0">
                <a:latin typeface="+mn-ea"/>
              </a:rPr>
              <a:t>方向特征       </a:t>
            </a:r>
            <a:endParaRPr lang="en-US" altLang="zh-CN" dirty="0">
              <a:latin typeface="+mn-ea"/>
            </a:endParaRPr>
          </a:p>
          <a:p>
            <a:pPr>
              <a:lnSpc>
                <a:spcPct val="150000"/>
              </a:lnSpc>
            </a:pPr>
            <a:r>
              <a:rPr lang="zh-CN" altLang="en-US" dirty="0">
                <a:latin typeface="+mn-ea"/>
              </a:rPr>
              <a:t>局部方向信息是通过对于灰度图</a:t>
            </a:r>
            <a:r>
              <a:rPr lang="en-US" altLang="zh-CN" dirty="0">
                <a:latin typeface="+mn-ea"/>
              </a:rPr>
              <a:t>I</a:t>
            </a:r>
            <a:r>
              <a:rPr lang="zh-CN" altLang="en-US" dirty="0">
                <a:latin typeface="+mn-ea"/>
              </a:rPr>
              <a:t>使用</a:t>
            </a:r>
            <a:r>
              <a:rPr lang="en-US" altLang="zh-CN" dirty="0">
                <a:latin typeface="+mn-ea"/>
              </a:rPr>
              <a:t>Gabor</a:t>
            </a:r>
            <a:r>
              <a:rPr lang="zh-CN" altLang="en-US" dirty="0">
                <a:latin typeface="+mn-ea"/>
              </a:rPr>
              <a:t>金字塔来获得的，用</a:t>
            </a:r>
            <a:r>
              <a:rPr lang="en-US" altLang="zh-CN" dirty="0">
                <a:latin typeface="+mn-ea"/>
              </a:rPr>
              <a:t>O(σ, θ)</a:t>
            </a:r>
            <a:r>
              <a:rPr lang="zh-CN" altLang="en-US" dirty="0">
                <a:latin typeface="+mn-ea"/>
              </a:rPr>
              <a:t>表示。其中</a:t>
            </a:r>
            <a:r>
              <a:rPr lang="en-US" altLang="zh-CN" dirty="0">
                <a:latin typeface="+mn-ea"/>
              </a:rPr>
              <a:t>σ∈{0,1,2,3,4,5,6,7,8}</a:t>
            </a:r>
            <a:r>
              <a:rPr lang="zh-CN" altLang="en-US" dirty="0">
                <a:latin typeface="+mn-ea"/>
              </a:rPr>
              <a:t>，表示尺度为</a:t>
            </a:r>
            <a:r>
              <a:rPr lang="en-US" altLang="zh-CN" dirty="0">
                <a:latin typeface="+mn-ea"/>
              </a:rPr>
              <a:t>σ</a:t>
            </a:r>
            <a:r>
              <a:rPr lang="zh-CN" altLang="en-US" dirty="0">
                <a:latin typeface="+mn-ea"/>
              </a:rPr>
              <a:t>的图像，</a:t>
            </a:r>
            <a:r>
              <a:rPr lang="en-US" altLang="zh-CN" dirty="0">
                <a:latin typeface="+mn-ea"/>
              </a:rPr>
              <a:t>θ∈{0,45,90,135}</a:t>
            </a:r>
            <a:r>
              <a:rPr lang="zh-CN" altLang="en-US" dirty="0">
                <a:latin typeface="+mn-ea"/>
              </a:rPr>
              <a:t>单位是度。</a:t>
            </a:r>
            <a:endParaRPr lang="en-US" altLang="zh-CN" dirty="0">
              <a:latin typeface="+mn-ea"/>
            </a:endParaRPr>
          </a:p>
          <a:p>
            <a:pPr>
              <a:lnSpc>
                <a:spcPct val="150000"/>
              </a:lnSpc>
            </a:pPr>
            <a:r>
              <a:rPr lang="zh-CN" altLang="en-US" dirty="0">
                <a:latin typeface="+mn-ea"/>
              </a:rPr>
              <a:t>因此对于每一种</a:t>
            </a:r>
            <a:r>
              <a:rPr lang="en-US" altLang="zh-CN" dirty="0">
                <a:latin typeface="+mn-ea"/>
              </a:rPr>
              <a:t>(c</a:t>
            </a:r>
            <a:r>
              <a:rPr lang="zh-CN" altLang="en-US" dirty="0">
                <a:latin typeface="+mn-ea"/>
              </a:rPr>
              <a:t>，</a:t>
            </a:r>
            <a:r>
              <a:rPr lang="en-US" altLang="zh-CN" dirty="0">
                <a:latin typeface="+mn-ea"/>
              </a:rPr>
              <a:t>s)</a:t>
            </a:r>
            <a:r>
              <a:rPr lang="zh-CN" altLang="en-US" dirty="0">
                <a:latin typeface="+mn-ea"/>
              </a:rPr>
              <a:t>组合会产生以下四个</a:t>
            </a:r>
            <a:r>
              <a:rPr lang="en-US" altLang="zh-CN" dirty="0">
                <a:latin typeface="+mn-ea"/>
              </a:rPr>
              <a:t>feature map</a:t>
            </a:r>
            <a:r>
              <a:rPr lang="zh-CN" altLang="en-US" dirty="0">
                <a:latin typeface="+mn-ea"/>
              </a:rPr>
              <a:t>：       </a:t>
            </a:r>
            <a:endParaRPr lang="en-US" altLang="zh-CN" dirty="0">
              <a:latin typeface="+mn-ea"/>
            </a:endParaRPr>
          </a:p>
          <a:p>
            <a:pPr>
              <a:lnSpc>
                <a:spcPct val="150000"/>
              </a:lnSpc>
            </a:pPr>
            <a:endParaRPr lang="en-US" altLang="zh-CN" dirty="0">
              <a:latin typeface="+mn-ea"/>
            </a:endParaRPr>
          </a:p>
          <a:p>
            <a:pPr>
              <a:lnSpc>
                <a:spcPct val="150000"/>
              </a:lnSpc>
            </a:pPr>
            <a:endParaRPr lang="en-US" altLang="zh-CN" dirty="0">
              <a:latin typeface="+mn-ea"/>
            </a:endParaRPr>
          </a:p>
          <a:p>
            <a:pPr>
              <a:lnSpc>
                <a:spcPct val="150000"/>
              </a:lnSpc>
            </a:pPr>
            <a:r>
              <a:rPr lang="zh-CN" altLang="en-US" dirty="0">
                <a:latin typeface="+mn-ea"/>
              </a:rPr>
              <a:t>因为</a:t>
            </a:r>
            <a:r>
              <a:rPr lang="en-US" altLang="zh-CN" dirty="0">
                <a:latin typeface="+mn-ea"/>
              </a:rPr>
              <a:t>θ</a:t>
            </a:r>
            <a:r>
              <a:rPr lang="zh-CN" altLang="en-US" dirty="0">
                <a:latin typeface="+mn-ea"/>
              </a:rPr>
              <a:t>的取值有四个，所以对于每一种</a:t>
            </a:r>
            <a:r>
              <a:rPr lang="en-US" altLang="zh-CN" dirty="0">
                <a:latin typeface="+mn-ea"/>
              </a:rPr>
              <a:t>(c</a:t>
            </a:r>
            <a:r>
              <a:rPr lang="zh-CN" altLang="en-US" dirty="0">
                <a:latin typeface="+mn-ea"/>
              </a:rPr>
              <a:t>，</a:t>
            </a:r>
            <a:r>
              <a:rPr lang="en-US" altLang="zh-CN" dirty="0">
                <a:latin typeface="+mn-ea"/>
              </a:rPr>
              <a:t>s)</a:t>
            </a:r>
            <a:r>
              <a:rPr lang="zh-CN" altLang="en-US" dirty="0">
                <a:latin typeface="+mn-ea"/>
              </a:rPr>
              <a:t>组合会产生</a:t>
            </a:r>
            <a:r>
              <a:rPr lang="en-US" altLang="zh-CN" dirty="0">
                <a:latin typeface="+mn-ea"/>
              </a:rPr>
              <a:t>4</a:t>
            </a:r>
            <a:r>
              <a:rPr lang="zh-CN" altLang="en-US" dirty="0">
                <a:latin typeface="+mn-ea"/>
              </a:rPr>
              <a:t>个</a:t>
            </a:r>
            <a:r>
              <a:rPr lang="en-US" altLang="zh-CN" dirty="0">
                <a:latin typeface="+mn-ea"/>
              </a:rPr>
              <a:t>feature map       </a:t>
            </a:r>
          </a:p>
        </p:txBody>
      </p:sp>
      <p:pic>
        <p:nvPicPr>
          <p:cNvPr id="6" name="图片 5">
            <a:extLst>
              <a:ext uri="{FF2B5EF4-FFF2-40B4-BE49-F238E27FC236}">
                <a16:creationId xmlns:a16="http://schemas.microsoft.com/office/drawing/2014/main" id="{AC55DFC9-769A-446A-A82E-725A53C97308}"/>
              </a:ext>
            </a:extLst>
          </p:cNvPr>
          <p:cNvPicPr>
            <a:picLocks noChangeAspect="1"/>
          </p:cNvPicPr>
          <p:nvPr/>
        </p:nvPicPr>
        <p:blipFill>
          <a:blip r:embed="rId3"/>
          <a:stretch>
            <a:fillRect/>
          </a:stretch>
        </p:blipFill>
        <p:spPr>
          <a:xfrm>
            <a:off x="4269422" y="5028625"/>
            <a:ext cx="3243423" cy="481168"/>
          </a:xfrm>
          <a:prstGeom prst="rect">
            <a:avLst/>
          </a:prstGeom>
        </p:spPr>
      </p:pic>
    </p:spTree>
    <p:extLst>
      <p:ext uri="{BB962C8B-B14F-4D97-AF65-F5344CB8AC3E}">
        <p14:creationId xmlns:p14="http://schemas.microsoft.com/office/powerpoint/2010/main" val="76042168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长方形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useBgFill="1">
        <p:nvSpPr>
          <p:cNvPr id="43" name="长方形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45" name="长方形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长方形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文本框 1">
            <a:extLst>
              <a:ext uri="{FF2B5EF4-FFF2-40B4-BE49-F238E27FC236}">
                <a16:creationId xmlns:a16="http://schemas.microsoft.com/office/drawing/2014/main" id="{0A16C2AB-83B2-42CA-BC32-B39269FCFA62}"/>
              </a:ext>
            </a:extLst>
          </p:cNvPr>
          <p:cNvSpPr txBox="1"/>
          <p:nvPr/>
        </p:nvSpPr>
        <p:spPr>
          <a:xfrm>
            <a:off x="1197455" y="1166842"/>
            <a:ext cx="9001957" cy="5078313"/>
          </a:xfrm>
          <a:prstGeom prst="rect">
            <a:avLst/>
          </a:prstGeom>
          <a:noFill/>
        </p:spPr>
        <p:txBody>
          <a:bodyPr wrap="square" rtlCol="0">
            <a:spAutoFit/>
          </a:bodyPr>
          <a:lstStyle/>
          <a:p>
            <a:r>
              <a:rPr lang="en-US" altLang="zh-CN" dirty="0"/>
              <a:t>(3)</a:t>
            </a:r>
            <a:r>
              <a:rPr lang="zh-CN" altLang="en-US" dirty="0"/>
              <a:t>彩色通道特征     </a:t>
            </a:r>
            <a:endParaRPr lang="en-US" altLang="zh-CN" dirty="0"/>
          </a:p>
          <a:p>
            <a:r>
              <a:rPr lang="zh-CN" altLang="en-US" dirty="0"/>
              <a:t>   </a:t>
            </a:r>
            <a:endParaRPr lang="en-US" altLang="zh-CN" dirty="0"/>
          </a:p>
          <a:p>
            <a:r>
              <a:rPr lang="zh-CN" altLang="en-US" dirty="0"/>
              <a:t>四种颜色通道：        </a:t>
            </a:r>
            <a:endParaRPr lang="en-US" altLang="zh-CN" dirty="0"/>
          </a:p>
          <a:p>
            <a:endParaRPr lang="en-US" altLang="zh-CN" dirty="0"/>
          </a:p>
          <a:p>
            <a:r>
              <a:rPr lang="en-US" altLang="zh-CN" dirty="0"/>
              <a:t>R = r - (g + b)/2 for red        G = g - (r + b)/2 for green        </a:t>
            </a:r>
          </a:p>
          <a:p>
            <a:endParaRPr lang="en-US" altLang="zh-CN" dirty="0"/>
          </a:p>
          <a:p>
            <a:r>
              <a:rPr lang="en-US" altLang="zh-CN" dirty="0"/>
              <a:t>B = b - (r + g)/2 for blue       Y = (r + g)/2 - |r - g|/2 - b for yellow         </a:t>
            </a:r>
          </a:p>
          <a:p>
            <a:endParaRPr lang="en-US" altLang="zh-CN" dirty="0"/>
          </a:p>
          <a:p>
            <a:endParaRPr lang="en-US" altLang="zh-CN" dirty="0"/>
          </a:p>
          <a:p>
            <a:r>
              <a:rPr lang="zh-CN" altLang="en-US" dirty="0"/>
              <a:t>对于每一种</a:t>
            </a:r>
            <a:r>
              <a:rPr lang="en-US" altLang="zh-CN" dirty="0"/>
              <a:t>(</a:t>
            </a:r>
            <a:r>
              <a:rPr lang="en-US" altLang="zh-CN" dirty="0" err="1"/>
              <a:t>c,s</a:t>
            </a:r>
            <a:r>
              <a:rPr lang="en-US" altLang="zh-CN" dirty="0"/>
              <a:t>)</a:t>
            </a:r>
            <a:r>
              <a:rPr lang="zh-CN" altLang="en-US" dirty="0"/>
              <a:t>组合会产生以下两个</a:t>
            </a:r>
            <a:r>
              <a:rPr lang="en-US" altLang="zh-CN" dirty="0"/>
              <a:t>feature map</a:t>
            </a:r>
            <a:r>
              <a:rPr lang="zh-CN" altLang="en-US" dirty="0"/>
              <a:t>：    </a:t>
            </a:r>
            <a:endParaRPr lang="en-US" altLang="zh-CN" dirty="0"/>
          </a:p>
          <a:p>
            <a:r>
              <a:rPr lang="zh-CN" altLang="en-US" dirty="0"/>
              <a:t>   </a:t>
            </a:r>
            <a:endParaRPr lang="en-US" altLang="zh-CN" dirty="0"/>
          </a:p>
          <a:p>
            <a:r>
              <a:rPr lang="en-US" altLang="zh-CN" dirty="0"/>
              <a:t>RG(c, s) = |(R(c) - G(c))</a:t>
            </a:r>
            <a:r>
              <a:rPr lang="el-GR" altLang="zh-CN" dirty="0"/>
              <a:t>Θ (</a:t>
            </a:r>
            <a:r>
              <a:rPr lang="en-US" altLang="zh-CN" dirty="0"/>
              <a:t>G(s) - R(s))|       BY(c, s) = |(B(c) - Y(c))</a:t>
            </a:r>
            <a:r>
              <a:rPr lang="el-GR" altLang="zh-CN" dirty="0"/>
              <a:t>Θ (</a:t>
            </a:r>
            <a:r>
              <a:rPr lang="en-US" altLang="zh-CN" dirty="0"/>
              <a:t>Y(s) - B(s))|</a:t>
            </a:r>
          </a:p>
          <a:p>
            <a:endParaRPr lang="en-US" altLang="zh-CN" dirty="0"/>
          </a:p>
          <a:p>
            <a:pPr>
              <a:lnSpc>
                <a:spcPct val="150000"/>
              </a:lnSpc>
            </a:pPr>
            <a:r>
              <a:rPr lang="zh-CN" altLang="en-US" dirty="0"/>
              <a:t>综上，对于每一种</a:t>
            </a:r>
            <a:r>
              <a:rPr lang="en-US" altLang="zh-CN" dirty="0"/>
              <a:t>(</a:t>
            </a:r>
            <a:r>
              <a:rPr lang="en-US" altLang="zh-CN" dirty="0" err="1"/>
              <a:t>c,s</a:t>
            </a:r>
            <a:r>
              <a:rPr lang="en-US" altLang="zh-CN" dirty="0"/>
              <a:t>)</a:t>
            </a:r>
            <a:r>
              <a:rPr lang="zh-CN" altLang="en-US" dirty="0"/>
              <a:t>组合会产生</a:t>
            </a:r>
            <a:r>
              <a:rPr lang="en-US" altLang="zh-CN" dirty="0"/>
              <a:t>(1+2+4)</a:t>
            </a:r>
            <a:r>
              <a:rPr lang="zh-CN" altLang="en-US" dirty="0"/>
              <a:t>总共</a:t>
            </a:r>
            <a:r>
              <a:rPr lang="en-US" altLang="zh-CN" dirty="0"/>
              <a:t>7</a:t>
            </a:r>
            <a:r>
              <a:rPr lang="zh-CN" altLang="en-US" dirty="0"/>
              <a:t>个</a:t>
            </a:r>
            <a:r>
              <a:rPr lang="en-US" altLang="zh-CN" dirty="0"/>
              <a:t>feature map</a:t>
            </a:r>
            <a:r>
              <a:rPr lang="zh-CN" altLang="en-US" dirty="0"/>
              <a:t>，而总共会有</a:t>
            </a:r>
            <a:r>
              <a:rPr lang="en-US" altLang="zh-CN" dirty="0"/>
              <a:t>6</a:t>
            </a:r>
            <a:r>
              <a:rPr lang="zh-CN" altLang="en-US" dirty="0"/>
              <a:t>种组合，所以对于一副图像总共会产生</a:t>
            </a:r>
            <a:r>
              <a:rPr lang="en-US" altLang="zh-CN" dirty="0"/>
              <a:t>6*7=42</a:t>
            </a:r>
            <a:r>
              <a:rPr lang="zh-CN" altLang="en-US" dirty="0"/>
              <a:t>个</a:t>
            </a:r>
            <a:r>
              <a:rPr lang="en-US" altLang="zh-CN" dirty="0"/>
              <a:t>feature map</a:t>
            </a:r>
          </a:p>
          <a:p>
            <a:endParaRPr lang="en-US" altLang="zh-CN" dirty="0"/>
          </a:p>
          <a:p>
            <a:endParaRPr lang="zh-CN" altLang="en-US" dirty="0"/>
          </a:p>
        </p:txBody>
      </p:sp>
    </p:spTree>
    <p:extLst>
      <p:ext uri="{BB962C8B-B14F-4D97-AF65-F5344CB8AC3E}">
        <p14:creationId xmlns:p14="http://schemas.microsoft.com/office/powerpoint/2010/main" val="271876019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36804121_TF45439525.potx" id="{D7B38B53-A224-4780-A0F5-61F0F665BCE0}" vid="{F49FDC96-E3F8-4479-818E-E542AAC3BC4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2.xml><?xml version="1.0" encoding="utf-8"?>
<ds:datastoreItem xmlns:ds="http://schemas.openxmlformats.org/officeDocument/2006/customXml" ds:itemID="{6E38766F-4A4C-4A97-A586-D473DB73896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麦迪逊设计</Template>
  <TotalTime>1101</TotalTime>
  <Words>1057</Words>
  <Application>Microsoft Office PowerPoint</Application>
  <PresentationFormat>宽屏</PresentationFormat>
  <Paragraphs>83</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-apple-system</vt:lpstr>
      <vt:lpstr>Microsoft JhengHei UI</vt:lpstr>
      <vt:lpstr>Microsoft YaHei UI</vt:lpstr>
      <vt:lpstr>PingFang SC</vt:lpstr>
      <vt:lpstr>Yu Gothic UI Light</vt:lpstr>
      <vt:lpstr>等线</vt:lpstr>
      <vt:lpstr>宋体</vt:lpstr>
      <vt:lpstr>Arial</vt:lpstr>
      <vt:lpstr>Arial</vt:lpstr>
      <vt:lpstr>Wingdings</vt:lpstr>
      <vt:lpstr>麦迪逊</vt:lpstr>
      <vt:lpstr>图像显著性</vt:lpstr>
      <vt:lpstr>题目：A Model of Saliency-Based Visual Attention for Rapid Scene Analysis </vt:lpstr>
      <vt:lpstr>PowerPoint 演示文稿</vt:lpstr>
      <vt:lpstr>PowerPoint 演示文稿</vt:lpstr>
      <vt:lpstr>1.获取高斯金字塔</vt:lpstr>
      <vt:lpstr>PowerPoint 演示文稿</vt:lpstr>
      <vt:lpstr>PowerPoint 演示文稿</vt:lpstr>
      <vt:lpstr>2.早期视觉特征提取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图像显著性</dc:title>
  <dc:creator>徐 海峰</dc:creator>
  <cp:lastModifiedBy>徐 海峰</cp:lastModifiedBy>
  <cp:revision>11</cp:revision>
  <dcterms:created xsi:type="dcterms:W3CDTF">2022-03-27T03:16:41Z</dcterms:created>
  <dcterms:modified xsi:type="dcterms:W3CDTF">2022-03-30T13:53:02Z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