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77" r:id="rId6"/>
    <p:sldId id="278" r:id="rId7"/>
    <p:sldId id="262" r:id="rId8"/>
    <p:sldId id="280" r:id="rId9"/>
    <p:sldId id="281" r:id="rId10"/>
    <p:sldId id="282" r:id="rId11"/>
    <p:sldId id="283" r:id="rId12"/>
    <p:sldId id="284" r:id="rId13"/>
    <p:sldId id="285" r:id="rId14"/>
    <p:sldId id="286" r:id="rId15"/>
    <p:sldId id="263" r:id="rId16"/>
    <p:sldId id="287" r:id="rId17"/>
    <p:sldId id="289" r:id="rId18"/>
    <p:sldId id="290" r:id="rId19"/>
    <p:sldId id="292"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660"/>
  </p:normalViewPr>
  <p:slideViewPr>
    <p:cSldViewPr snapToGrid="0">
      <p:cViewPr varScale="1">
        <p:scale>
          <a:sx n="91" d="100"/>
          <a:sy n="91" d="100"/>
        </p:scale>
        <p:origin x="67"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0996F-B032-4E07-B6CF-ACD42AE43368}"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C18B1-CBA0-4642-B6EE-D3E563B308D6}" type="slidenum">
              <a:rPr lang="zh-CN" altLang="en-US" smtClean="0"/>
              <a:t>‹#›</a:t>
            </a:fld>
            <a:endParaRPr lang="zh-CN" altLang="en-US"/>
          </a:p>
        </p:txBody>
      </p:sp>
    </p:spTree>
    <p:extLst>
      <p:ext uri="{BB962C8B-B14F-4D97-AF65-F5344CB8AC3E}">
        <p14:creationId xmlns:p14="http://schemas.microsoft.com/office/powerpoint/2010/main" val="354805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EC18B1-CBA0-4642-B6EE-D3E563B308D6}" type="slidenum">
              <a:rPr lang="zh-CN" altLang="en-US" smtClean="0"/>
              <a:t>3</a:t>
            </a:fld>
            <a:endParaRPr lang="zh-CN" altLang="en-US"/>
          </a:p>
        </p:txBody>
      </p:sp>
    </p:spTree>
    <p:extLst>
      <p:ext uri="{BB962C8B-B14F-4D97-AF65-F5344CB8AC3E}">
        <p14:creationId xmlns:p14="http://schemas.microsoft.com/office/powerpoint/2010/main" val="294798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EC18B1-CBA0-4642-B6EE-D3E563B308D6}" type="slidenum">
              <a:rPr lang="zh-CN" altLang="en-US" smtClean="0"/>
              <a:t>6</a:t>
            </a:fld>
            <a:endParaRPr lang="zh-CN" altLang="en-US"/>
          </a:p>
        </p:txBody>
      </p:sp>
    </p:spTree>
    <p:extLst>
      <p:ext uri="{BB962C8B-B14F-4D97-AF65-F5344CB8AC3E}">
        <p14:creationId xmlns:p14="http://schemas.microsoft.com/office/powerpoint/2010/main" val="37287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EC18B1-CBA0-4642-B6EE-D3E563B308D6}" type="slidenum">
              <a:rPr lang="zh-CN" altLang="en-US" smtClean="0"/>
              <a:t>18</a:t>
            </a:fld>
            <a:endParaRPr lang="zh-CN" altLang="en-US"/>
          </a:p>
        </p:txBody>
      </p:sp>
    </p:spTree>
    <p:extLst>
      <p:ext uri="{BB962C8B-B14F-4D97-AF65-F5344CB8AC3E}">
        <p14:creationId xmlns:p14="http://schemas.microsoft.com/office/powerpoint/2010/main" val="89236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1CCF2-1DC3-436C-A118-9A38BFC7C0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37A64A-628F-45C7-80EF-1023F7B6D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D7E51E-D481-4650-AFE5-68795167C038}"/>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29696B99-FEB6-440A-A49C-6D2B99B947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6AF3C2-ADD5-4A3D-BEE1-73728BACC8DD}"/>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122010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A8469-6178-4641-9D4E-555488D4E3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A5D7C8-8FA8-4C06-BFDF-3EA73C6A16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F049E6-D196-4F84-91BA-7EC9FF331983}"/>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9E07574A-79F9-427E-95EF-59E0D15B71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707705-DC65-4DCD-9B72-F0D3D30A9714}"/>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259799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6E0340-BC7B-4105-B383-116F2A22F5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D36837-0DD2-4712-A9C8-4950C89786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4C8900-53FA-443E-B557-B15316983D9E}"/>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61A43739-88B4-4DE3-88C5-2361B9EE6F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EDABF1-69C5-4F3F-AA58-946AE9FEEFE5}"/>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213217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DD08A-6ADA-4C2A-8841-AE793E2781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EF75CC-0F3D-4DC1-8741-30D21B8734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D8EC7-D977-4771-9311-0A8D7FC053DE}"/>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8356FBE2-81D6-4E24-AD74-4518E944B7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9EE901-AB7A-4739-9280-A55F8E38A2A5}"/>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158713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99B41-2764-4250-BB2C-CD97DF622C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17FE50-C9C1-434A-99F7-A6607179C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A65E07-BB0C-4539-923F-B8522C3AE477}"/>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2BF59DDA-CB51-4EBA-B0C9-19EF53EC18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4792BA-75B7-4045-82C7-082430D1CE6A}"/>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376215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55D24-1B1B-4B31-8FEF-85B587D967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08928E-20B6-4E0A-9442-318E0481EF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D8207E-D9B5-4394-A032-D1CE6C846E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935D95-0FE7-4B02-8A4F-B1C5DA2C9A30}"/>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3D426B22-7B72-4D8F-BF0D-168B1F6FE4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552FD9-CD5B-46F7-8B63-44361AC64CE6}"/>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231912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9E909-3651-4F7E-B37C-60E9501E78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50454C-B6CF-4E6A-9E14-C90E9F122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21340D-1CF2-468A-93B2-D4C050D9D70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26CD7D-1CD6-455E-A2AD-AF22A67F2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5E2DDE-0BD9-4997-9AC0-55EC4415794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7898DA6-B127-404E-B413-D78838E98AB0}"/>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8" name="页脚占位符 7">
            <a:extLst>
              <a:ext uri="{FF2B5EF4-FFF2-40B4-BE49-F238E27FC236}">
                <a16:creationId xmlns:a16="http://schemas.microsoft.com/office/drawing/2014/main" id="{94A10D5E-518D-4D37-969D-AE1BDDA7F3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536343-092E-44F9-AE2D-C71096548209}"/>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118022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3EDC-918D-4BCF-BEA1-CEB2DDADD1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BC80B7-CE03-49E7-A180-EFC05790AE8F}"/>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4" name="页脚占位符 3">
            <a:extLst>
              <a:ext uri="{FF2B5EF4-FFF2-40B4-BE49-F238E27FC236}">
                <a16:creationId xmlns:a16="http://schemas.microsoft.com/office/drawing/2014/main" id="{8A55FF20-63EB-43C2-8DCB-EDD9664A79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571DE4-BF2B-49CE-A5DA-E573FEDE5CE1}"/>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37528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A15F95-5998-48F5-9DEE-5EC92363C522}"/>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3" name="页脚占位符 2">
            <a:extLst>
              <a:ext uri="{FF2B5EF4-FFF2-40B4-BE49-F238E27FC236}">
                <a16:creationId xmlns:a16="http://schemas.microsoft.com/office/drawing/2014/main" id="{3592C099-1E04-433B-98F6-25075CE3B3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A43CF3-2FBC-4AC4-A9B6-BC1905B11DFE}"/>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164874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DDFAE-3C62-4699-B041-85CA846B2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B6973-4C13-4C76-B951-77608EB2E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CE1640-6E2B-4F57-8FB2-82BD44303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94608D-87DA-4D54-A463-41BF73FEF025}"/>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DA6CE205-F7F3-44F5-AC98-245B81216E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4F2C9D-2178-465C-9BC1-A3BF9FF4A693}"/>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60026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86C78-237D-4FDA-99B6-356850568C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DD9AD1-0F20-4EBB-8393-8255629F5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B56AED-CCF5-4A51-8759-11F00CA67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B4846E-50A2-4C4D-9528-772F41850B29}"/>
              </a:ext>
            </a:extLst>
          </p:cNvPr>
          <p:cNvSpPr>
            <a:spLocks noGrp="1"/>
          </p:cNvSpPr>
          <p:nvPr>
            <p:ph type="dt" sz="half" idx="10"/>
          </p:nvPr>
        </p:nvSpPr>
        <p:spPr/>
        <p:txBody>
          <a:bodyPr/>
          <a:lstStyle/>
          <a:p>
            <a:fld id="{C882604A-7DAA-485B-BD97-691D57563DE0}"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8CD48A34-C5EE-48F9-8B10-9BC6413011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93E9B9-A377-4A08-9F42-9A83721B1B60}"/>
              </a:ext>
            </a:extLst>
          </p:cNvPr>
          <p:cNvSpPr>
            <a:spLocks noGrp="1"/>
          </p:cNvSpPr>
          <p:nvPr>
            <p:ph type="sldNum" sz="quarter" idx="12"/>
          </p:nvPr>
        </p:nvSpPr>
        <p:spPr/>
        <p:txBody>
          <a:body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337829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5EBEB-E9EA-4604-912A-E8211C49B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A3F2EE-B828-4BE8-90CA-98EBC8AEF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C6D9C7-2BA5-4CAF-ABEB-E0F4E174C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2604A-7DAA-485B-BD97-691D57563DE0}"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13983AD1-4D30-4A20-B176-7ECA5703C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30CDCB-49CF-4DF5-AC95-67DFDF002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81B94-FE16-45E7-A74B-573F1FB69AC2}" type="slidenum">
              <a:rPr lang="zh-CN" altLang="en-US" smtClean="0"/>
              <a:t>‹#›</a:t>
            </a:fld>
            <a:endParaRPr lang="zh-CN" altLang="en-US"/>
          </a:p>
        </p:txBody>
      </p:sp>
    </p:spTree>
    <p:extLst>
      <p:ext uri="{BB962C8B-B14F-4D97-AF65-F5344CB8AC3E}">
        <p14:creationId xmlns:p14="http://schemas.microsoft.com/office/powerpoint/2010/main" val="409961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CE578-A31C-43B9-8E1A-B0CBEE261DE1}"/>
              </a:ext>
            </a:extLst>
          </p:cNvPr>
          <p:cNvSpPr>
            <a:spLocks noGrp="1"/>
          </p:cNvSpPr>
          <p:nvPr>
            <p:ph type="ctrTitle"/>
          </p:nvPr>
        </p:nvSpPr>
        <p:spPr>
          <a:xfrm>
            <a:off x="5645809" y="1122363"/>
            <a:ext cx="6299055" cy="2387600"/>
          </a:xfrm>
        </p:spPr>
        <p:txBody>
          <a:bodyPr>
            <a:normAutofit/>
          </a:bodyPr>
          <a:lstStyle/>
          <a:p>
            <a:r>
              <a:rPr lang="zh-CN" altLang="en-US" sz="5300" dirty="0"/>
              <a:t>自然图像的</a:t>
            </a:r>
            <a:r>
              <a:rPr lang="zh-CN" altLang="en-US" sz="5300" b="1" dirty="0"/>
              <a:t>稀疏编码</a:t>
            </a:r>
            <a:br>
              <a:rPr lang="en-US" altLang="zh-CN" sz="5300" dirty="0"/>
            </a:br>
            <a:r>
              <a:rPr lang="en-US" altLang="zh-CN" sz="5300" dirty="0"/>
              <a:t>&amp;</a:t>
            </a:r>
            <a:br>
              <a:rPr lang="en-US" altLang="zh-CN" sz="5300" dirty="0"/>
            </a:br>
            <a:r>
              <a:rPr lang="zh-CN" altLang="en-US" sz="5300" dirty="0"/>
              <a:t>简单细胞</a:t>
            </a:r>
            <a:r>
              <a:rPr lang="zh-CN" altLang="en-US" sz="5300" b="1" dirty="0"/>
              <a:t>感受野</a:t>
            </a:r>
            <a:r>
              <a:rPr lang="zh-CN" altLang="en-US" sz="5300" dirty="0"/>
              <a:t>特性</a:t>
            </a:r>
          </a:p>
        </p:txBody>
      </p:sp>
      <p:sp>
        <p:nvSpPr>
          <p:cNvPr id="3" name="副标题 2">
            <a:extLst>
              <a:ext uri="{FF2B5EF4-FFF2-40B4-BE49-F238E27FC236}">
                <a16:creationId xmlns:a16="http://schemas.microsoft.com/office/drawing/2014/main" id="{8801A5CE-5296-4E25-AFFB-FB112F1C713D}"/>
              </a:ext>
            </a:extLst>
          </p:cNvPr>
          <p:cNvSpPr>
            <a:spLocks noGrp="1"/>
          </p:cNvSpPr>
          <p:nvPr>
            <p:ph type="subTitle" idx="1"/>
          </p:nvPr>
        </p:nvSpPr>
        <p:spPr>
          <a:xfrm>
            <a:off x="1070919" y="5202238"/>
            <a:ext cx="10050162" cy="1655762"/>
          </a:xfrm>
        </p:spPr>
        <p:txBody>
          <a:bodyPr>
            <a:normAutofit/>
          </a:bodyPr>
          <a:lstStyle/>
          <a:p>
            <a:r>
              <a:rPr lang="en-US" altLang="zh-CN" dirty="0">
                <a:latin typeface="Centaur" panose="02030504050205020304" pitchFamily="18" charset="0"/>
              </a:rPr>
              <a:t>http://redwood.psych.cornell.edu/papers/olshausen_field_nature_1996.pdf</a:t>
            </a:r>
            <a:br>
              <a:rPr lang="en-US" altLang="zh-CN" dirty="0"/>
            </a:br>
            <a:endParaRPr lang="en-US" altLang="zh-CN" dirty="0"/>
          </a:p>
          <a:p>
            <a:r>
              <a:rPr lang="en-US" altLang="zh-CN" dirty="0"/>
              <a:t>2190400428</a:t>
            </a:r>
            <a:r>
              <a:rPr lang="zh-CN" altLang="en-US" dirty="0"/>
              <a:t>马菁</a:t>
            </a:r>
          </a:p>
        </p:txBody>
      </p:sp>
      <p:pic>
        <p:nvPicPr>
          <p:cNvPr id="5" name="图片 4">
            <a:extLst>
              <a:ext uri="{FF2B5EF4-FFF2-40B4-BE49-F238E27FC236}">
                <a16:creationId xmlns:a16="http://schemas.microsoft.com/office/drawing/2014/main" id="{CA77324A-AFAE-4897-A56E-4A913A8AA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38" y="1015297"/>
            <a:ext cx="5228571" cy="3161905"/>
          </a:xfrm>
          <a:prstGeom prst="rect">
            <a:avLst/>
          </a:prstGeom>
        </p:spPr>
      </p:pic>
    </p:spTree>
    <p:extLst>
      <p:ext uri="{BB962C8B-B14F-4D97-AF65-F5344CB8AC3E}">
        <p14:creationId xmlns:p14="http://schemas.microsoft.com/office/powerpoint/2010/main" val="190687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931178"/>
            <a:ext cx="10515600" cy="5505844"/>
          </a:xfrm>
        </p:spPr>
        <p:txBody>
          <a:bodyPr>
            <a:normAutofit lnSpcReduction="10000"/>
          </a:bodyPr>
          <a:lstStyle/>
          <a:p>
            <a:pPr marL="0" indent="0">
              <a:buNone/>
            </a:pPr>
            <a:endParaRPr lang="en-US" altLang="zh-CN" dirty="0"/>
          </a:p>
          <a:p>
            <a:r>
              <a:rPr lang="zh-CN" altLang="en-US" dirty="0"/>
              <a:t>信息论：</a:t>
            </a:r>
            <a:r>
              <a:rPr lang="zh-CN" altLang="en-US" dirty="0">
                <a:solidFill>
                  <a:schemeClr val="accent1"/>
                </a:solidFill>
                <a:effectLst/>
              </a:rPr>
              <a:t>相关变量的联合熵小于个体熵之和</a:t>
            </a:r>
            <a:r>
              <a:rPr lang="zh-CN" altLang="en-US" dirty="0">
                <a:effectLst/>
              </a:rPr>
              <a:t>（当变量之间互相独立时二者相等）</a:t>
            </a:r>
            <a:endParaRPr lang="en-US" altLang="zh-CN" dirty="0">
              <a:effectLst/>
            </a:endParaRPr>
          </a:p>
          <a:p>
            <a:endParaRPr lang="en-US" altLang="zh-CN" dirty="0"/>
          </a:p>
          <a:p>
            <a:r>
              <a:rPr lang="zh-CN" altLang="en-US" dirty="0">
                <a:effectLst/>
              </a:rPr>
              <a:t>保持图像的联合熵不变，一个使得降低变量相关性的可能方法就是降低个体的熵。寻找一个最小熵编码</a:t>
            </a:r>
            <a:endParaRPr lang="en-US" altLang="zh-CN" dirty="0">
              <a:effectLst/>
            </a:endParaRPr>
          </a:p>
          <a:p>
            <a:endParaRPr lang="en-US" altLang="zh-CN" dirty="0">
              <a:effectLst/>
            </a:endParaRPr>
          </a:p>
          <a:p>
            <a:r>
              <a:rPr lang="zh-CN" altLang="en-US" dirty="0">
                <a:effectLst/>
              </a:rPr>
              <a:t>假设自然图像是</a:t>
            </a:r>
            <a:r>
              <a:rPr lang="zh-CN" altLang="en-US" dirty="0">
                <a:solidFill>
                  <a:schemeClr val="accent1"/>
                </a:solidFill>
                <a:effectLst/>
              </a:rPr>
              <a:t>稀疏结构</a:t>
            </a:r>
            <a:r>
              <a:rPr lang="zh-CN" altLang="en-US" dirty="0">
                <a:effectLst/>
              </a:rPr>
              <a:t>，即任何给定图像都可以用大量数据里面的少数几个描述符（基）来表示</a:t>
            </a:r>
            <a:endParaRPr lang="en-US" altLang="zh-CN" dirty="0">
              <a:effectLst/>
            </a:endParaRPr>
          </a:p>
          <a:p>
            <a:endParaRPr lang="en-US" altLang="zh-CN" dirty="0">
              <a:effectLst/>
            </a:endParaRPr>
          </a:p>
          <a:p>
            <a:r>
              <a:rPr lang="zh-CN" altLang="en-US" dirty="0">
                <a:effectLst/>
              </a:rPr>
              <a:t>寻找使得每个系数的概率分布是</a:t>
            </a:r>
            <a:r>
              <a:rPr lang="zh-CN" altLang="en-US" dirty="0">
                <a:solidFill>
                  <a:srgbClr val="C00000"/>
                </a:solidFill>
                <a:effectLst/>
              </a:rPr>
              <a:t>单模态、峰值在零处的低熵</a:t>
            </a:r>
            <a:r>
              <a:rPr lang="zh-CN" altLang="en-US" dirty="0">
                <a:effectLst/>
              </a:rPr>
              <a:t>（</a:t>
            </a:r>
            <a:r>
              <a:rPr lang="en-US" altLang="zh-CN" dirty="0">
                <a:effectLst/>
              </a:rPr>
              <a:t>low-entropy</a:t>
            </a:r>
            <a:r>
              <a:rPr lang="zh-CN" altLang="en-US" dirty="0">
                <a:effectLst/>
              </a:rPr>
              <a:t>）方法</a:t>
            </a:r>
            <a:endParaRPr lang="en-US" altLang="zh-CN" dirty="0">
              <a:effectLst/>
            </a:endParaRPr>
          </a:p>
          <a:p>
            <a:endParaRPr lang="zh-CN" altLang="en-US" dirty="0"/>
          </a:p>
        </p:txBody>
      </p:sp>
      <p:pic>
        <p:nvPicPr>
          <p:cNvPr id="3" name="图片 2">
            <a:extLst>
              <a:ext uri="{FF2B5EF4-FFF2-40B4-BE49-F238E27FC236}">
                <a16:creationId xmlns:a16="http://schemas.microsoft.com/office/drawing/2014/main" id="{88837122-951E-4474-A17C-82985DD84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747" y="125835"/>
            <a:ext cx="5100506" cy="1082155"/>
          </a:xfrm>
          <a:prstGeom prst="rect">
            <a:avLst/>
          </a:prstGeom>
        </p:spPr>
      </p:pic>
    </p:spTree>
    <p:extLst>
      <p:ext uri="{BB962C8B-B14F-4D97-AF65-F5344CB8AC3E}">
        <p14:creationId xmlns:p14="http://schemas.microsoft.com/office/powerpoint/2010/main" val="319338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effectLst/>
              </a:rPr>
              <a:t>稀疏编码的寻找方案可以通过最小化公式</a:t>
            </a:r>
            <a:r>
              <a:rPr lang="en-US" altLang="zh-CN" dirty="0"/>
              <a:t>(2)</a:t>
            </a:r>
            <a:r>
              <a:rPr lang="zh-CN" altLang="en-US" dirty="0">
                <a:effectLst/>
              </a:rPr>
              <a:t>来完成</a:t>
            </a:r>
            <a:endParaRPr lang="en-US" altLang="zh-CN" dirty="0"/>
          </a:p>
          <a:p>
            <a:endParaRPr lang="en-US" altLang="zh-CN" dirty="0">
              <a:effectLst/>
            </a:endParaRPr>
          </a:p>
          <a:p>
            <a:endParaRPr lang="en-US" altLang="zh-CN" dirty="0"/>
          </a:p>
          <a:p>
            <a:endParaRPr lang="en-US" altLang="zh-CN" dirty="0"/>
          </a:p>
          <a:p>
            <a:r>
              <a:rPr lang="zh-CN" altLang="en-US" dirty="0">
                <a:effectLst/>
              </a:rPr>
              <a:t>其中第一项是</a:t>
            </a:r>
            <a:r>
              <a:rPr lang="zh-CN" altLang="en-US" dirty="0">
                <a:solidFill>
                  <a:srgbClr val="C00000"/>
                </a:solidFill>
                <a:effectLst/>
              </a:rPr>
              <a:t>保持信息的代价</a:t>
            </a:r>
            <a:r>
              <a:rPr lang="zh-CN" altLang="en-US" dirty="0">
                <a:effectLst/>
              </a:rPr>
              <a:t>（</a:t>
            </a:r>
            <a:r>
              <a:rPr lang="en-US" altLang="zh-CN" dirty="0">
                <a:effectLst/>
              </a:rPr>
              <a:t>cost</a:t>
            </a:r>
            <a:r>
              <a:rPr lang="zh-CN" altLang="en-US" dirty="0">
                <a:effectLst/>
              </a:rPr>
              <a:t>）</a:t>
            </a:r>
            <a:endParaRPr lang="en-US" altLang="zh-CN" dirty="0">
              <a:effectLst/>
            </a:endParaRPr>
          </a:p>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r>
              <a:rPr lang="zh-CN" altLang="en-US" dirty="0">
                <a:effectLst/>
              </a:rPr>
              <a:t>如果基于基函数重建的图像和原图像一致的话，代价为</a:t>
            </a:r>
            <a:r>
              <a:rPr lang="zh-CN" altLang="en-US" dirty="0"/>
              <a:t>最小值零</a:t>
            </a:r>
          </a:p>
        </p:txBody>
      </p:sp>
      <p:pic>
        <p:nvPicPr>
          <p:cNvPr id="3" name="图片 2">
            <a:extLst>
              <a:ext uri="{FF2B5EF4-FFF2-40B4-BE49-F238E27FC236}">
                <a16:creationId xmlns:a16="http://schemas.microsoft.com/office/drawing/2014/main" id="{1B6B5C07-6497-4D8A-8749-DFBFD564EBCC}"/>
              </a:ext>
            </a:extLst>
          </p:cNvPr>
          <p:cNvPicPr>
            <a:picLocks noChangeAspect="1"/>
          </p:cNvPicPr>
          <p:nvPr/>
        </p:nvPicPr>
        <p:blipFill>
          <a:blip r:embed="rId2"/>
          <a:stretch>
            <a:fillRect/>
          </a:stretch>
        </p:blipFill>
        <p:spPr>
          <a:xfrm>
            <a:off x="1459683" y="1146384"/>
            <a:ext cx="9960529" cy="866970"/>
          </a:xfrm>
          <a:prstGeom prst="rect">
            <a:avLst/>
          </a:prstGeom>
        </p:spPr>
      </p:pic>
      <p:pic>
        <p:nvPicPr>
          <p:cNvPr id="5" name="图片 4">
            <a:extLst>
              <a:ext uri="{FF2B5EF4-FFF2-40B4-BE49-F238E27FC236}">
                <a16:creationId xmlns:a16="http://schemas.microsoft.com/office/drawing/2014/main" id="{035168B9-13C4-4B04-A393-60445D05D6EC}"/>
              </a:ext>
            </a:extLst>
          </p:cNvPr>
          <p:cNvPicPr>
            <a:picLocks noChangeAspect="1"/>
          </p:cNvPicPr>
          <p:nvPr/>
        </p:nvPicPr>
        <p:blipFill>
          <a:blip r:embed="rId3"/>
          <a:stretch>
            <a:fillRect/>
          </a:stretch>
        </p:blipFill>
        <p:spPr>
          <a:xfrm>
            <a:off x="1674523" y="3246540"/>
            <a:ext cx="9530848" cy="1356764"/>
          </a:xfrm>
          <a:prstGeom prst="rect">
            <a:avLst/>
          </a:prstGeom>
        </p:spPr>
      </p:pic>
    </p:spTree>
    <p:extLst>
      <p:ext uri="{BB962C8B-B14F-4D97-AF65-F5344CB8AC3E}">
        <p14:creationId xmlns:p14="http://schemas.microsoft.com/office/powerpoint/2010/main" val="359851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effectLst/>
              </a:rPr>
              <a:t>稀疏编码的寻找方案可以通过最小化公式</a:t>
            </a:r>
            <a:r>
              <a:rPr lang="en-US" altLang="zh-CN" dirty="0"/>
              <a:t>(2)</a:t>
            </a:r>
            <a:r>
              <a:rPr lang="zh-CN" altLang="en-US" dirty="0">
                <a:effectLst/>
              </a:rPr>
              <a:t>来完成</a:t>
            </a:r>
            <a:endParaRPr lang="en-US" altLang="zh-CN" dirty="0"/>
          </a:p>
          <a:p>
            <a:endParaRPr lang="en-US" altLang="zh-CN" dirty="0">
              <a:effectLst/>
            </a:endParaRPr>
          </a:p>
          <a:p>
            <a:endParaRPr lang="en-US" altLang="zh-CN" dirty="0"/>
          </a:p>
          <a:p>
            <a:endParaRPr lang="en-US" altLang="zh-CN" dirty="0"/>
          </a:p>
          <a:p>
            <a:r>
              <a:rPr lang="zh-CN" altLang="en-US" dirty="0">
                <a:effectLst/>
              </a:rPr>
              <a:t>其中第二项是</a:t>
            </a:r>
            <a:r>
              <a:rPr lang="zh-CN" altLang="en-US" dirty="0">
                <a:solidFill>
                  <a:srgbClr val="C00000"/>
                </a:solidFill>
                <a:effectLst/>
              </a:rPr>
              <a:t>稀疏价值函数</a:t>
            </a:r>
            <a:endParaRPr lang="en-US" altLang="zh-CN" dirty="0">
              <a:solidFill>
                <a:srgbClr val="C00000"/>
              </a:solidFill>
              <a:effectLst/>
            </a:endParaRPr>
          </a:p>
          <a:p>
            <a:endParaRPr lang="en-US" altLang="zh-CN" dirty="0">
              <a:effectLst/>
            </a:endParaRPr>
          </a:p>
          <a:p>
            <a:endParaRPr lang="en-US" altLang="zh-CN" dirty="0">
              <a:effectLst/>
            </a:endParaRPr>
          </a:p>
          <a:p>
            <a:endParaRPr lang="en-US" altLang="zh-CN" dirty="0">
              <a:effectLst/>
            </a:endParaRPr>
          </a:p>
          <a:p>
            <a:r>
              <a:rPr lang="zh-CN" altLang="en-US" dirty="0"/>
              <a:t>非线性函数</a:t>
            </a:r>
            <a:r>
              <a:rPr lang="en-US" altLang="zh-CN" dirty="0"/>
              <a:t>S(x)</a:t>
            </a:r>
            <a:r>
              <a:rPr lang="zh-CN" altLang="en-US" dirty="0"/>
              <a:t>的选择</a:t>
            </a:r>
            <a:endParaRPr lang="en-US" altLang="zh-CN" dirty="0"/>
          </a:p>
          <a:p>
            <a:endParaRPr lang="zh-CN" altLang="en-US" dirty="0"/>
          </a:p>
        </p:txBody>
      </p:sp>
      <p:pic>
        <p:nvPicPr>
          <p:cNvPr id="3" name="图片 2">
            <a:extLst>
              <a:ext uri="{FF2B5EF4-FFF2-40B4-BE49-F238E27FC236}">
                <a16:creationId xmlns:a16="http://schemas.microsoft.com/office/drawing/2014/main" id="{1B6B5C07-6497-4D8A-8749-DFBFD564EBCC}"/>
              </a:ext>
            </a:extLst>
          </p:cNvPr>
          <p:cNvPicPr>
            <a:picLocks noChangeAspect="1"/>
          </p:cNvPicPr>
          <p:nvPr/>
        </p:nvPicPr>
        <p:blipFill>
          <a:blip r:embed="rId2"/>
          <a:stretch>
            <a:fillRect/>
          </a:stretch>
        </p:blipFill>
        <p:spPr>
          <a:xfrm>
            <a:off x="1459683" y="1146384"/>
            <a:ext cx="9960529" cy="866970"/>
          </a:xfrm>
          <a:prstGeom prst="rect">
            <a:avLst/>
          </a:prstGeom>
        </p:spPr>
      </p:pic>
      <p:pic>
        <p:nvPicPr>
          <p:cNvPr id="8" name="图片 7">
            <a:extLst>
              <a:ext uri="{FF2B5EF4-FFF2-40B4-BE49-F238E27FC236}">
                <a16:creationId xmlns:a16="http://schemas.microsoft.com/office/drawing/2014/main" id="{041BEC2E-EF15-448A-9BEE-D18A5F07CD12}"/>
              </a:ext>
            </a:extLst>
          </p:cNvPr>
          <p:cNvPicPr>
            <a:picLocks noChangeAspect="1"/>
          </p:cNvPicPr>
          <p:nvPr/>
        </p:nvPicPr>
        <p:blipFill>
          <a:blip r:embed="rId3"/>
          <a:stretch>
            <a:fillRect/>
          </a:stretch>
        </p:blipFill>
        <p:spPr>
          <a:xfrm>
            <a:off x="2214692" y="3227825"/>
            <a:ext cx="8937795" cy="1240448"/>
          </a:xfrm>
          <a:prstGeom prst="rect">
            <a:avLst/>
          </a:prstGeom>
        </p:spPr>
      </p:pic>
      <p:pic>
        <p:nvPicPr>
          <p:cNvPr id="11" name="图片 10">
            <a:extLst>
              <a:ext uri="{FF2B5EF4-FFF2-40B4-BE49-F238E27FC236}">
                <a16:creationId xmlns:a16="http://schemas.microsoft.com/office/drawing/2014/main" id="{7C982013-BB1D-46A4-83A4-B86B1A5C7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5313196"/>
            <a:ext cx="6705599" cy="959371"/>
          </a:xfrm>
          <a:prstGeom prst="rect">
            <a:avLst/>
          </a:prstGeom>
        </p:spPr>
      </p:pic>
    </p:spTree>
    <p:extLst>
      <p:ext uri="{BB962C8B-B14F-4D97-AF65-F5344CB8AC3E}">
        <p14:creationId xmlns:p14="http://schemas.microsoft.com/office/powerpoint/2010/main" val="234447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effectLst/>
              </a:rPr>
              <a:t>稀疏编码的寻找方案可以通过最小化公式</a:t>
            </a:r>
            <a:r>
              <a:rPr lang="en-US" altLang="zh-CN" dirty="0"/>
              <a:t>(2)</a:t>
            </a:r>
            <a:r>
              <a:rPr lang="zh-CN" altLang="en-US" dirty="0">
                <a:effectLst/>
              </a:rPr>
              <a:t>来完成</a:t>
            </a:r>
            <a:endParaRPr lang="en-US" altLang="zh-CN" dirty="0"/>
          </a:p>
          <a:p>
            <a:endParaRPr lang="en-US" altLang="zh-CN" dirty="0">
              <a:effectLst/>
            </a:endParaRPr>
          </a:p>
          <a:p>
            <a:endParaRPr lang="en-US" altLang="zh-CN" dirty="0"/>
          </a:p>
          <a:p>
            <a:endParaRPr lang="en-US" altLang="zh-CN" dirty="0"/>
          </a:p>
          <a:p>
            <a:r>
              <a:rPr lang="zh-CN" altLang="en-US" dirty="0">
                <a:effectLst/>
              </a:rPr>
              <a:t>其中第二项是</a:t>
            </a:r>
            <a:r>
              <a:rPr lang="zh-CN" altLang="en-US" dirty="0">
                <a:solidFill>
                  <a:srgbClr val="C00000"/>
                </a:solidFill>
                <a:effectLst/>
              </a:rPr>
              <a:t>稀疏价值函数</a:t>
            </a:r>
            <a:endParaRPr lang="en-US" altLang="zh-CN" dirty="0">
              <a:solidFill>
                <a:srgbClr val="C00000"/>
              </a:solidFill>
              <a:effectLst/>
            </a:endParaRPr>
          </a:p>
          <a:p>
            <a:endParaRPr lang="en-US" altLang="zh-CN" dirty="0">
              <a:effectLst/>
            </a:endParaRPr>
          </a:p>
          <a:p>
            <a:endParaRPr lang="en-US" altLang="zh-CN" dirty="0">
              <a:effectLst/>
            </a:endParaRPr>
          </a:p>
          <a:p>
            <a:endParaRPr lang="en-US" altLang="zh-CN" dirty="0">
              <a:effectLst/>
            </a:endParaRPr>
          </a:p>
          <a:p>
            <a:r>
              <a:rPr lang="zh-CN" altLang="en-US" dirty="0"/>
              <a:t>非线性函数</a:t>
            </a:r>
            <a:r>
              <a:rPr lang="en-US" altLang="zh-CN" dirty="0"/>
              <a:t>S(x)</a:t>
            </a:r>
            <a:r>
              <a:rPr lang="zh-CN" altLang="en-US" dirty="0"/>
              <a:t>的选择</a:t>
            </a:r>
            <a:endParaRPr lang="en-US" altLang="zh-CN" dirty="0"/>
          </a:p>
          <a:p>
            <a:endParaRPr lang="zh-CN" altLang="en-US" dirty="0"/>
          </a:p>
        </p:txBody>
      </p:sp>
      <p:pic>
        <p:nvPicPr>
          <p:cNvPr id="3" name="图片 2">
            <a:extLst>
              <a:ext uri="{FF2B5EF4-FFF2-40B4-BE49-F238E27FC236}">
                <a16:creationId xmlns:a16="http://schemas.microsoft.com/office/drawing/2014/main" id="{1B6B5C07-6497-4D8A-8749-DFBFD564EBCC}"/>
              </a:ext>
            </a:extLst>
          </p:cNvPr>
          <p:cNvPicPr>
            <a:picLocks noChangeAspect="1"/>
          </p:cNvPicPr>
          <p:nvPr/>
        </p:nvPicPr>
        <p:blipFill>
          <a:blip r:embed="rId2"/>
          <a:stretch>
            <a:fillRect/>
          </a:stretch>
        </p:blipFill>
        <p:spPr>
          <a:xfrm>
            <a:off x="1459683" y="1146384"/>
            <a:ext cx="9960529" cy="866970"/>
          </a:xfrm>
          <a:prstGeom prst="rect">
            <a:avLst/>
          </a:prstGeom>
        </p:spPr>
      </p:pic>
      <p:pic>
        <p:nvPicPr>
          <p:cNvPr id="8" name="图片 7">
            <a:extLst>
              <a:ext uri="{FF2B5EF4-FFF2-40B4-BE49-F238E27FC236}">
                <a16:creationId xmlns:a16="http://schemas.microsoft.com/office/drawing/2014/main" id="{041BEC2E-EF15-448A-9BEE-D18A5F07CD12}"/>
              </a:ext>
            </a:extLst>
          </p:cNvPr>
          <p:cNvPicPr>
            <a:picLocks noChangeAspect="1"/>
          </p:cNvPicPr>
          <p:nvPr/>
        </p:nvPicPr>
        <p:blipFill>
          <a:blip r:embed="rId3"/>
          <a:stretch>
            <a:fillRect/>
          </a:stretch>
        </p:blipFill>
        <p:spPr>
          <a:xfrm>
            <a:off x="2214692" y="3227825"/>
            <a:ext cx="8937795" cy="1240448"/>
          </a:xfrm>
          <a:prstGeom prst="rect">
            <a:avLst/>
          </a:prstGeom>
        </p:spPr>
      </p:pic>
      <p:pic>
        <p:nvPicPr>
          <p:cNvPr id="11" name="图片 10">
            <a:extLst>
              <a:ext uri="{FF2B5EF4-FFF2-40B4-BE49-F238E27FC236}">
                <a16:creationId xmlns:a16="http://schemas.microsoft.com/office/drawing/2014/main" id="{7C982013-BB1D-46A4-83A4-B86B1A5C7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5313196"/>
            <a:ext cx="6705599" cy="959371"/>
          </a:xfrm>
          <a:prstGeom prst="rect">
            <a:avLst/>
          </a:prstGeom>
        </p:spPr>
      </p:pic>
      <p:sp>
        <p:nvSpPr>
          <p:cNvPr id="2" name="矩形 1">
            <a:extLst>
              <a:ext uri="{FF2B5EF4-FFF2-40B4-BE49-F238E27FC236}">
                <a16:creationId xmlns:a16="http://schemas.microsoft.com/office/drawing/2014/main" id="{5690386E-6D22-498E-8F09-C9862AF6DB79}"/>
              </a:ext>
            </a:extLst>
          </p:cNvPr>
          <p:cNvSpPr/>
          <p:nvPr/>
        </p:nvSpPr>
        <p:spPr>
          <a:xfrm>
            <a:off x="7768206" y="5313196"/>
            <a:ext cx="1216403" cy="10372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207CB3B-5838-4007-A02C-31A0D4305F20}"/>
              </a:ext>
            </a:extLst>
          </p:cNvPr>
          <p:cNvSpPr txBox="1"/>
          <p:nvPr/>
        </p:nvSpPr>
        <p:spPr>
          <a:xfrm>
            <a:off x="9168468" y="5570221"/>
            <a:ext cx="1478559" cy="523220"/>
          </a:xfrm>
          <a:prstGeom prst="rect">
            <a:avLst/>
          </a:prstGeom>
          <a:noFill/>
        </p:spPr>
        <p:txBody>
          <a:bodyPr wrap="square">
            <a:spAutoFit/>
          </a:bodyPr>
          <a:lstStyle/>
          <a:p>
            <a:r>
              <a:rPr lang="en-US" altLang="zh-CN" sz="2800" dirty="0">
                <a:solidFill>
                  <a:srgbClr val="C00000"/>
                </a:solidFill>
                <a:effectLst/>
                <a:latin typeface="+mn-ea"/>
              </a:rPr>
              <a:t>L1</a:t>
            </a:r>
            <a:r>
              <a:rPr lang="zh-CN" altLang="en-US" sz="2800" dirty="0">
                <a:solidFill>
                  <a:srgbClr val="C00000"/>
                </a:solidFill>
                <a:effectLst/>
                <a:latin typeface="+mn-ea"/>
              </a:rPr>
              <a:t>正则</a:t>
            </a:r>
            <a:endParaRPr lang="en-US" altLang="zh-CN" sz="2800" dirty="0">
              <a:solidFill>
                <a:srgbClr val="C00000"/>
              </a:solidFill>
              <a:effectLst/>
              <a:latin typeface="+mn-ea"/>
            </a:endParaRPr>
          </a:p>
        </p:txBody>
      </p:sp>
    </p:spTree>
    <p:extLst>
      <p:ext uri="{BB962C8B-B14F-4D97-AF65-F5344CB8AC3E}">
        <p14:creationId xmlns:p14="http://schemas.microsoft.com/office/powerpoint/2010/main" val="94854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effectLst/>
              </a:rPr>
              <a:t>稀疏编码的寻找方案可以通过最小化公式</a:t>
            </a:r>
            <a:r>
              <a:rPr lang="en-US" altLang="zh-CN" dirty="0"/>
              <a:t>(2)</a:t>
            </a:r>
            <a:r>
              <a:rPr lang="zh-CN" altLang="en-US" dirty="0">
                <a:effectLst/>
              </a:rPr>
              <a:t>来完成</a:t>
            </a:r>
            <a:endParaRPr lang="en-US" altLang="zh-CN" dirty="0"/>
          </a:p>
          <a:p>
            <a:endParaRPr lang="en-US" altLang="zh-CN" dirty="0">
              <a:effectLst/>
            </a:endParaRPr>
          </a:p>
          <a:p>
            <a:endParaRPr lang="en-US" altLang="zh-CN" dirty="0"/>
          </a:p>
          <a:p>
            <a:endParaRPr lang="en-US" altLang="zh-CN" dirty="0">
              <a:effectLst/>
            </a:endParaRPr>
          </a:p>
          <a:p>
            <a:r>
              <a:rPr lang="zh-CN" altLang="en-US" dirty="0">
                <a:effectLst/>
              </a:rPr>
              <a:t>要最小化公式二，参数变量只有</a:t>
            </a:r>
            <a:r>
              <a:rPr lang="el-GR" altLang="zh-CN" dirty="0">
                <a:effectLst/>
              </a:rPr>
              <a:t>α</a:t>
            </a:r>
            <a:r>
              <a:rPr lang="zh-CN" altLang="en-US" dirty="0"/>
              <a:t>，</a:t>
            </a:r>
            <a:r>
              <a:rPr lang="zh-CN" altLang="en-US" dirty="0">
                <a:effectLst/>
              </a:rPr>
              <a:t>对其求导，然后用梯度下降法迭代更新</a:t>
            </a:r>
            <a:r>
              <a:rPr lang="el-GR" altLang="zh-CN" dirty="0">
                <a:effectLst/>
              </a:rPr>
              <a:t>α</a:t>
            </a:r>
            <a:r>
              <a:rPr lang="zh-CN" altLang="en-US" dirty="0">
                <a:effectLst/>
              </a:rPr>
              <a:t>即可。更新</a:t>
            </a:r>
            <a:r>
              <a:rPr lang="el-GR" altLang="zh-CN" dirty="0">
                <a:effectLst/>
              </a:rPr>
              <a:t>α</a:t>
            </a:r>
            <a:r>
              <a:rPr lang="zh-CN" altLang="en-US" dirty="0">
                <a:effectLst/>
              </a:rPr>
              <a:t>后，也要继续更新基函数</a:t>
            </a:r>
            <a:endParaRPr lang="en-US" altLang="zh-CN" dirty="0"/>
          </a:p>
        </p:txBody>
      </p:sp>
      <p:pic>
        <p:nvPicPr>
          <p:cNvPr id="3" name="图片 2">
            <a:extLst>
              <a:ext uri="{FF2B5EF4-FFF2-40B4-BE49-F238E27FC236}">
                <a16:creationId xmlns:a16="http://schemas.microsoft.com/office/drawing/2014/main" id="{1B6B5C07-6497-4D8A-8749-DFBFD564EBCC}"/>
              </a:ext>
            </a:extLst>
          </p:cNvPr>
          <p:cNvPicPr>
            <a:picLocks noChangeAspect="1"/>
          </p:cNvPicPr>
          <p:nvPr/>
        </p:nvPicPr>
        <p:blipFill>
          <a:blip r:embed="rId2"/>
          <a:stretch>
            <a:fillRect/>
          </a:stretch>
        </p:blipFill>
        <p:spPr>
          <a:xfrm>
            <a:off x="1459683" y="1146384"/>
            <a:ext cx="9960529" cy="866970"/>
          </a:xfrm>
          <a:prstGeom prst="rect">
            <a:avLst/>
          </a:prstGeom>
        </p:spPr>
      </p:pic>
      <p:pic>
        <p:nvPicPr>
          <p:cNvPr id="4" name="图片 3">
            <a:extLst>
              <a:ext uri="{FF2B5EF4-FFF2-40B4-BE49-F238E27FC236}">
                <a16:creationId xmlns:a16="http://schemas.microsoft.com/office/drawing/2014/main" id="{A2B1EF1E-BAB8-4125-ADB6-9BCBC259F49E}"/>
              </a:ext>
            </a:extLst>
          </p:cNvPr>
          <p:cNvPicPr>
            <a:picLocks noChangeAspect="1"/>
          </p:cNvPicPr>
          <p:nvPr/>
        </p:nvPicPr>
        <p:blipFill>
          <a:blip r:embed="rId3"/>
          <a:stretch>
            <a:fillRect/>
          </a:stretch>
        </p:blipFill>
        <p:spPr>
          <a:xfrm>
            <a:off x="2124319" y="3723668"/>
            <a:ext cx="8631252" cy="1195220"/>
          </a:xfrm>
          <a:prstGeom prst="rect">
            <a:avLst/>
          </a:prstGeom>
        </p:spPr>
      </p:pic>
      <p:pic>
        <p:nvPicPr>
          <p:cNvPr id="8" name="图片 7">
            <a:extLst>
              <a:ext uri="{FF2B5EF4-FFF2-40B4-BE49-F238E27FC236}">
                <a16:creationId xmlns:a16="http://schemas.microsoft.com/office/drawing/2014/main" id="{0F8F68F3-365D-4F6B-8FCC-61889B1C62E1}"/>
              </a:ext>
            </a:extLst>
          </p:cNvPr>
          <p:cNvPicPr>
            <a:picLocks noChangeAspect="1"/>
          </p:cNvPicPr>
          <p:nvPr/>
        </p:nvPicPr>
        <p:blipFill>
          <a:blip r:embed="rId4"/>
          <a:stretch>
            <a:fillRect/>
          </a:stretch>
        </p:blipFill>
        <p:spPr>
          <a:xfrm>
            <a:off x="1317066" y="4844647"/>
            <a:ext cx="10245759" cy="1282872"/>
          </a:xfrm>
          <a:prstGeom prst="rect">
            <a:avLst/>
          </a:prstGeom>
        </p:spPr>
      </p:pic>
    </p:spTree>
    <p:extLst>
      <p:ext uri="{BB962C8B-B14F-4D97-AF65-F5344CB8AC3E}">
        <p14:creationId xmlns:p14="http://schemas.microsoft.com/office/powerpoint/2010/main" val="356600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5BA7EBFB-9983-46B1-B33B-EE519620B4F4}"/>
              </a:ext>
            </a:extLst>
          </p:cNvPr>
          <p:cNvPicPr>
            <a:picLocks noGrp="1" noChangeAspect="1"/>
          </p:cNvPicPr>
          <p:nvPr>
            <p:ph idx="1"/>
          </p:nvPr>
        </p:nvPicPr>
        <p:blipFill>
          <a:blip r:embed="rId2"/>
          <a:stretch>
            <a:fillRect/>
          </a:stretch>
        </p:blipFill>
        <p:spPr>
          <a:xfrm>
            <a:off x="343949" y="724229"/>
            <a:ext cx="6590782" cy="5409542"/>
          </a:xfrm>
        </p:spPr>
      </p:pic>
    </p:spTree>
    <p:extLst>
      <p:ext uri="{BB962C8B-B14F-4D97-AF65-F5344CB8AC3E}">
        <p14:creationId xmlns:p14="http://schemas.microsoft.com/office/powerpoint/2010/main" val="230549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5BA7EBFB-9983-46B1-B33B-EE519620B4F4}"/>
              </a:ext>
            </a:extLst>
          </p:cNvPr>
          <p:cNvPicPr>
            <a:picLocks noGrp="1" noChangeAspect="1"/>
          </p:cNvPicPr>
          <p:nvPr>
            <p:ph idx="1"/>
          </p:nvPr>
        </p:nvPicPr>
        <p:blipFill>
          <a:blip r:embed="rId2"/>
          <a:stretch>
            <a:fillRect/>
          </a:stretch>
        </p:blipFill>
        <p:spPr>
          <a:xfrm>
            <a:off x="343949" y="724229"/>
            <a:ext cx="6590782" cy="5409542"/>
          </a:xfrm>
        </p:spPr>
      </p:pic>
      <p:pic>
        <p:nvPicPr>
          <p:cNvPr id="12" name="图片 11">
            <a:extLst>
              <a:ext uri="{FF2B5EF4-FFF2-40B4-BE49-F238E27FC236}">
                <a16:creationId xmlns:a16="http://schemas.microsoft.com/office/drawing/2014/main" id="{71D24A7A-486E-43D7-A32A-51DB8B12E1BE}"/>
              </a:ext>
            </a:extLst>
          </p:cNvPr>
          <p:cNvPicPr>
            <a:picLocks noChangeAspect="1"/>
          </p:cNvPicPr>
          <p:nvPr/>
        </p:nvPicPr>
        <p:blipFill>
          <a:blip r:embed="rId3"/>
          <a:stretch>
            <a:fillRect/>
          </a:stretch>
        </p:blipFill>
        <p:spPr>
          <a:xfrm>
            <a:off x="6934731" y="901107"/>
            <a:ext cx="4056501" cy="5055786"/>
          </a:xfrm>
          <a:prstGeom prst="rect">
            <a:avLst/>
          </a:prstGeom>
        </p:spPr>
      </p:pic>
    </p:spTree>
    <p:extLst>
      <p:ext uri="{BB962C8B-B14F-4D97-AF65-F5344CB8AC3E}">
        <p14:creationId xmlns:p14="http://schemas.microsoft.com/office/powerpoint/2010/main" val="306662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5BA7EBFB-9983-46B1-B33B-EE519620B4F4}"/>
              </a:ext>
            </a:extLst>
          </p:cNvPr>
          <p:cNvPicPr>
            <a:picLocks noGrp="1" noChangeAspect="1"/>
          </p:cNvPicPr>
          <p:nvPr>
            <p:ph idx="1"/>
          </p:nvPr>
        </p:nvPicPr>
        <p:blipFill>
          <a:blip r:embed="rId2"/>
          <a:stretch>
            <a:fillRect/>
          </a:stretch>
        </p:blipFill>
        <p:spPr>
          <a:xfrm>
            <a:off x="343949" y="724229"/>
            <a:ext cx="6590782" cy="5409542"/>
          </a:xfrm>
        </p:spPr>
      </p:pic>
      <p:pic>
        <p:nvPicPr>
          <p:cNvPr id="12" name="图片 11">
            <a:extLst>
              <a:ext uri="{FF2B5EF4-FFF2-40B4-BE49-F238E27FC236}">
                <a16:creationId xmlns:a16="http://schemas.microsoft.com/office/drawing/2014/main" id="{71D24A7A-486E-43D7-A32A-51DB8B12E1BE}"/>
              </a:ext>
            </a:extLst>
          </p:cNvPr>
          <p:cNvPicPr>
            <a:picLocks noChangeAspect="1"/>
          </p:cNvPicPr>
          <p:nvPr/>
        </p:nvPicPr>
        <p:blipFill>
          <a:blip r:embed="rId3"/>
          <a:stretch>
            <a:fillRect/>
          </a:stretch>
        </p:blipFill>
        <p:spPr>
          <a:xfrm>
            <a:off x="6934731" y="901107"/>
            <a:ext cx="4056501" cy="5055786"/>
          </a:xfrm>
          <a:prstGeom prst="rect">
            <a:avLst/>
          </a:prstGeom>
        </p:spPr>
      </p:pic>
      <p:pic>
        <p:nvPicPr>
          <p:cNvPr id="4" name="图片 3">
            <a:extLst>
              <a:ext uri="{FF2B5EF4-FFF2-40B4-BE49-F238E27FC236}">
                <a16:creationId xmlns:a16="http://schemas.microsoft.com/office/drawing/2014/main" id="{7F70D430-C8C1-46FA-851C-0A29DB9DA3AC}"/>
              </a:ext>
            </a:extLst>
          </p:cNvPr>
          <p:cNvPicPr>
            <a:picLocks noChangeAspect="1"/>
          </p:cNvPicPr>
          <p:nvPr/>
        </p:nvPicPr>
        <p:blipFill>
          <a:blip r:embed="rId4"/>
          <a:stretch>
            <a:fillRect/>
          </a:stretch>
        </p:blipFill>
        <p:spPr>
          <a:xfrm>
            <a:off x="6934731" y="2031459"/>
            <a:ext cx="4882393" cy="4102312"/>
          </a:xfrm>
          <a:prstGeom prst="rect">
            <a:avLst/>
          </a:prstGeom>
        </p:spPr>
      </p:pic>
    </p:spTree>
    <p:extLst>
      <p:ext uri="{BB962C8B-B14F-4D97-AF65-F5344CB8AC3E}">
        <p14:creationId xmlns:p14="http://schemas.microsoft.com/office/powerpoint/2010/main" val="175101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5BA7EBFB-9983-46B1-B33B-EE519620B4F4}"/>
              </a:ext>
            </a:extLst>
          </p:cNvPr>
          <p:cNvPicPr>
            <a:picLocks noGrp="1" noChangeAspect="1"/>
          </p:cNvPicPr>
          <p:nvPr>
            <p:ph idx="1"/>
          </p:nvPr>
        </p:nvPicPr>
        <p:blipFill>
          <a:blip r:embed="rId3"/>
          <a:stretch>
            <a:fillRect/>
          </a:stretch>
        </p:blipFill>
        <p:spPr>
          <a:xfrm>
            <a:off x="343949" y="724229"/>
            <a:ext cx="6590782" cy="5409542"/>
          </a:xfrm>
        </p:spPr>
      </p:pic>
      <p:pic>
        <p:nvPicPr>
          <p:cNvPr id="12" name="图片 11">
            <a:extLst>
              <a:ext uri="{FF2B5EF4-FFF2-40B4-BE49-F238E27FC236}">
                <a16:creationId xmlns:a16="http://schemas.microsoft.com/office/drawing/2014/main" id="{71D24A7A-486E-43D7-A32A-51DB8B12E1BE}"/>
              </a:ext>
            </a:extLst>
          </p:cNvPr>
          <p:cNvPicPr>
            <a:picLocks noChangeAspect="1"/>
          </p:cNvPicPr>
          <p:nvPr/>
        </p:nvPicPr>
        <p:blipFill>
          <a:blip r:embed="rId4"/>
          <a:stretch>
            <a:fillRect/>
          </a:stretch>
        </p:blipFill>
        <p:spPr>
          <a:xfrm>
            <a:off x="6934731" y="901107"/>
            <a:ext cx="4056501" cy="5055786"/>
          </a:xfrm>
          <a:prstGeom prst="rect">
            <a:avLst/>
          </a:prstGeom>
        </p:spPr>
      </p:pic>
      <p:pic>
        <p:nvPicPr>
          <p:cNvPr id="4" name="图片 3">
            <a:extLst>
              <a:ext uri="{FF2B5EF4-FFF2-40B4-BE49-F238E27FC236}">
                <a16:creationId xmlns:a16="http://schemas.microsoft.com/office/drawing/2014/main" id="{7F70D430-C8C1-46FA-851C-0A29DB9DA3AC}"/>
              </a:ext>
            </a:extLst>
          </p:cNvPr>
          <p:cNvPicPr>
            <a:picLocks noChangeAspect="1"/>
          </p:cNvPicPr>
          <p:nvPr/>
        </p:nvPicPr>
        <p:blipFill>
          <a:blip r:embed="rId5"/>
          <a:stretch>
            <a:fillRect/>
          </a:stretch>
        </p:blipFill>
        <p:spPr>
          <a:xfrm>
            <a:off x="6934731" y="2031459"/>
            <a:ext cx="4882393" cy="4102312"/>
          </a:xfrm>
          <a:prstGeom prst="rect">
            <a:avLst/>
          </a:prstGeom>
        </p:spPr>
      </p:pic>
      <p:sp>
        <p:nvSpPr>
          <p:cNvPr id="5" name="矩形 4">
            <a:extLst>
              <a:ext uri="{FF2B5EF4-FFF2-40B4-BE49-F238E27FC236}">
                <a16:creationId xmlns:a16="http://schemas.microsoft.com/office/drawing/2014/main" id="{A0302E1D-5E52-46C1-825C-560F90E6EEC3}"/>
              </a:ext>
            </a:extLst>
          </p:cNvPr>
          <p:cNvSpPr/>
          <p:nvPr/>
        </p:nvSpPr>
        <p:spPr>
          <a:xfrm>
            <a:off x="448895" y="211541"/>
            <a:ext cx="11294210" cy="6216800"/>
          </a:xfrm>
          <a:prstGeom prst="rect">
            <a:avLst/>
          </a:prstGeom>
          <a:solidFill>
            <a:srgbClr val="FFFFFF">
              <a:alpha val="8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6">
            <a:extLst>
              <a:ext uri="{FF2B5EF4-FFF2-40B4-BE49-F238E27FC236}">
                <a16:creationId xmlns:a16="http://schemas.microsoft.com/office/drawing/2014/main" id="{80380B96-8B3C-4D4A-A54C-91BDE022F47E}"/>
              </a:ext>
            </a:extLst>
          </p:cNvPr>
          <p:cNvSpPr txBox="1">
            <a:spLocks/>
          </p:cNvSpPr>
          <p:nvPr/>
        </p:nvSpPr>
        <p:spPr>
          <a:xfrm>
            <a:off x="838200" y="1352156"/>
            <a:ext cx="10515600" cy="5505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a:t>
            </a:r>
            <a:r>
              <a:rPr lang="zh-CN" altLang="en-US" dirty="0"/>
              <a:t>是基函数</a:t>
            </a:r>
            <a:endParaRPr lang="en-US" altLang="zh-CN" dirty="0"/>
          </a:p>
          <a:p>
            <a:r>
              <a:rPr lang="en-US" altLang="zh-CN" dirty="0"/>
              <a:t>b</a:t>
            </a:r>
            <a:r>
              <a:rPr lang="zh-CN" altLang="en-US" dirty="0"/>
              <a:t>是其系数</a:t>
            </a:r>
            <a:endParaRPr lang="en-US" altLang="zh-CN" dirty="0"/>
          </a:p>
          <a:p>
            <a:r>
              <a:rPr lang="en-US" altLang="zh-CN" dirty="0"/>
              <a:t>c</a:t>
            </a:r>
            <a:r>
              <a:rPr lang="zh-CN" altLang="en-US" dirty="0"/>
              <a:t>验证感受野的特性</a:t>
            </a:r>
            <a:endParaRPr lang="en-US" altLang="zh-CN" dirty="0"/>
          </a:p>
          <a:p>
            <a:r>
              <a:rPr lang="en-US" altLang="zh-CN" dirty="0"/>
              <a:t>d</a:t>
            </a:r>
            <a:r>
              <a:rPr lang="zh-CN" altLang="en-US" dirty="0"/>
              <a:t>表明系数是在</a:t>
            </a:r>
            <a:r>
              <a:rPr lang="en-US" altLang="zh-CN" dirty="0"/>
              <a:t>0</a:t>
            </a:r>
            <a:r>
              <a:rPr lang="zh-CN" altLang="en-US" dirty="0"/>
              <a:t>处单峰</a:t>
            </a:r>
            <a:endParaRPr lang="en-US" altLang="zh-CN" dirty="0"/>
          </a:p>
          <a:p>
            <a:endParaRPr lang="en-US" altLang="zh-CN" dirty="0"/>
          </a:p>
          <a:p>
            <a:r>
              <a:rPr lang="zh-CN" altLang="en-US" dirty="0"/>
              <a:t>图像展示验证了初级视觉细胞的感受野信号的属性（空间局部性、空间方向性、信息选择性），保持了图像信息，且编码是稀疏的，至此稀疏编码拉开了序幕。</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7933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B97C3B-CF79-458C-8F5D-B35D3C8FD27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9B9CE70-2AF4-468D-BC39-74CBE0069F2D}"/>
              </a:ext>
            </a:extLst>
          </p:cNvPr>
          <p:cNvPicPr>
            <a:picLocks noChangeAspect="1"/>
          </p:cNvPicPr>
          <p:nvPr/>
        </p:nvPicPr>
        <p:blipFill>
          <a:blip r:embed="rId2"/>
          <a:stretch>
            <a:fillRect/>
          </a:stretch>
        </p:blipFill>
        <p:spPr>
          <a:xfrm>
            <a:off x="103013" y="0"/>
            <a:ext cx="11985974" cy="6858000"/>
          </a:xfrm>
          <a:prstGeom prst="rect">
            <a:avLst/>
          </a:prstGeom>
        </p:spPr>
      </p:pic>
    </p:spTree>
    <p:extLst>
      <p:ext uri="{BB962C8B-B14F-4D97-AF65-F5344CB8AC3E}">
        <p14:creationId xmlns:p14="http://schemas.microsoft.com/office/powerpoint/2010/main" val="295780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60115-CA11-4E65-881E-EFAB90BF05BA}"/>
              </a:ext>
            </a:extLst>
          </p:cNvPr>
          <p:cNvSpPr>
            <a:spLocks noGrp="1"/>
          </p:cNvSpPr>
          <p:nvPr>
            <p:ph type="title"/>
          </p:nvPr>
        </p:nvSpPr>
        <p:spPr/>
        <p:txBody>
          <a:bodyPr/>
          <a:lstStyle/>
          <a:p>
            <a:r>
              <a:rPr lang="zh-CN" altLang="en-US" dirty="0"/>
              <a:t>稀疏编码 </a:t>
            </a:r>
            <a:r>
              <a:rPr lang="en-US" altLang="zh-CN" dirty="0"/>
              <a:t>Sparse Coding</a:t>
            </a:r>
            <a:endParaRPr lang="zh-CN" altLang="en-US" dirty="0"/>
          </a:p>
        </p:txBody>
      </p:sp>
      <p:sp>
        <p:nvSpPr>
          <p:cNvPr id="6" name="标题 1">
            <a:extLst>
              <a:ext uri="{FF2B5EF4-FFF2-40B4-BE49-F238E27FC236}">
                <a16:creationId xmlns:a16="http://schemas.microsoft.com/office/drawing/2014/main" id="{9A65DD3E-01F2-4824-97E8-D7005C68777F}"/>
              </a:ext>
            </a:extLst>
          </p:cNvPr>
          <p:cNvSpPr>
            <a:spLocks noGrp="1"/>
          </p:cNvSpPr>
          <p:nvPr>
            <p:ph idx="1"/>
          </p:nvPr>
        </p:nvSpPr>
        <p:spPr>
          <a:xfrm>
            <a:off x="838200" y="1866900"/>
            <a:ext cx="10515600" cy="4351338"/>
          </a:xfrm>
        </p:spPr>
        <p:txBody>
          <a:bodyPr/>
          <a:lstStyle/>
          <a:p>
            <a:r>
              <a:rPr lang="zh-CN" altLang="en-US" dirty="0"/>
              <a:t>无监督学习方法</a:t>
            </a:r>
            <a:endParaRPr lang="en-US" altLang="zh-CN" dirty="0"/>
          </a:p>
          <a:p>
            <a:r>
              <a:rPr lang="zh-CN" altLang="en-US" dirty="0"/>
              <a:t>寻找一组“超完备”基向量来更高效地表示样本数据</a:t>
            </a:r>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05238848-76F9-4887-8D58-65C087CEC0AB}"/>
              </a:ext>
            </a:extLst>
          </p:cNvPr>
          <p:cNvPicPr>
            <a:picLocks noChangeAspect="1"/>
          </p:cNvPicPr>
          <p:nvPr/>
        </p:nvPicPr>
        <p:blipFill rotWithShape="1">
          <a:blip r:embed="rId2">
            <a:extLst>
              <a:ext uri="{28A0092B-C50C-407E-A947-70E740481C1C}">
                <a14:useLocalDpi xmlns:a14="http://schemas.microsoft.com/office/drawing/2010/main" val="0"/>
              </a:ext>
            </a:extLst>
          </a:blip>
          <a:srcRect t="7011"/>
          <a:stretch/>
        </p:blipFill>
        <p:spPr>
          <a:xfrm>
            <a:off x="2094556" y="2948923"/>
            <a:ext cx="8002888" cy="3909077"/>
          </a:xfrm>
          <a:prstGeom prst="rect">
            <a:avLst/>
          </a:prstGeom>
        </p:spPr>
      </p:pic>
    </p:spTree>
    <p:extLst>
      <p:ext uri="{BB962C8B-B14F-4D97-AF65-F5344CB8AC3E}">
        <p14:creationId xmlns:p14="http://schemas.microsoft.com/office/powerpoint/2010/main" val="283335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B97C3B-CF79-458C-8F5D-B35D3C8FD27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9B9CE70-2AF4-468D-BC39-74CBE0069F2D}"/>
              </a:ext>
            </a:extLst>
          </p:cNvPr>
          <p:cNvPicPr>
            <a:picLocks noChangeAspect="1"/>
          </p:cNvPicPr>
          <p:nvPr/>
        </p:nvPicPr>
        <p:blipFill>
          <a:blip r:embed="rId2"/>
          <a:stretch>
            <a:fillRect/>
          </a:stretch>
        </p:blipFill>
        <p:spPr>
          <a:xfrm>
            <a:off x="103013" y="0"/>
            <a:ext cx="11985974" cy="6858000"/>
          </a:xfrm>
          <a:prstGeom prst="rect">
            <a:avLst/>
          </a:prstGeom>
        </p:spPr>
      </p:pic>
      <p:sp>
        <p:nvSpPr>
          <p:cNvPr id="4" name="矩形 3">
            <a:extLst>
              <a:ext uri="{FF2B5EF4-FFF2-40B4-BE49-F238E27FC236}">
                <a16:creationId xmlns:a16="http://schemas.microsoft.com/office/drawing/2014/main" id="{F5248FEC-DF62-4F87-9872-DD014C2472EB}"/>
              </a:ext>
            </a:extLst>
          </p:cNvPr>
          <p:cNvSpPr/>
          <p:nvPr/>
        </p:nvSpPr>
        <p:spPr>
          <a:xfrm>
            <a:off x="192947" y="117446"/>
            <a:ext cx="11896040" cy="6618914"/>
          </a:xfrm>
          <a:prstGeom prst="rect">
            <a:avLst/>
          </a:prstGeom>
          <a:solidFill>
            <a:srgbClr val="FFFFFF">
              <a:alpha val="8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6">
            <a:extLst>
              <a:ext uri="{FF2B5EF4-FFF2-40B4-BE49-F238E27FC236}">
                <a16:creationId xmlns:a16="http://schemas.microsoft.com/office/drawing/2014/main" id="{B25A1225-45D9-4A2F-8E61-12F583D1969D}"/>
              </a:ext>
            </a:extLst>
          </p:cNvPr>
          <p:cNvSpPr txBox="1">
            <a:spLocks/>
          </p:cNvSpPr>
          <p:nvPr/>
        </p:nvSpPr>
        <p:spPr>
          <a:xfrm>
            <a:off x="838200" y="671119"/>
            <a:ext cx="10515600" cy="5505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Olshausen</a:t>
            </a:r>
            <a:r>
              <a:rPr lang="zh-CN" altLang="en-US" dirty="0"/>
              <a:t>和</a:t>
            </a:r>
            <a:r>
              <a:rPr lang="en-US" altLang="zh-CN" dirty="0"/>
              <a:t>Field</a:t>
            </a:r>
            <a:r>
              <a:rPr lang="zh-CN" altLang="en-US" dirty="0"/>
              <a:t>在</a:t>
            </a:r>
            <a:r>
              <a:rPr lang="en-US" altLang="zh-CN" dirty="0"/>
              <a:t>1997</a:t>
            </a:r>
            <a:r>
              <a:rPr lang="zh-CN" altLang="en-US" dirty="0"/>
              <a:t>年又提出了一种超完备基的稀疏编码算法</a:t>
            </a:r>
            <a:endParaRPr lang="en-US" altLang="zh-CN" dirty="0"/>
          </a:p>
          <a:p>
            <a:endParaRPr lang="en-US" altLang="zh-CN" dirty="0"/>
          </a:p>
          <a:p>
            <a:r>
              <a:rPr lang="zh-CN" altLang="en-US" dirty="0"/>
              <a:t>利用基函数和系数的概率密度模型成功地建模了</a:t>
            </a:r>
            <a:r>
              <a:rPr lang="en-US" altLang="zh-CN" dirty="0"/>
              <a:t>V1</a:t>
            </a:r>
            <a:r>
              <a:rPr lang="zh-CN" altLang="en-US" dirty="0"/>
              <a:t>区简单细胞感受野</a:t>
            </a:r>
          </a:p>
        </p:txBody>
      </p:sp>
    </p:spTree>
    <p:extLst>
      <p:ext uri="{BB962C8B-B14F-4D97-AF65-F5344CB8AC3E}">
        <p14:creationId xmlns:p14="http://schemas.microsoft.com/office/powerpoint/2010/main" val="198993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85FBE-926D-48DF-A4A8-FD42B31C17BE}"/>
              </a:ext>
            </a:extLst>
          </p:cNvPr>
          <p:cNvSpPr>
            <a:spLocks noGrp="1"/>
          </p:cNvSpPr>
          <p:nvPr>
            <p:ph type="title"/>
          </p:nvPr>
        </p:nvSpPr>
        <p:spPr/>
        <p:txBody>
          <a:bodyPr/>
          <a:lstStyle/>
          <a:p>
            <a:r>
              <a:rPr lang="zh-CN" altLang="en-US" dirty="0"/>
              <a:t> 起源</a:t>
            </a:r>
          </a:p>
        </p:txBody>
      </p:sp>
      <p:sp>
        <p:nvSpPr>
          <p:cNvPr id="4" name="内容占位符 3">
            <a:extLst>
              <a:ext uri="{FF2B5EF4-FFF2-40B4-BE49-F238E27FC236}">
                <a16:creationId xmlns:a16="http://schemas.microsoft.com/office/drawing/2014/main" id="{0759D7B8-A45C-4DA6-A2BB-8351D1209150}"/>
              </a:ext>
            </a:extLst>
          </p:cNvPr>
          <p:cNvSpPr>
            <a:spLocks noGrp="1"/>
          </p:cNvSpPr>
          <p:nvPr>
            <p:ph idx="1"/>
          </p:nvPr>
        </p:nvSpPr>
        <p:spPr>
          <a:xfrm>
            <a:off x="838200" y="1825625"/>
            <a:ext cx="5822659" cy="4351338"/>
          </a:xfrm>
        </p:spPr>
        <p:txBody>
          <a:bodyPr>
            <a:normAutofit lnSpcReduction="10000"/>
          </a:bodyPr>
          <a:lstStyle/>
          <a:p>
            <a:r>
              <a:rPr lang="zh-CN" altLang="en-US" b="1" dirty="0"/>
              <a:t>人眼视觉系统</a:t>
            </a:r>
            <a:r>
              <a:rPr lang="en-US" altLang="zh-CN" dirty="0"/>
              <a:t>(Human Visual System, HVS)</a:t>
            </a:r>
            <a:r>
              <a:rPr lang="zh-CN" altLang="en-US" dirty="0"/>
              <a:t>：可看成是一种合理而高效的</a:t>
            </a:r>
            <a:r>
              <a:rPr lang="zh-CN" altLang="en-US" dirty="0">
                <a:solidFill>
                  <a:schemeClr val="accent1"/>
                </a:solidFill>
              </a:rPr>
              <a:t>图像处理系统</a:t>
            </a:r>
            <a:r>
              <a:rPr lang="zh-CN" altLang="en-US" dirty="0"/>
              <a:t>。在人眼视觉系统中</a:t>
            </a:r>
            <a:r>
              <a:rPr lang="en-US" altLang="zh-CN" dirty="0"/>
              <a:t>,</a:t>
            </a:r>
            <a:r>
              <a:rPr lang="zh-CN" altLang="en-US" dirty="0"/>
              <a:t>从视网膜到大脑皮层存在一系列细胞</a:t>
            </a:r>
            <a:r>
              <a:rPr lang="en-US" altLang="zh-CN" dirty="0"/>
              <a:t>,</a:t>
            </a:r>
            <a:r>
              <a:rPr lang="zh-CN" altLang="en-US" dirty="0"/>
              <a:t>以“感受野”模式描述。</a:t>
            </a:r>
            <a:endParaRPr lang="en-US" altLang="zh-CN" dirty="0"/>
          </a:p>
          <a:p>
            <a:r>
              <a:rPr lang="zh-CN" altLang="en-US" b="1" dirty="0"/>
              <a:t>感受野</a:t>
            </a:r>
            <a:r>
              <a:rPr lang="en-US" altLang="zh-CN" dirty="0"/>
              <a:t>(receptive field)</a:t>
            </a:r>
            <a:r>
              <a:rPr lang="zh-CN" altLang="en-US" dirty="0"/>
              <a:t>：是视觉系统信息处理的基本结构和功能单元</a:t>
            </a:r>
            <a:r>
              <a:rPr lang="en-US" altLang="zh-CN" dirty="0"/>
              <a:t>,</a:t>
            </a:r>
            <a:r>
              <a:rPr lang="zh-CN" altLang="en-US" dirty="0"/>
              <a:t>是视网膜上可引起或调制视觉细胞响应的区域</a:t>
            </a:r>
            <a:r>
              <a:rPr lang="en-US" altLang="zh-CN" dirty="0"/>
              <a:t>.</a:t>
            </a:r>
            <a:r>
              <a:rPr lang="zh-CN" altLang="en-US" dirty="0"/>
              <a:t>它们被视网膜上相应区域的</a:t>
            </a:r>
            <a:r>
              <a:rPr lang="zh-CN" altLang="en-US" dirty="0">
                <a:solidFill>
                  <a:schemeClr val="accent1"/>
                </a:solidFill>
              </a:rPr>
              <a:t>光感受细胞</a:t>
            </a:r>
            <a:r>
              <a:rPr lang="zh-CN" altLang="en-US" dirty="0"/>
              <a:t>所激活</a:t>
            </a:r>
            <a:r>
              <a:rPr lang="en-US" altLang="zh-CN" dirty="0"/>
              <a:t>,</a:t>
            </a:r>
            <a:r>
              <a:rPr lang="zh-CN" altLang="en-US" dirty="0"/>
              <a:t>对</a:t>
            </a:r>
            <a:r>
              <a:rPr lang="zh-CN" altLang="en-US" dirty="0">
                <a:solidFill>
                  <a:schemeClr val="accent1"/>
                </a:solidFill>
              </a:rPr>
              <a:t>时空</a:t>
            </a:r>
            <a:r>
              <a:rPr lang="zh-CN" altLang="en-US" dirty="0"/>
              <a:t>信息进行处理。</a:t>
            </a:r>
            <a:endParaRPr lang="en-US" altLang="zh-CN" dirty="0"/>
          </a:p>
        </p:txBody>
      </p:sp>
      <p:pic>
        <p:nvPicPr>
          <p:cNvPr id="5" name="图片 4">
            <a:extLst>
              <a:ext uri="{FF2B5EF4-FFF2-40B4-BE49-F238E27FC236}">
                <a16:creationId xmlns:a16="http://schemas.microsoft.com/office/drawing/2014/main" id="{8FC0137F-3999-445A-85F1-FB73E8D88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01" y="818495"/>
            <a:ext cx="5410899" cy="5358468"/>
          </a:xfrm>
          <a:prstGeom prst="rect">
            <a:avLst/>
          </a:prstGeom>
        </p:spPr>
      </p:pic>
    </p:spTree>
    <p:extLst>
      <p:ext uri="{BB962C8B-B14F-4D97-AF65-F5344CB8AC3E}">
        <p14:creationId xmlns:p14="http://schemas.microsoft.com/office/powerpoint/2010/main" val="250473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6BCC70-D8E2-4A4C-AE4B-F3FE32555305}"/>
              </a:ext>
            </a:extLst>
          </p:cNvPr>
          <p:cNvSpPr>
            <a:spLocks noGrp="1"/>
          </p:cNvSpPr>
          <p:nvPr>
            <p:ph idx="1"/>
          </p:nvPr>
        </p:nvSpPr>
        <p:spPr/>
        <p:txBody>
          <a:bodyPr/>
          <a:lstStyle/>
          <a:p>
            <a:r>
              <a:rPr lang="en-US" altLang="zh-CN" dirty="0"/>
              <a:t>1959</a:t>
            </a:r>
            <a:r>
              <a:rPr lang="zh-CN" altLang="en-US" dirty="0"/>
              <a:t>年，</a:t>
            </a:r>
            <a:r>
              <a:rPr lang="en-US" altLang="zh-CN" dirty="0"/>
              <a:t> Hubel</a:t>
            </a:r>
            <a:r>
              <a:rPr lang="zh-CN" altLang="en-US" dirty="0"/>
              <a:t>和</a:t>
            </a:r>
            <a:r>
              <a:rPr lang="en-US" altLang="zh-CN" dirty="0"/>
              <a:t>Wiesel</a:t>
            </a:r>
            <a:r>
              <a:rPr lang="zh-CN" altLang="en-US" dirty="0"/>
              <a:t>通过对猫的</a:t>
            </a:r>
            <a:r>
              <a:rPr lang="zh-CN" altLang="en-US" dirty="0">
                <a:solidFill>
                  <a:schemeClr val="accent1"/>
                </a:solidFill>
              </a:rPr>
              <a:t>视觉条纹皮层</a:t>
            </a:r>
            <a:r>
              <a:rPr lang="zh-CN" altLang="en-US" dirty="0"/>
              <a:t>简单细胞感受野的研究得出一个结论</a:t>
            </a:r>
            <a:r>
              <a:rPr lang="en-US" altLang="zh-CN" dirty="0"/>
              <a:t>:</a:t>
            </a:r>
            <a:r>
              <a:rPr lang="zh-CN" altLang="en-US" dirty="0">
                <a:solidFill>
                  <a:schemeClr val="accent1"/>
                </a:solidFill>
              </a:rPr>
              <a:t>主视皮层</a:t>
            </a:r>
            <a:r>
              <a:rPr lang="en-US" altLang="zh-CN" dirty="0">
                <a:solidFill>
                  <a:schemeClr val="accent1"/>
                </a:solidFill>
              </a:rPr>
              <a:t>V1</a:t>
            </a:r>
            <a:r>
              <a:rPr lang="zh-CN" altLang="en-US" dirty="0">
                <a:solidFill>
                  <a:schemeClr val="accent1"/>
                </a:solidFill>
              </a:rPr>
              <a:t>区</a:t>
            </a:r>
            <a:r>
              <a:rPr lang="zh-CN" altLang="en-US" dirty="0"/>
              <a:t>神经元的感受野能对视觉感知信息产生一种“稀疏表示”</a:t>
            </a:r>
          </a:p>
        </p:txBody>
      </p:sp>
      <p:sp>
        <p:nvSpPr>
          <p:cNvPr id="8" name="标题 7">
            <a:extLst>
              <a:ext uri="{FF2B5EF4-FFF2-40B4-BE49-F238E27FC236}">
                <a16:creationId xmlns:a16="http://schemas.microsoft.com/office/drawing/2014/main" id="{420C1B4B-2A77-42DB-91C2-057523F6A6E1}"/>
              </a:ext>
            </a:extLst>
          </p:cNvPr>
          <p:cNvSpPr>
            <a:spLocks noGrp="1"/>
          </p:cNvSpPr>
          <p:nvPr>
            <p:ph type="title"/>
          </p:nvPr>
        </p:nvSpPr>
        <p:spPr/>
        <p:txBody>
          <a:bodyPr/>
          <a:lstStyle/>
          <a:p>
            <a:r>
              <a:rPr lang="zh-CN" altLang="en-US" dirty="0"/>
              <a:t>历史</a:t>
            </a:r>
          </a:p>
        </p:txBody>
      </p:sp>
      <p:pic>
        <p:nvPicPr>
          <p:cNvPr id="10" name="图片 9">
            <a:extLst>
              <a:ext uri="{FF2B5EF4-FFF2-40B4-BE49-F238E27FC236}">
                <a16:creationId xmlns:a16="http://schemas.microsoft.com/office/drawing/2014/main" id="{1DB2B1C2-67AB-4E21-AE12-55F7A5F1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11" y="3429000"/>
            <a:ext cx="10008177" cy="3439684"/>
          </a:xfrm>
          <a:prstGeom prst="rect">
            <a:avLst/>
          </a:prstGeom>
        </p:spPr>
      </p:pic>
    </p:spTree>
    <p:extLst>
      <p:ext uri="{BB962C8B-B14F-4D97-AF65-F5344CB8AC3E}">
        <p14:creationId xmlns:p14="http://schemas.microsoft.com/office/powerpoint/2010/main" val="360053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6BCC70-D8E2-4A4C-AE4B-F3FE32555305}"/>
              </a:ext>
            </a:extLst>
          </p:cNvPr>
          <p:cNvSpPr>
            <a:spLocks noGrp="1"/>
          </p:cNvSpPr>
          <p:nvPr>
            <p:ph idx="1"/>
          </p:nvPr>
        </p:nvSpPr>
        <p:spPr/>
        <p:txBody>
          <a:bodyPr/>
          <a:lstStyle/>
          <a:p>
            <a:r>
              <a:rPr lang="en-US" altLang="zh-CN" dirty="0"/>
              <a:t>1987</a:t>
            </a:r>
            <a:r>
              <a:rPr lang="zh-CN" altLang="en-US" dirty="0"/>
              <a:t>年，</a:t>
            </a:r>
            <a:r>
              <a:rPr lang="en-US" altLang="zh-CN" dirty="0"/>
              <a:t>Field</a:t>
            </a:r>
            <a:r>
              <a:rPr lang="zh-CN" altLang="en-US" dirty="0"/>
              <a:t>提出主视皮层</a:t>
            </a:r>
            <a:r>
              <a:rPr lang="en-US" altLang="zh-CN" dirty="0"/>
              <a:t>V1</a:t>
            </a:r>
            <a:r>
              <a:rPr lang="zh-CN" altLang="en-US" dirty="0"/>
              <a:t>区简单细胞的感受野非常适于学习视网膜成像的图像结构</a:t>
            </a:r>
            <a:r>
              <a:rPr lang="en-US" altLang="zh-CN" dirty="0"/>
              <a:t>,</a:t>
            </a:r>
            <a:r>
              <a:rPr lang="zh-CN" altLang="en-US" dirty="0"/>
              <a:t>因为它们可以产生图像的稀疏表示。</a:t>
            </a:r>
            <a:endParaRPr lang="en-US" altLang="zh-CN" dirty="0"/>
          </a:p>
          <a:p>
            <a:r>
              <a:rPr lang="en-US" altLang="zh-CN" dirty="0"/>
              <a:t>1988</a:t>
            </a:r>
            <a:r>
              <a:rPr lang="zh-CN" altLang="en-US" dirty="0"/>
              <a:t>年，神经稀疏编码的概念由</a:t>
            </a:r>
            <a:r>
              <a:rPr lang="en-US" altLang="zh-CN" dirty="0" err="1"/>
              <a:t>Mitchison</a:t>
            </a:r>
            <a:r>
              <a:rPr lang="zh-CN" altLang="en-US" dirty="0"/>
              <a:t>提出，由牛津大学的</a:t>
            </a:r>
            <a:r>
              <a:rPr lang="en-US" altLang="zh-CN" dirty="0"/>
              <a:t>Rolls</a:t>
            </a:r>
            <a:r>
              <a:rPr lang="zh-CN" altLang="en-US" dirty="0"/>
              <a:t>等正式引用。灵长目动物颚叶视觉皮层和猫视觉皮层的电生理实验报告和一些相关模型的研究结果都说明了</a:t>
            </a:r>
            <a:r>
              <a:rPr lang="zh-CN" altLang="en-US" dirty="0">
                <a:solidFill>
                  <a:schemeClr val="accent1"/>
                </a:solidFill>
              </a:rPr>
              <a:t>视觉皮层复杂刺激的表达是采用稀疏编码原则</a:t>
            </a:r>
            <a:r>
              <a:rPr lang="zh-CN" altLang="en-US" dirty="0"/>
              <a:t>的。</a:t>
            </a:r>
            <a:endParaRPr lang="en-US" altLang="zh-CN" dirty="0"/>
          </a:p>
          <a:p>
            <a:r>
              <a:rPr lang="zh-CN" altLang="en-US" dirty="0"/>
              <a:t>研究表明：初级视觉皮层</a:t>
            </a:r>
            <a:r>
              <a:rPr lang="en-US" altLang="zh-CN" dirty="0"/>
              <a:t>V1</a:t>
            </a:r>
            <a:r>
              <a:rPr lang="zh-CN" altLang="en-US" dirty="0"/>
              <a:t>区第四层有</a:t>
            </a:r>
            <a:r>
              <a:rPr lang="en-US" altLang="zh-CN" dirty="0"/>
              <a:t>5000</a:t>
            </a:r>
            <a:r>
              <a:rPr lang="zh-CN" altLang="en-US" dirty="0"/>
              <a:t>万个（</a:t>
            </a:r>
            <a:r>
              <a:rPr lang="zh-CN" altLang="en-US" dirty="0">
                <a:solidFill>
                  <a:srgbClr val="C00000"/>
                </a:solidFill>
                <a:effectLst/>
                <a:latin typeface="+mn-ea"/>
              </a:rPr>
              <a:t>相当于基函数</a:t>
            </a:r>
            <a:r>
              <a:rPr lang="zh-CN" altLang="en-US" dirty="0"/>
              <a:t>），而负责视觉感知的视网膜和外侧膝状体的神经细胞只有</a:t>
            </a:r>
            <a:r>
              <a:rPr lang="en-US" altLang="zh-CN" dirty="0"/>
              <a:t>100</a:t>
            </a:r>
            <a:r>
              <a:rPr lang="zh-CN" altLang="en-US" dirty="0"/>
              <a:t>万个左右（</a:t>
            </a:r>
            <a:r>
              <a:rPr lang="zh-CN" altLang="en-US" dirty="0">
                <a:solidFill>
                  <a:srgbClr val="C00000"/>
                </a:solidFill>
                <a:effectLst/>
                <a:latin typeface="+mn-ea"/>
              </a:rPr>
              <a:t>理解为输出神经元</a:t>
            </a:r>
            <a:r>
              <a:rPr lang="zh-CN" altLang="en-US" dirty="0"/>
              <a:t>）。</a:t>
            </a:r>
            <a:endParaRPr lang="en-US" altLang="zh-CN" dirty="0"/>
          </a:p>
          <a:p>
            <a:r>
              <a:rPr lang="zh-CN" altLang="en-US" dirty="0"/>
              <a:t>说明稀疏编码是神经信息群体分布式表达的一种有效策略。</a:t>
            </a:r>
          </a:p>
        </p:txBody>
      </p:sp>
      <p:sp>
        <p:nvSpPr>
          <p:cNvPr id="8" name="标题 7">
            <a:extLst>
              <a:ext uri="{FF2B5EF4-FFF2-40B4-BE49-F238E27FC236}">
                <a16:creationId xmlns:a16="http://schemas.microsoft.com/office/drawing/2014/main" id="{420C1B4B-2A77-42DB-91C2-057523F6A6E1}"/>
              </a:ext>
            </a:extLst>
          </p:cNvPr>
          <p:cNvSpPr>
            <a:spLocks noGrp="1"/>
          </p:cNvSpPr>
          <p:nvPr>
            <p:ph type="title"/>
          </p:nvPr>
        </p:nvSpPr>
        <p:spPr/>
        <p:txBody>
          <a:bodyPr/>
          <a:lstStyle/>
          <a:p>
            <a:r>
              <a:rPr lang="zh-CN" altLang="en-US" dirty="0"/>
              <a:t>历史</a:t>
            </a:r>
          </a:p>
        </p:txBody>
      </p:sp>
    </p:spTree>
    <p:extLst>
      <p:ext uri="{BB962C8B-B14F-4D97-AF65-F5344CB8AC3E}">
        <p14:creationId xmlns:p14="http://schemas.microsoft.com/office/powerpoint/2010/main" val="264120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6BCC70-D8E2-4A4C-AE4B-F3FE32555305}"/>
              </a:ext>
            </a:extLst>
          </p:cNvPr>
          <p:cNvSpPr>
            <a:spLocks noGrp="1"/>
          </p:cNvSpPr>
          <p:nvPr>
            <p:ph idx="1"/>
          </p:nvPr>
        </p:nvSpPr>
        <p:spPr/>
        <p:txBody>
          <a:bodyPr>
            <a:normAutofit/>
          </a:bodyPr>
          <a:lstStyle/>
          <a:p>
            <a:r>
              <a:rPr lang="en-US" altLang="zh-CN" dirty="0">
                <a:effectLst/>
              </a:rPr>
              <a:t>1996</a:t>
            </a:r>
            <a:r>
              <a:rPr lang="zh-CN" altLang="en-US" dirty="0">
                <a:effectLst/>
              </a:rPr>
              <a:t>年，</a:t>
            </a:r>
            <a:r>
              <a:rPr lang="en-US" altLang="zh-CN" dirty="0">
                <a:effectLst/>
              </a:rPr>
              <a:t>Cornell</a:t>
            </a:r>
            <a:r>
              <a:rPr lang="zh-CN" altLang="en-US" dirty="0">
                <a:effectLst/>
              </a:rPr>
              <a:t>大学的</a:t>
            </a:r>
            <a:r>
              <a:rPr lang="en-US" altLang="zh-CN" dirty="0" err="1"/>
              <a:t>Olshausen</a:t>
            </a:r>
            <a:r>
              <a:rPr lang="zh-CN" altLang="en-US" dirty="0"/>
              <a:t>和</a:t>
            </a:r>
            <a:r>
              <a:rPr lang="en-US" altLang="zh-CN" dirty="0"/>
              <a:t>Field</a:t>
            </a:r>
            <a:r>
              <a:rPr lang="zh-CN" altLang="en-US" dirty="0">
                <a:effectLst/>
              </a:rPr>
              <a:t>在</a:t>
            </a:r>
            <a:r>
              <a:rPr lang="en-US" altLang="zh-CN" dirty="0">
                <a:effectLst/>
              </a:rPr>
              <a:t>Nature</a:t>
            </a:r>
            <a:r>
              <a:rPr lang="zh-CN" altLang="en-US" dirty="0">
                <a:effectLst/>
              </a:rPr>
              <a:t>上发表了一篇题名为：“</a:t>
            </a:r>
            <a:r>
              <a:rPr lang="en-US" altLang="zh-CN" dirty="0">
                <a:effectLst/>
              </a:rPr>
              <a:t>emergence of simple-cell receptive field properties by learning a sparse code for nature images”</a:t>
            </a:r>
            <a:r>
              <a:rPr lang="zh-CN" altLang="en-US" dirty="0">
                <a:effectLst/>
              </a:rPr>
              <a:t>的文章</a:t>
            </a:r>
            <a:endParaRPr lang="en-US" altLang="zh-CN" dirty="0">
              <a:effectLst/>
            </a:endParaRPr>
          </a:p>
          <a:p>
            <a:r>
              <a:rPr lang="zh-CN" altLang="en-US" dirty="0">
                <a:effectLst/>
              </a:rPr>
              <a:t>讲哺乳动物的初级视觉的简单细胞的感受野的空域局部性、方向性和带通性（在不同尺度下，对不同结构具有选择性），和小波变换的基函数具有一定的相似性。</a:t>
            </a:r>
            <a:endParaRPr lang="en-US" altLang="zh-CN" dirty="0">
              <a:effectLst/>
            </a:endParaRPr>
          </a:p>
          <a:p>
            <a:r>
              <a:rPr lang="zh-CN" altLang="en-US" dirty="0">
                <a:effectLst/>
              </a:rPr>
              <a:t>当时描述这些性质主要从自然图像编码的</a:t>
            </a:r>
            <a:r>
              <a:rPr lang="zh-CN" altLang="en-US" dirty="0">
                <a:solidFill>
                  <a:schemeClr val="accent1"/>
                </a:solidFill>
                <a:effectLst/>
              </a:rPr>
              <a:t>统计结构</a:t>
            </a:r>
            <a:r>
              <a:rPr lang="zh-CN" altLang="en-US" dirty="0">
                <a:effectLst/>
              </a:rPr>
              <a:t>上来理解这些视觉细胞的特性，但是大部分都没有成功。作者在文章中提出通过</a:t>
            </a:r>
            <a:r>
              <a:rPr lang="zh-CN" altLang="en-US" dirty="0">
                <a:solidFill>
                  <a:srgbClr val="C00000"/>
                </a:solidFill>
                <a:effectLst/>
              </a:rPr>
              <a:t>最大化稀疏编码假说</a:t>
            </a:r>
            <a:r>
              <a:rPr lang="zh-CN" altLang="en-US" dirty="0">
                <a:effectLst/>
              </a:rPr>
              <a:t>成功描述了上述细胞的性质</a:t>
            </a:r>
            <a:endParaRPr lang="zh-CN" altLang="en-US" dirty="0"/>
          </a:p>
        </p:txBody>
      </p:sp>
      <p:sp>
        <p:nvSpPr>
          <p:cNvPr id="8" name="标题 7">
            <a:extLst>
              <a:ext uri="{FF2B5EF4-FFF2-40B4-BE49-F238E27FC236}">
                <a16:creationId xmlns:a16="http://schemas.microsoft.com/office/drawing/2014/main" id="{420C1B4B-2A77-42DB-91C2-057523F6A6E1}"/>
              </a:ext>
            </a:extLst>
          </p:cNvPr>
          <p:cNvSpPr>
            <a:spLocks noGrp="1"/>
          </p:cNvSpPr>
          <p:nvPr>
            <p:ph type="title"/>
          </p:nvPr>
        </p:nvSpPr>
        <p:spPr/>
        <p:txBody>
          <a:bodyPr/>
          <a:lstStyle/>
          <a:p>
            <a:r>
              <a:rPr lang="zh-CN" altLang="en-US" dirty="0"/>
              <a:t>历史</a:t>
            </a:r>
          </a:p>
        </p:txBody>
      </p:sp>
    </p:spTree>
    <p:extLst>
      <p:ext uri="{BB962C8B-B14F-4D97-AF65-F5344CB8AC3E}">
        <p14:creationId xmlns:p14="http://schemas.microsoft.com/office/powerpoint/2010/main" val="223247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t>基本假设：</a:t>
            </a:r>
            <a:r>
              <a:rPr lang="zh-CN" altLang="en-US" dirty="0">
                <a:effectLst/>
              </a:rPr>
              <a:t>图像可由一些基线性组合表示</a:t>
            </a:r>
            <a:endParaRPr lang="en-US" altLang="zh-CN" dirty="0">
              <a:effectLst/>
            </a:endParaRPr>
          </a:p>
          <a:p>
            <a:endParaRPr lang="en-US" altLang="zh-CN" dirty="0"/>
          </a:p>
          <a:p>
            <a:endParaRPr lang="en-US" altLang="zh-CN" dirty="0">
              <a:effectLst/>
            </a:endParaRPr>
          </a:p>
          <a:p>
            <a:endParaRPr lang="en-US" altLang="zh-CN" dirty="0"/>
          </a:p>
          <a:p>
            <a:r>
              <a:rPr lang="zh-CN" altLang="en-US" dirty="0">
                <a:effectLst/>
              </a:rPr>
              <a:t>有效编码的目标：寻找完备的基函数来生成图像空间，且要求系数尽可能独立（寻找信号的本质结构）</a:t>
            </a:r>
            <a:endParaRPr lang="en-US" altLang="zh-CN" dirty="0">
              <a:effectLst/>
            </a:endParaRPr>
          </a:p>
          <a:p>
            <a:endParaRPr lang="en-US" altLang="zh-CN" dirty="0">
              <a:effectLst/>
            </a:endParaRPr>
          </a:p>
          <a:p>
            <a:r>
              <a:rPr lang="en-US" altLang="zh-CN" dirty="0">
                <a:effectLst/>
              </a:rPr>
              <a:t>①PCA</a:t>
            </a:r>
          </a:p>
          <a:p>
            <a:endParaRPr lang="zh-CN" altLang="en-US" dirty="0"/>
          </a:p>
        </p:txBody>
      </p:sp>
      <p:pic>
        <p:nvPicPr>
          <p:cNvPr id="9" name="图片 8">
            <a:extLst>
              <a:ext uri="{FF2B5EF4-FFF2-40B4-BE49-F238E27FC236}">
                <a16:creationId xmlns:a16="http://schemas.microsoft.com/office/drawing/2014/main" id="{694DBB7E-E87D-4266-83F8-D3AC77530A16}"/>
              </a:ext>
            </a:extLst>
          </p:cNvPr>
          <p:cNvPicPr>
            <a:picLocks noChangeAspect="1"/>
          </p:cNvPicPr>
          <p:nvPr/>
        </p:nvPicPr>
        <p:blipFill rotWithShape="1">
          <a:blip r:embed="rId2"/>
          <a:srcRect l="21394" t="6655"/>
          <a:stretch/>
        </p:blipFill>
        <p:spPr>
          <a:xfrm>
            <a:off x="1770077" y="1266738"/>
            <a:ext cx="9583723" cy="1386557"/>
          </a:xfrm>
          <a:prstGeom prst="rect">
            <a:avLst/>
          </a:prstGeom>
        </p:spPr>
      </p:pic>
    </p:spTree>
    <p:extLst>
      <p:ext uri="{BB962C8B-B14F-4D97-AF65-F5344CB8AC3E}">
        <p14:creationId xmlns:p14="http://schemas.microsoft.com/office/powerpoint/2010/main" val="59211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192948"/>
            <a:ext cx="10515600" cy="6287547"/>
          </a:xfrm>
        </p:spPr>
        <p:txBody>
          <a:bodyPr>
            <a:normAutofit/>
          </a:bodyPr>
          <a:lstStyle/>
          <a:p>
            <a:endParaRPr lang="en-US" altLang="zh-CN" dirty="0">
              <a:effectLst/>
            </a:endParaRPr>
          </a:p>
          <a:p>
            <a:r>
              <a:rPr lang="en-US" altLang="zh-CN" dirty="0">
                <a:effectLst/>
              </a:rPr>
              <a:t>PCA</a:t>
            </a:r>
            <a:r>
              <a:rPr lang="zh-CN" altLang="en-US" dirty="0">
                <a:effectLst/>
              </a:rPr>
              <a:t>：找到统计结构上的空间轴（类似坐标轴）来构成基函数</a:t>
            </a:r>
            <a:endParaRPr lang="en-US" altLang="zh-CN" dirty="0">
              <a:effectLst/>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这个过程中产生的感受野并</a:t>
            </a:r>
            <a:endParaRPr lang="en-US" altLang="zh-CN" dirty="0"/>
          </a:p>
          <a:p>
            <a:pPr marL="0" indent="0">
              <a:buNone/>
            </a:pPr>
            <a:r>
              <a:rPr lang="zh-CN" altLang="en-US" dirty="0"/>
              <a:t>不是局部的，绝大多数与任何</a:t>
            </a:r>
            <a:endParaRPr lang="en-US" altLang="zh-CN" dirty="0"/>
          </a:p>
          <a:p>
            <a:pPr marL="0" indent="0">
              <a:buNone/>
            </a:pPr>
            <a:r>
              <a:rPr lang="zh-CN" altLang="en-US" dirty="0"/>
              <a:t>已知的皮质感受野都不相似</a:t>
            </a:r>
          </a:p>
        </p:txBody>
      </p:sp>
      <p:pic>
        <p:nvPicPr>
          <p:cNvPr id="3" name="图片 2">
            <a:extLst>
              <a:ext uri="{FF2B5EF4-FFF2-40B4-BE49-F238E27FC236}">
                <a16:creationId xmlns:a16="http://schemas.microsoft.com/office/drawing/2014/main" id="{A7CBD7F8-F235-4C2B-B266-E32116729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34" y="1507841"/>
            <a:ext cx="4252189" cy="2916447"/>
          </a:xfrm>
          <a:prstGeom prst="rect">
            <a:avLst/>
          </a:prstGeom>
        </p:spPr>
      </p:pic>
      <p:pic>
        <p:nvPicPr>
          <p:cNvPr id="5" name="图片 4">
            <a:extLst>
              <a:ext uri="{FF2B5EF4-FFF2-40B4-BE49-F238E27FC236}">
                <a16:creationId xmlns:a16="http://schemas.microsoft.com/office/drawing/2014/main" id="{AFEC1B63-A0F8-4171-B30D-3E20F203CC20}"/>
              </a:ext>
            </a:extLst>
          </p:cNvPr>
          <p:cNvPicPr>
            <a:picLocks noChangeAspect="1"/>
          </p:cNvPicPr>
          <p:nvPr/>
        </p:nvPicPr>
        <p:blipFill>
          <a:blip r:embed="rId3"/>
          <a:stretch>
            <a:fillRect/>
          </a:stretch>
        </p:blipFill>
        <p:spPr>
          <a:xfrm>
            <a:off x="5629013" y="1390395"/>
            <a:ext cx="5273797" cy="5157211"/>
          </a:xfrm>
          <a:prstGeom prst="rect">
            <a:avLst/>
          </a:prstGeom>
        </p:spPr>
      </p:pic>
    </p:spTree>
    <p:extLst>
      <p:ext uri="{BB962C8B-B14F-4D97-AF65-F5344CB8AC3E}">
        <p14:creationId xmlns:p14="http://schemas.microsoft.com/office/powerpoint/2010/main" val="244836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15D53CC-4F4D-471F-9A10-5DF12068391D}"/>
              </a:ext>
            </a:extLst>
          </p:cNvPr>
          <p:cNvSpPr>
            <a:spLocks noGrp="1"/>
          </p:cNvSpPr>
          <p:nvPr>
            <p:ph idx="1"/>
          </p:nvPr>
        </p:nvSpPr>
        <p:spPr>
          <a:xfrm>
            <a:off x="838200" y="671119"/>
            <a:ext cx="10515600" cy="5505844"/>
          </a:xfrm>
        </p:spPr>
        <p:txBody>
          <a:bodyPr/>
          <a:lstStyle/>
          <a:p>
            <a:r>
              <a:rPr lang="zh-CN" altLang="en-US" dirty="0"/>
              <a:t>基本假设：</a:t>
            </a:r>
            <a:r>
              <a:rPr lang="zh-CN" altLang="en-US" dirty="0">
                <a:effectLst/>
              </a:rPr>
              <a:t>图像可由一些基线性组合表示</a:t>
            </a:r>
            <a:endParaRPr lang="en-US" altLang="zh-CN" dirty="0">
              <a:effectLst/>
            </a:endParaRPr>
          </a:p>
          <a:p>
            <a:endParaRPr lang="en-US" altLang="zh-CN" dirty="0"/>
          </a:p>
          <a:p>
            <a:endParaRPr lang="en-US" altLang="zh-CN" dirty="0">
              <a:effectLst/>
            </a:endParaRPr>
          </a:p>
          <a:p>
            <a:endParaRPr lang="en-US" altLang="zh-CN" dirty="0"/>
          </a:p>
          <a:p>
            <a:r>
              <a:rPr lang="zh-CN" altLang="en-US" dirty="0">
                <a:effectLst/>
              </a:rPr>
              <a:t>有效编码的目标：寻找完备的基函数来生成图像空间，且要求系数尽可能独立（寻找信号的本质结构）</a:t>
            </a:r>
            <a:endParaRPr lang="en-US" altLang="zh-CN" dirty="0">
              <a:effectLst/>
            </a:endParaRPr>
          </a:p>
          <a:p>
            <a:endParaRPr lang="en-US" altLang="zh-CN" dirty="0">
              <a:effectLst/>
            </a:endParaRPr>
          </a:p>
          <a:p>
            <a:r>
              <a:rPr lang="en-US" altLang="zh-CN" dirty="0">
                <a:effectLst/>
              </a:rPr>
              <a:t>①PCA</a:t>
            </a:r>
            <a:r>
              <a:rPr lang="zh-CN" altLang="en-US" dirty="0">
                <a:effectLst/>
              </a:rPr>
              <a:t>：适用于捕捉类似高斯分布的数据（可找到空间轴），对更复杂分布的数据（比如流形分布）无效</a:t>
            </a:r>
            <a:endParaRPr lang="en-US" altLang="zh-CN" dirty="0">
              <a:effectLst/>
            </a:endParaRPr>
          </a:p>
          <a:p>
            <a:endParaRPr lang="en-US" altLang="zh-CN" dirty="0">
              <a:effectLst/>
            </a:endParaRPr>
          </a:p>
          <a:p>
            <a:r>
              <a:rPr lang="zh-CN" altLang="zh-CN" dirty="0"/>
              <a:t>②</a:t>
            </a:r>
            <a:r>
              <a:rPr lang="zh-CN" altLang="en-US" dirty="0"/>
              <a:t>考虑数据中的高阶统计相关性</a:t>
            </a:r>
            <a:endParaRPr lang="en-US" altLang="zh-CN" dirty="0">
              <a:effectLst/>
            </a:endParaRPr>
          </a:p>
          <a:p>
            <a:endParaRPr lang="en-US" altLang="zh-CN" dirty="0">
              <a:effectLst/>
            </a:endParaRPr>
          </a:p>
          <a:p>
            <a:endParaRPr lang="zh-CN" altLang="en-US" dirty="0"/>
          </a:p>
        </p:txBody>
      </p:sp>
      <p:pic>
        <p:nvPicPr>
          <p:cNvPr id="9" name="图片 8">
            <a:extLst>
              <a:ext uri="{FF2B5EF4-FFF2-40B4-BE49-F238E27FC236}">
                <a16:creationId xmlns:a16="http://schemas.microsoft.com/office/drawing/2014/main" id="{694DBB7E-E87D-4266-83F8-D3AC77530A16}"/>
              </a:ext>
            </a:extLst>
          </p:cNvPr>
          <p:cNvPicPr>
            <a:picLocks noChangeAspect="1"/>
          </p:cNvPicPr>
          <p:nvPr/>
        </p:nvPicPr>
        <p:blipFill rotWithShape="1">
          <a:blip r:embed="rId2"/>
          <a:srcRect l="21394" t="6655"/>
          <a:stretch/>
        </p:blipFill>
        <p:spPr>
          <a:xfrm>
            <a:off x="1770077" y="1266738"/>
            <a:ext cx="9583723" cy="1386557"/>
          </a:xfrm>
          <a:prstGeom prst="rect">
            <a:avLst/>
          </a:prstGeom>
        </p:spPr>
      </p:pic>
    </p:spTree>
    <p:extLst>
      <p:ext uri="{BB962C8B-B14F-4D97-AF65-F5344CB8AC3E}">
        <p14:creationId xmlns:p14="http://schemas.microsoft.com/office/powerpoint/2010/main" val="6321881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953</Words>
  <Application>Microsoft Office PowerPoint</Application>
  <PresentationFormat>宽屏</PresentationFormat>
  <Paragraphs>102</Paragraphs>
  <Slides>20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Centaur</vt:lpstr>
      <vt:lpstr>Office 主题​​</vt:lpstr>
      <vt:lpstr>自然图像的稀疏编码 &amp; 简单细胞感受野特性</vt:lpstr>
      <vt:lpstr>稀疏编码 Sparse Coding</vt:lpstr>
      <vt:lpstr> 起源</vt:lpstr>
      <vt:lpstr>历史</vt:lpstr>
      <vt:lpstr>历史</vt:lpstr>
      <vt:lpstr>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DeepVariant  用CNN进行DNA变异位点检测</dc:title>
  <dc:creator>马 菁</dc:creator>
  <cp:lastModifiedBy>马 菁</cp:lastModifiedBy>
  <cp:revision>13</cp:revision>
  <dcterms:created xsi:type="dcterms:W3CDTF">2021-12-17T12:17:19Z</dcterms:created>
  <dcterms:modified xsi:type="dcterms:W3CDTF">2022-04-06T08:43:14Z</dcterms:modified>
</cp:coreProperties>
</file>