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0" r:id="rId4"/>
    <p:sldId id="281" r:id="rId5"/>
    <p:sldId id="277" r:id="rId6"/>
    <p:sldId id="276" r:id="rId7"/>
    <p:sldId id="258" r:id="rId8"/>
    <p:sldId id="266" r:id="rId9"/>
    <p:sldId id="283" r:id="rId10"/>
    <p:sldId id="285" r:id="rId11"/>
    <p:sldId id="290" r:id="rId12"/>
    <p:sldId id="269" r:id="rId13"/>
    <p:sldId id="270" r:id="rId14"/>
    <p:sldId id="291" r:id="rId15"/>
    <p:sldId id="267" r:id="rId16"/>
  </p:sldIdLst>
  <p:sldSz cx="5765800" cy="3244850"/>
  <p:notesSz cx="5765800" cy="3244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21" d="100"/>
          <a:sy n="221" d="100"/>
        </p:scale>
        <p:origin x="78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巩固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5" dirty="0"/>
              <a:t>2021.12.21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95" dirty="0"/>
              <a:t> </a:t>
            </a:r>
            <a:r>
              <a:rPr spc="-65" dirty="0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巩固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5" dirty="0"/>
              <a:t>2021.12.21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95" dirty="0"/>
              <a:t> </a:t>
            </a:r>
            <a:r>
              <a:rPr spc="-65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巩固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5" dirty="0"/>
              <a:t>2021.12.21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95" dirty="0"/>
              <a:t> </a:t>
            </a:r>
            <a:r>
              <a:rPr spc="-65" dirty="0"/>
              <a:t>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巩固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5" dirty="0"/>
              <a:t>2021.12.21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95" dirty="0"/>
              <a:t> </a:t>
            </a:r>
            <a:r>
              <a:rPr spc="-65" dirty="0"/>
              <a:t>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巩固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5" dirty="0"/>
              <a:t>2021.12.21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95" dirty="0"/>
              <a:t> </a:t>
            </a:r>
            <a:r>
              <a:rPr spc="-65" dirty="0"/>
              <a:t>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70610" y="1810868"/>
            <a:ext cx="3580383" cy="13998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90" y="129794"/>
            <a:ext cx="5189220" cy="519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1380" y="3119372"/>
            <a:ext cx="177800" cy="12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巩固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63661" y="3106011"/>
            <a:ext cx="39306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5" dirty="0"/>
              <a:t>2021.12.21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79808" y="3106011"/>
            <a:ext cx="22542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95" dirty="0"/>
              <a:t> </a:t>
            </a:r>
            <a:r>
              <a:rPr spc="-65" dirty="0"/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803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100" y="815339"/>
            <a:ext cx="5159323" cy="59349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100" y="859759"/>
            <a:ext cx="5159323" cy="402590"/>
          </a:xfrm>
          <a:custGeom>
            <a:avLst/>
            <a:gdLst/>
            <a:ahLst/>
            <a:cxnLst/>
            <a:rect l="l" t="t" r="r" b="b"/>
            <a:pathLst>
              <a:path w="5142230" h="402590">
                <a:moveTo>
                  <a:pt x="5141666" y="0"/>
                </a:moveTo>
                <a:lnTo>
                  <a:pt x="0" y="0"/>
                </a:lnTo>
                <a:lnTo>
                  <a:pt x="0" y="351465"/>
                </a:lnTo>
                <a:lnTo>
                  <a:pt x="4008" y="371189"/>
                </a:lnTo>
                <a:lnTo>
                  <a:pt x="14922" y="387342"/>
                </a:lnTo>
                <a:lnTo>
                  <a:pt x="31075" y="398257"/>
                </a:lnTo>
                <a:lnTo>
                  <a:pt x="50800" y="402265"/>
                </a:lnTo>
                <a:lnTo>
                  <a:pt x="5090865" y="402265"/>
                </a:lnTo>
                <a:lnTo>
                  <a:pt x="5110590" y="398257"/>
                </a:lnTo>
                <a:lnTo>
                  <a:pt x="5126743" y="387342"/>
                </a:lnTo>
                <a:lnTo>
                  <a:pt x="5137657" y="371189"/>
                </a:lnTo>
                <a:lnTo>
                  <a:pt x="5141666" y="351465"/>
                </a:lnTo>
                <a:lnTo>
                  <a:pt x="5141666" y="0"/>
                </a:lnTo>
                <a:close/>
              </a:path>
            </a:pathLst>
          </a:custGeom>
          <a:solidFill>
            <a:srgbClr val="BE31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0754" y="874688"/>
            <a:ext cx="563880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Active appearance models</a:t>
            </a:r>
            <a:endParaRPr lang="en-US" sz="2000" b="1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4066" y="1682341"/>
            <a:ext cx="1131875" cy="88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90"/>
              </a:spcBef>
            </a:pPr>
            <a:r>
              <a:rPr lang="zh-CN" altLang="en-US" sz="1400" b="1" spc="-10" dirty="0">
                <a:latin typeface="+mn-ea"/>
                <a:cs typeface="宋体"/>
              </a:rPr>
              <a:t>李峥</a:t>
            </a:r>
            <a:endParaRPr lang="en-US" altLang="zh-CN" sz="1400" b="1" spc="-10" dirty="0">
              <a:latin typeface="+mn-ea"/>
              <a:cs typeface="宋体"/>
            </a:endParaRPr>
          </a:p>
          <a:p>
            <a:pPr marL="45720" algn="ctr">
              <a:lnSpc>
                <a:spcPct val="100000"/>
              </a:lnSpc>
              <a:spcBef>
                <a:spcPts val="90"/>
              </a:spcBef>
            </a:pPr>
            <a:r>
              <a:rPr lang="en-US" sz="1400" b="1" spc="-10" dirty="0">
                <a:latin typeface="+mn-ea"/>
                <a:cs typeface="宋体"/>
              </a:rPr>
              <a:t>2190400609</a:t>
            </a:r>
            <a:endParaRPr sz="1400" dirty="0">
              <a:latin typeface="+mn-ea"/>
              <a:cs typeface="宋体"/>
            </a:endParaRPr>
          </a:p>
          <a:p>
            <a:pPr algn="ctr">
              <a:lnSpc>
                <a:spcPct val="100000"/>
              </a:lnSpc>
            </a:pPr>
            <a:endParaRPr sz="1400" dirty="0">
              <a:latin typeface="+mn-ea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+mn-ea"/>
                <a:cs typeface="Times New Roman"/>
              </a:rPr>
              <a:t>202</a:t>
            </a:r>
            <a:r>
              <a:rPr lang="en-US" sz="1400" dirty="0">
                <a:latin typeface="+mn-ea"/>
                <a:cs typeface="Times New Roman"/>
              </a:rPr>
              <a:t>2</a:t>
            </a:r>
            <a:r>
              <a:rPr sz="1400" dirty="0">
                <a:latin typeface="+mn-ea"/>
                <a:cs typeface="Times New Roman"/>
              </a:rPr>
              <a:t>.</a:t>
            </a:r>
            <a:r>
              <a:rPr lang="en-US" sz="1400" dirty="0">
                <a:latin typeface="+mn-ea"/>
                <a:cs typeface="Times New Roman"/>
              </a:rPr>
              <a:t>4</a:t>
            </a:r>
            <a:r>
              <a:rPr sz="1400" dirty="0">
                <a:latin typeface="+mn-ea"/>
                <a:cs typeface="Times New Roman"/>
              </a:rPr>
              <a:t>.</a:t>
            </a:r>
            <a:r>
              <a:rPr lang="en-US" sz="1400" dirty="0">
                <a:latin typeface="+mn-ea"/>
                <a:cs typeface="Times New Roman"/>
              </a:rPr>
              <a:t>12</a:t>
            </a:r>
            <a:endParaRPr sz="1400" dirty="0">
              <a:latin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ethods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8CC660D-3C59-45FC-8715-A2803F6B0CFE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Features</a:t>
            </a:r>
          </a:p>
          <a:p>
            <a:pPr marR="100330" algn="r">
              <a:lnSpc>
                <a:spcPts val="705"/>
              </a:lnSpc>
            </a:pPr>
            <a:r>
              <a:rPr lang="en-US" sz="60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AdaBoost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Cascade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D47A0D-D79D-4D38-95C7-D359D5B839ED}"/>
              </a:ext>
            </a:extLst>
          </p:cNvPr>
          <p:cNvSpPr txBox="1"/>
          <p:nvPr/>
        </p:nvSpPr>
        <p:spPr>
          <a:xfrm>
            <a:off x="-6859" y="6890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C6FB69-47F7-4D87-998E-30D3D3056D3D}"/>
              </a:ext>
            </a:extLst>
          </p:cNvPr>
          <p:cNvSpPr txBox="1"/>
          <p:nvPr/>
        </p:nvSpPr>
        <p:spPr>
          <a:xfrm>
            <a:off x="215900" y="836247"/>
            <a:ext cx="2607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形状模型（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Shape Model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）</a:t>
            </a:r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FFE40E-5A02-4853-8305-13513EB224F3}"/>
              </a:ext>
            </a:extLst>
          </p:cNvPr>
          <p:cNvSpPr txBox="1"/>
          <p:nvPr/>
        </p:nvSpPr>
        <p:spPr>
          <a:xfrm>
            <a:off x="272607" y="1043207"/>
            <a:ext cx="26073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a.Procrustes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变换</a:t>
            </a:r>
            <a:endParaRPr lang="en-US" altLang="zh-CN" sz="1000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r>
              <a:rPr lang="en-US" altLang="zh-CN" sz="1000" dirty="0" err="1"/>
              <a:t>b.PCA</a:t>
            </a:r>
            <a:r>
              <a:rPr lang="zh-CN" altLang="en-US" sz="1000" dirty="0"/>
              <a:t>降维</a:t>
            </a:r>
            <a:endParaRPr lang="en-US" altLang="zh-CN" sz="1000" dirty="0"/>
          </a:p>
          <a:p>
            <a:r>
              <a:rPr lang="en-US" altLang="zh-CN" sz="1000" dirty="0"/>
              <a:t>c.</a:t>
            </a:r>
            <a:r>
              <a:rPr lang="zh-CN" altLang="en-US" sz="1000" dirty="0"/>
              <a:t>样本数据处理（向量）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663D4C-D25E-4788-B216-94A5BCD1045A}"/>
              </a:ext>
            </a:extLst>
          </p:cNvPr>
          <p:cNvSpPr txBox="1"/>
          <p:nvPr/>
        </p:nvSpPr>
        <p:spPr>
          <a:xfrm>
            <a:off x="213264" y="1577592"/>
            <a:ext cx="2607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3.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纹理模型（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Texture Model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endParaRPr lang="zh-CN" altLang="en-US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78F55B-91A9-4439-958E-8764F463E97E}"/>
              </a:ext>
            </a:extLst>
          </p:cNvPr>
          <p:cNvSpPr txBox="1"/>
          <p:nvPr/>
        </p:nvSpPr>
        <p:spPr>
          <a:xfrm>
            <a:off x="272607" y="1789686"/>
            <a:ext cx="26073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a.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PingFang SC"/>
              </a:rPr>
              <a:t>Delaunay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PingFang SC"/>
              </a:rPr>
              <a:t>三角划分</a:t>
            </a:r>
            <a:endParaRPr lang="en-US" altLang="zh-CN" sz="1000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r>
              <a:rPr lang="en-US" altLang="zh-CN" sz="1000" dirty="0"/>
              <a:t>b.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PingFang SC"/>
              </a:rPr>
              <a:t>三角映射</a:t>
            </a:r>
            <a:endParaRPr lang="en-US" altLang="zh-CN" sz="1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sz="1000" dirty="0">
                <a:solidFill>
                  <a:srgbClr val="333333"/>
                </a:solidFill>
                <a:latin typeface="PingFang SC"/>
              </a:rPr>
              <a:t>c.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PingFang SC"/>
              </a:rPr>
              <a:t> PCA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PingFang SC"/>
              </a:rPr>
              <a:t>降维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4000848360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ethods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950CDA0-9CAB-4992-9F1A-81A618222DC6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3849B-A362-4FA0-B62C-FAEA7B5DBBB2}"/>
              </a:ext>
            </a:extLst>
          </p:cNvPr>
          <p:cNvSpPr txBox="1"/>
          <p:nvPr/>
        </p:nvSpPr>
        <p:spPr>
          <a:xfrm>
            <a:off x="502925" y="1164033"/>
            <a:ext cx="2883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shape model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：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AF5540-094D-4C75-A2E8-18703D51DDFB}"/>
              </a:ext>
            </a:extLst>
          </p:cNvPr>
          <p:cNvSpPr txBox="1"/>
          <p:nvPr/>
        </p:nvSpPr>
        <p:spPr>
          <a:xfrm>
            <a:off x="368300" y="1571416"/>
            <a:ext cx="2883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texture model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：</a:t>
            </a:r>
            <a:endParaRPr lang="zh-CN" altLang="en-US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D42BFC-6023-444F-B5E1-E040C7B9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821" y="1171673"/>
            <a:ext cx="1542857" cy="7428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7623B0A-AF0E-4BE0-AC31-D3184900D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700" y="714235"/>
            <a:ext cx="2590800" cy="82493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47E2064-D866-49F9-9466-DFC36EB555B2}"/>
              </a:ext>
            </a:extLst>
          </p:cNvPr>
          <p:cNvSpPr txBox="1"/>
          <p:nvPr/>
        </p:nvSpPr>
        <p:spPr>
          <a:xfrm>
            <a:off x="270803" y="766753"/>
            <a:ext cx="26073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组合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模型（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PingFang SC"/>
              </a:rPr>
              <a:t>Combine Model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）</a:t>
            </a:r>
            <a:endParaRPr lang="en-US" altLang="zh-CN" sz="1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511D64D-179C-4B83-9B55-514242AB6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287284"/>
            <a:ext cx="2600000" cy="42857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F36C89E-E8BA-479B-8EDC-4A927A296D7B}"/>
              </a:ext>
            </a:extLst>
          </p:cNvPr>
          <p:cNvSpPr txBox="1"/>
          <p:nvPr/>
        </p:nvSpPr>
        <p:spPr>
          <a:xfrm>
            <a:off x="339910" y="1929038"/>
            <a:ext cx="30250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下一步使用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PCA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来判断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Qs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Qg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之间是否存在某种关联性，从而生成级联向量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得到：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D2B2BE5-2ABF-4FAC-8711-C4F2D13B0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95" y="1763923"/>
            <a:ext cx="2039587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7716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ethods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8CC660D-3C59-45FC-8715-A2803F6B0CFE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Features</a:t>
            </a:r>
          </a:p>
          <a:p>
            <a:pPr marR="100330" algn="r">
              <a:lnSpc>
                <a:spcPts val="705"/>
              </a:lnSpc>
            </a:pPr>
            <a:r>
              <a:rPr lang="en-US" sz="60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AdaBoost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Cascade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D47A0D-D79D-4D38-95C7-D359D5B839ED}"/>
              </a:ext>
            </a:extLst>
          </p:cNvPr>
          <p:cNvSpPr txBox="1"/>
          <p:nvPr/>
        </p:nvSpPr>
        <p:spPr>
          <a:xfrm>
            <a:off x="-6859" y="6890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5A65CE-ACFE-4EB2-80E2-E033943FCBE0}"/>
              </a:ext>
            </a:extLst>
          </p:cNvPr>
          <p:cNvSpPr txBox="1"/>
          <p:nvPr/>
        </p:nvSpPr>
        <p:spPr>
          <a:xfrm>
            <a:off x="139700" y="724084"/>
            <a:ext cx="28984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333333"/>
                </a:solidFill>
                <a:effectLst/>
                <a:latin typeface="PingFang SC"/>
              </a:rPr>
              <a:t>5</a:t>
            </a:r>
            <a:r>
              <a:rPr lang="en-US" altLang="zh-CN" sz="1000" dirty="0">
                <a:solidFill>
                  <a:srgbClr val="333333"/>
                </a:solidFill>
                <a:latin typeface="PingFang SC"/>
              </a:rPr>
              <a:t>.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PingFang SC"/>
              </a:rPr>
              <a:t>搜索模型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PingFang SC"/>
              </a:rPr>
              <a:t>(Search Model)</a:t>
            </a:r>
            <a:endParaRPr lang="zh-CN" altLang="en-US" sz="1000" dirty="0"/>
          </a:p>
        </p:txBody>
      </p:sp>
      <p:pic>
        <p:nvPicPr>
          <p:cNvPr id="9218" name="Picture 2" descr="在这里插入图片描述">
            <a:extLst>
              <a:ext uri="{FF2B5EF4-FFF2-40B4-BE49-F238E27FC236}">
                <a16:creationId xmlns:a16="http://schemas.microsoft.com/office/drawing/2014/main" id="{E619C57D-0D6C-4E6F-B50F-8E202B190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012825"/>
            <a:ext cx="2191843" cy="198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0BABADD-BA4C-4980-A7CC-829074BD4366}"/>
              </a:ext>
            </a:extLst>
          </p:cNvPr>
          <p:cNvSpPr txBox="1"/>
          <p:nvPr/>
        </p:nvSpPr>
        <p:spPr>
          <a:xfrm>
            <a:off x="2776455" y="922387"/>
            <a:ext cx="26073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初始化</a:t>
            </a:r>
            <a:endParaRPr lang="en-US" altLang="zh-CN" sz="1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最小化差值：</a:t>
            </a:r>
            <a:endParaRPr lang="en-US" altLang="zh-CN" sz="1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zh-CN" altLang="en-US" sz="1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905DCCE-7339-47E8-A499-7B75C5D38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300" y="1012825"/>
            <a:ext cx="761886" cy="3174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265CF0-CFBF-4751-981A-D47E46BF3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23" y="1050179"/>
            <a:ext cx="602676" cy="24274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5951C34-A9C6-4370-AEFB-2D130151AE71}"/>
              </a:ext>
            </a:extLst>
          </p:cNvPr>
          <p:cNvSpPr txBox="1"/>
          <p:nvPr/>
        </p:nvSpPr>
        <p:spPr>
          <a:xfrm>
            <a:off x="2776455" y="1258883"/>
            <a:ext cx="28876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3.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主要解决问题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:(1)I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与模型参数中的误差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(2)C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和最小化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Δ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的迭代算法中的关系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预测参数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变化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其中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C=A*I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其中线性回归变换矩阵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可以在训练阶段通过人为干扰的方法获得。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4.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尝试新模型参数：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5.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重新计算误差函数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6.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比较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如果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Δ&lt;Δ’,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则接受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Ct’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作为新的参数如上图，否则转第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步，尝试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k=1.5;0.5;0.25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等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7. t=t+1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，如果                  ，或超过预设迭代次数，则退出，否则返回第二步。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787DC89-208F-4DEE-B35F-1F794907B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009" y="1911953"/>
            <a:ext cx="934358" cy="23513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376FB3A-E1D6-4A65-A1E3-4AE52990C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1100" y="2511447"/>
            <a:ext cx="423001" cy="1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744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esults</a:t>
            </a:r>
            <a:endParaRPr sz="1400" dirty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8CC660D-3C59-45FC-8715-A2803F6B0CFE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Features</a:t>
            </a:r>
          </a:p>
          <a:p>
            <a:pPr marR="100330" algn="r">
              <a:lnSpc>
                <a:spcPts val="705"/>
              </a:lnSpc>
            </a:pPr>
            <a:r>
              <a:rPr lang="en-US" sz="60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AdaBoost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Cascade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D47A0D-D79D-4D38-95C7-D359D5B839ED}"/>
              </a:ext>
            </a:extLst>
          </p:cNvPr>
          <p:cNvSpPr txBox="1"/>
          <p:nvPr/>
        </p:nvSpPr>
        <p:spPr>
          <a:xfrm>
            <a:off x="-6859" y="6890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pic>
        <p:nvPicPr>
          <p:cNvPr id="13314" name="Picture 2" descr="在这里插入图片描述">
            <a:extLst>
              <a:ext uri="{FF2B5EF4-FFF2-40B4-BE49-F238E27FC236}">
                <a16:creationId xmlns:a16="http://schemas.microsoft.com/office/drawing/2014/main" id="{3BB9C915-F0CF-4343-9D7B-4292B6E2B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69" y="670041"/>
            <a:ext cx="2815067" cy="23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1136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onclusion</a:t>
            </a:r>
            <a:endParaRPr sz="1400" dirty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8CC660D-3C59-45FC-8715-A2803F6B0CFE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Features</a:t>
            </a:r>
          </a:p>
          <a:p>
            <a:pPr marR="100330" algn="r">
              <a:lnSpc>
                <a:spcPts val="705"/>
              </a:lnSpc>
            </a:pPr>
            <a:r>
              <a:rPr lang="en-US" sz="60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AdaBoost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Cascade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D47A0D-D79D-4D38-95C7-D359D5B839ED}"/>
              </a:ext>
            </a:extLst>
          </p:cNvPr>
          <p:cNvSpPr txBox="1"/>
          <p:nvPr/>
        </p:nvSpPr>
        <p:spPr>
          <a:xfrm>
            <a:off x="-6859" y="6890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AE3A5D-262C-4D8B-9D8E-BC478C81920D}"/>
              </a:ext>
            </a:extLst>
          </p:cNvPr>
          <p:cNvSpPr txBox="1"/>
          <p:nvPr/>
        </p:nvSpPr>
        <p:spPr>
          <a:xfrm>
            <a:off x="368300" y="910356"/>
            <a:ext cx="4267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方法过程：模型训练</a:t>
            </a:r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模型匹配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核心点：不仅采用形状约束，而且又加入整个脸部区域的纹理特征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3.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应用：人脸识别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4.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存在问题：局部最优</a:t>
            </a:r>
            <a:endParaRPr lang="en-US" altLang="zh-CN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390131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End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8CC660D-3C59-45FC-8715-A2803F6B0CFE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Features</a:t>
            </a:r>
          </a:p>
          <a:p>
            <a:pPr marR="100330" algn="r">
              <a:lnSpc>
                <a:spcPts val="705"/>
              </a:lnSpc>
            </a:pPr>
            <a:r>
              <a:rPr lang="en-US" sz="60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AdaBoost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Cascade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E0F248-9CE6-408C-AFF7-BC46A7AD9CA4}"/>
              </a:ext>
            </a:extLst>
          </p:cNvPr>
          <p:cNvSpPr txBox="1"/>
          <p:nvPr/>
        </p:nvSpPr>
        <p:spPr>
          <a:xfrm>
            <a:off x="2306700" y="1587500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D39557B-5F40-46D0-8E29-2B2D5D674BBA}"/>
              </a:ext>
            </a:extLst>
          </p:cNvPr>
          <p:cNvSpPr txBox="1"/>
          <p:nvPr/>
        </p:nvSpPr>
        <p:spPr>
          <a:xfrm>
            <a:off x="-6859" y="6890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9460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Introduction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950CDA0-9CAB-4992-9F1A-81A618222DC6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95B758-A0D6-491E-9682-F6C2FCFA713F}"/>
              </a:ext>
            </a:extLst>
          </p:cNvPr>
          <p:cNvSpPr txBox="1"/>
          <p:nvPr/>
        </p:nvSpPr>
        <p:spPr>
          <a:xfrm>
            <a:off x="179450" y="812081"/>
            <a:ext cx="539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History:</a:t>
            </a:r>
          </a:p>
          <a:p>
            <a:r>
              <a:rPr lang="en-US" altLang="zh-CN" sz="1200" dirty="0"/>
              <a:t>1.Snake (Active Contour Models) –1989</a:t>
            </a:r>
          </a:p>
          <a:p>
            <a:r>
              <a:rPr lang="en-US" altLang="zh-CN" sz="1200" dirty="0"/>
              <a:t>2.ASM (Active Shape Models) –1995</a:t>
            </a:r>
          </a:p>
          <a:p>
            <a:r>
              <a:rPr lang="en-US" altLang="zh-CN" sz="1200" dirty="0"/>
              <a:t>3. Combined Appearance Models</a:t>
            </a:r>
          </a:p>
          <a:p>
            <a:r>
              <a:rPr lang="en-US" altLang="zh-CN" sz="1200" dirty="0"/>
              <a:t>4.AAM (Active Appearance Models)[1] --1998</a:t>
            </a:r>
          </a:p>
        </p:txBody>
      </p:sp>
    </p:spTree>
    <p:extLst>
      <p:ext uri="{BB962C8B-B14F-4D97-AF65-F5344CB8AC3E}">
        <p14:creationId xmlns:p14="http://schemas.microsoft.com/office/powerpoint/2010/main" val="388981469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CAM</a:t>
            </a:r>
            <a:endParaRPr lang="en-US" altLang="zh-CN"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950CDA0-9CAB-4992-9F1A-81A618222DC6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9C06FE-9E4F-430E-A9E5-622C4BC8A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990822"/>
            <a:ext cx="2819400" cy="15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057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CAM</a:t>
            </a:r>
            <a:endParaRPr lang="en-US" altLang="zh-CN"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950CDA0-9CAB-4992-9F1A-81A618222DC6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535A8F-02E1-47F7-B90C-A55703C0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904953"/>
            <a:ext cx="1524000" cy="14016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7259D75-EBE5-478F-9F75-4F6619A41882}"/>
              </a:ext>
            </a:extLst>
          </p:cNvPr>
          <p:cNvSpPr txBox="1"/>
          <p:nvPr/>
        </p:nvSpPr>
        <p:spPr>
          <a:xfrm>
            <a:off x="1054099" y="2441541"/>
            <a:ext cx="422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变形方法                                                   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/>
              </a:rPr>
              <a:t>Delaunay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三角划分</a:t>
            </a:r>
            <a:endParaRPr lang="zh-CN" altLang="en-US" sz="1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8444F9-A8A5-497B-8A4D-12675BCF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252258"/>
            <a:ext cx="19431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8520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CAM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950CDA0-9CAB-4992-9F1A-81A618222DC6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3849B-A362-4FA0-B62C-FAEA7B5DBBB2}"/>
              </a:ext>
            </a:extLst>
          </p:cNvPr>
          <p:cNvSpPr txBox="1"/>
          <p:nvPr/>
        </p:nvSpPr>
        <p:spPr>
          <a:xfrm>
            <a:off x="502925" y="1164033"/>
            <a:ext cx="2883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shape model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：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AF5540-094D-4C75-A2E8-18703D51DDFB}"/>
              </a:ext>
            </a:extLst>
          </p:cNvPr>
          <p:cNvSpPr txBox="1"/>
          <p:nvPr/>
        </p:nvSpPr>
        <p:spPr>
          <a:xfrm>
            <a:off x="368300" y="1571416"/>
            <a:ext cx="2883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texture model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：</a:t>
            </a:r>
            <a:endParaRPr lang="zh-CN" altLang="en-US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D42BFC-6023-444F-B5E1-E040C7B9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821" y="1171673"/>
            <a:ext cx="1542857" cy="74285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19A71AE-E8C7-49C5-BEDB-22385E0857AA}"/>
              </a:ext>
            </a:extLst>
          </p:cNvPr>
          <p:cNvSpPr txBox="1"/>
          <p:nvPr/>
        </p:nvSpPr>
        <p:spPr>
          <a:xfrm>
            <a:off x="444500" y="2003425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sz="1200" dirty="0"/>
              <a:t>:</a:t>
            </a:r>
            <a:r>
              <a:rPr lang="en-US" altLang="zh-CN" dirty="0"/>
              <a:t> </a:t>
            </a:r>
            <a:r>
              <a:rPr lang="zh-CN" altLang="en-US" sz="1200" dirty="0"/>
              <a:t>模型参数</a:t>
            </a:r>
            <a:endParaRPr lang="en-US" altLang="zh-CN" sz="1200" dirty="0"/>
          </a:p>
          <a:p>
            <a:r>
              <a:rPr lang="zh-CN" altLang="en-US" dirty="0"/>
              <a:t>        </a:t>
            </a:r>
            <a:r>
              <a:rPr lang="zh-CN" altLang="en-US" sz="1200" dirty="0"/>
              <a:t>：</a:t>
            </a:r>
            <a:r>
              <a:rPr lang="en-US" altLang="zh-CN" sz="1200" dirty="0"/>
              <a:t>the modes of variation derived from the training set.</a:t>
            </a:r>
          </a:p>
          <a:p>
            <a:r>
              <a:rPr lang="zh-CN" altLang="en-US" sz="1200" dirty="0"/>
              <a:t>从训练集中获得的矩阵</a:t>
            </a:r>
            <a:r>
              <a:rPr lang="en-US" altLang="zh-CN" sz="1200" dirty="0"/>
              <a:t>,</a:t>
            </a:r>
            <a:r>
              <a:rPr lang="zh-CN" altLang="en-US" sz="1200" dirty="0"/>
              <a:t>表示每一个样本经过处理后的特征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AB331E2-918D-435C-9324-88F1F2324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5" y="2341825"/>
            <a:ext cx="176129" cy="195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F5A1ACE-60AE-46D2-B37D-A8A3C9075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66" y="2341825"/>
            <a:ext cx="177272" cy="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0812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Introduction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950CDA0-9CAB-4992-9F1A-81A618222DC6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95B758-A0D6-491E-9682-F6C2FCFA713F}"/>
              </a:ext>
            </a:extLst>
          </p:cNvPr>
          <p:cNvSpPr txBox="1"/>
          <p:nvPr/>
        </p:nvSpPr>
        <p:spPr>
          <a:xfrm>
            <a:off x="179450" y="812081"/>
            <a:ext cx="539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History:</a:t>
            </a:r>
          </a:p>
          <a:p>
            <a:r>
              <a:rPr lang="en-US" altLang="zh-CN" sz="1200" dirty="0"/>
              <a:t>1.Snake (Active Contour Models) –1989---</a:t>
            </a:r>
            <a:r>
              <a:rPr lang="zh-CN" altLang="en-US" sz="1200" dirty="0"/>
              <a:t>迭代、函数最小化</a:t>
            </a:r>
            <a:endParaRPr lang="en-US" altLang="zh-CN" sz="1200" dirty="0"/>
          </a:p>
          <a:p>
            <a:r>
              <a:rPr lang="en-US" altLang="zh-CN" sz="1200" dirty="0"/>
              <a:t>2.ASM (Active Shape Models) –1995---</a:t>
            </a:r>
            <a:r>
              <a:rPr lang="zh-CN" altLang="en-US" sz="1200" dirty="0"/>
              <a:t>形状模型</a:t>
            </a:r>
            <a:endParaRPr lang="en-US" altLang="zh-CN" sz="1200" dirty="0"/>
          </a:p>
          <a:p>
            <a:r>
              <a:rPr lang="en-US" altLang="zh-CN" sz="1200" dirty="0"/>
              <a:t>3. Combined Appearance Models----</a:t>
            </a:r>
            <a:r>
              <a:rPr lang="zh-CN" altLang="en-US" sz="1200" dirty="0"/>
              <a:t>图像变形</a:t>
            </a:r>
            <a:endParaRPr lang="en-US" altLang="zh-CN" sz="1200" dirty="0"/>
          </a:p>
          <a:p>
            <a:r>
              <a:rPr lang="en-US" altLang="zh-CN" sz="1200" dirty="0"/>
              <a:t>4.AAM (Active Appearance Models)[1] --1998</a:t>
            </a:r>
          </a:p>
        </p:txBody>
      </p:sp>
    </p:spTree>
    <p:extLst>
      <p:ext uri="{BB962C8B-B14F-4D97-AF65-F5344CB8AC3E}">
        <p14:creationId xmlns:p14="http://schemas.microsoft.com/office/powerpoint/2010/main" val="238372726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Introduction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950CDA0-9CAB-4992-9F1A-81A618222DC6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33F1D7-B747-43F0-BEED-3D0B3CFB2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1016382"/>
            <a:ext cx="2499067" cy="143179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57AEBD3-C085-46D9-AD5C-90F1D7AADADD}"/>
              </a:ext>
            </a:extLst>
          </p:cNvPr>
          <p:cNvSpPr txBox="1"/>
          <p:nvPr/>
        </p:nvSpPr>
        <p:spPr>
          <a:xfrm>
            <a:off x="3019767" y="1056997"/>
            <a:ext cx="2746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解决问题：人脸关键点检测</a:t>
            </a:r>
            <a:r>
              <a:rPr lang="en-US" altLang="zh-CN" sz="1200" dirty="0"/>
              <a:t>-&gt;</a:t>
            </a:r>
            <a:r>
              <a:rPr lang="zh-CN" altLang="en-US" sz="1200" dirty="0"/>
              <a:t>人脸识别</a:t>
            </a:r>
            <a:endParaRPr lang="en-US" altLang="zh-CN" sz="1200" dirty="0"/>
          </a:p>
          <a:p>
            <a:r>
              <a:rPr lang="zh-CN" altLang="en-US" sz="1200" dirty="0"/>
              <a:t>核心：特征点提取\图像分割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15D6F6-953C-4BF1-A9A2-D10945F77C69}"/>
              </a:ext>
            </a:extLst>
          </p:cNvPr>
          <p:cNvSpPr txBox="1"/>
          <p:nvPr/>
        </p:nvSpPr>
        <p:spPr>
          <a:xfrm>
            <a:off x="3019767" y="1903321"/>
            <a:ext cx="2882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关键词：</a:t>
            </a:r>
            <a:endParaRPr lang="en-US" altLang="zh-CN" sz="1200" dirty="0"/>
          </a:p>
          <a:p>
            <a:r>
              <a:rPr lang="zh-CN" altLang="en-US" sz="1200" dirty="0"/>
              <a:t>形状模型</a:t>
            </a:r>
            <a:r>
              <a:rPr lang="en-US" altLang="zh-CN" sz="1200" dirty="0"/>
              <a:t>+</a:t>
            </a:r>
            <a:r>
              <a:rPr lang="zh-CN" altLang="en-US" sz="1200" dirty="0"/>
              <a:t>灰度变化模型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1268667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ethods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8CC660D-3C59-45FC-8715-A2803F6B0CFE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Features</a:t>
            </a:r>
          </a:p>
          <a:p>
            <a:pPr marR="100330" algn="r">
              <a:lnSpc>
                <a:spcPts val="705"/>
              </a:lnSpc>
            </a:pPr>
            <a:r>
              <a:rPr lang="en-US" sz="60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AdaBoost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Cascade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D47A0D-D79D-4D38-95C7-D359D5B839ED}"/>
              </a:ext>
            </a:extLst>
          </p:cNvPr>
          <p:cNvSpPr txBox="1"/>
          <p:nvPr/>
        </p:nvSpPr>
        <p:spPr>
          <a:xfrm>
            <a:off x="-6859" y="6890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C6FB69-47F7-4D87-998E-30D3D3056D3D}"/>
              </a:ext>
            </a:extLst>
          </p:cNvPr>
          <p:cNvSpPr txBox="1"/>
          <p:nvPr/>
        </p:nvSpPr>
        <p:spPr>
          <a:xfrm>
            <a:off x="3000209" y="883761"/>
            <a:ext cx="2607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AAM(Active Appearance Model)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主动外观模型</a:t>
            </a:r>
            <a:endParaRPr lang="en-US" altLang="zh-CN" sz="1000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主要分为两个阶段：</a:t>
            </a:r>
            <a:r>
              <a:rPr lang="en-US" altLang="zh-CN" sz="100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（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）模型建立</a:t>
            </a:r>
            <a:r>
              <a:rPr lang="zh-CN" altLang="en-US" sz="1000" dirty="0">
                <a:solidFill>
                  <a:srgbClr val="3333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：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对训练样本分别建立形状模型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(Shape Model)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和纹理模型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(Texture Model)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，然后将两个模型进行结合，形成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AAM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模型。</a:t>
            </a:r>
            <a:endParaRPr lang="en-US" altLang="zh-CN" sz="1000" b="0" i="0" dirty="0">
              <a:solidFill>
                <a:srgbClr val="333333"/>
              </a:solidFill>
              <a:effectLst/>
              <a:latin typeface="Calibri" panose="020F0502020204030204" pitchFamily="34" charset="0"/>
            </a:endParaRPr>
          </a:p>
          <a:p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（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）模型匹配</a:t>
            </a:r>
            <a:r>
              <a:rPr lang="zh-CN" altLang="en-US" sz="1000" dirty="0">
                <a:solidFill>
                  <a:srgbClr val="333333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在视频序列中将已建立好的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AAM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模型在当前帧图像中寻找最匹配的目标的过程。</a:t>
            </a:r>
            <a:endParaRPr lang="zh-CN" altLang="en-US" sz="1000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56F4513-5CBA-4E07-8771-2668B5C1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4" y="1143042"/>
            <a:ext cx="2664545" cy="9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1056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"/>
            <a:ext cx="2880360" cy="3670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background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L="2248535" marR="100330" indent="313055" algn="r">
              <a:lnSpc>
                <a:spcPts val="700"/>
              </a:lnSpc>
              <a:spcBef>
                <a:spcPts val="25"/>
              </a:spcBef>
            </a:pPr>
            <a:r>
              <a:rPr lang="en-US" altLang="zh-CN" sz="600" spc="-1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o</a:t>
            </a:r>
            <a:r>
              <a:rPr lang="en-US" altLang="zh-CN" sz="600" spc="-4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del </a:t>
            </a: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600" spc="-35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Implementation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Segoe UI" panose="020B0502040204020203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Results</a:t>
            </a:r>
            <a:endParaRPr lang="en-US" altLang="zh-CN" sz="600" dirty="0">
              <a:solidFill>
                <a:schemeClr val="bg1"/>
              </a:solidFill>
              <a:latin typeface="Segoe UI" panose="020B0502040204020203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25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0" y="366560"/>
                </a:moveTo>
                <a:lnTo>
                  <a:pt x="2303970" y="366560"/>
                </a:lnTo>
                <a:lnTo>
                  <a:pt x="2303970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004" y="128950"/>
            <a:ext cx="2876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Harbin Institute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9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962" y="25"/>
            <a:ext cx="576580" cy="367030"/>
          </a:xfrm>
          <a:custGeom>
            <a:avLst/>
            <a:gdLst/>
            <a:ahLst/>
            <a:cxnLst/>
            <a:rect l="l" t="t" r="r" b="b"/>
            <a:pathLst>
              <a:path w="576579" h="367030">
                <a:moveTo>
                  <a:pt x="0" y="366560"/>
                </a:moveTo>
                <a:lnTo>
                  <a:pt x="576033" y="366560"/>
                </a:lnTo>
                <a:lnTo>
                  <a:pt x="576033" y="0"/>
                </a:lnTo>
                <a:lnTo>
                  <a:pt x="0" y="0"/>
                </a:lnTo>
                <a:lnTo>
                  <a:pt x="0" y="36656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59" y="12262"/>
            <a:ext cx="329885" cy="32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6583"/>
            <a:ext cx="5756401" cy="26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364068"/>
            <a:ext cx="5756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35"/>
              </a:spcBef>
            </a:pPr>
            <a:r>
              <a:rPr lang="en-US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1400" spc="30" dirty="0">
                <a:solidFill>
                  <a:srgbClr val="FFFFFF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ethods</a:t>
            </a:r>
            <a:endParaRPr sz="1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002" y="3130473"/>
            <a:ext cx="1440180" cy="109855"/>
          </a:xfrm>
          <a:custGeom>
            <a:avLst/>
            <a:gdLst/>
            <a:ahLst/>
            <a:cxnLst/>
            <a:rect l="l" t="t" r="r" b="b"/>
            <a:pathLst>
              <a:path w="1440180" h="109855">
                <a:moveTo>
                  <a:pt x="0" y="109550"/>
                </a:moveTo>
                <a:lnTo>
                  <a:pt x="1440002" y="109550"/>
                </a:lnTo>
                <a:lnTo>
                  <a:pt x="1440002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0004" y="3130473"/>
            <a:ext cx="2400300" cy="109855"/>
          </a:xfrm>
          <a:custGeom>
            <a:avLst/>
            <a:gdLst/>
            <a:ahLst/>
            <a:cxnLst/>
            <a:rect l="l" t="t" r="r" b="b"/>
            <a:pathLst>
              <a:path w="2400300" h="109855">
                <a:moveTo>
                  <a:pt x="0" y="109550"/>
                </a:moveTo>
                <a:lnTo>
                  <a:pt x="2400033" y="109550"/>
                </a:lnTo>
                <a:lnTo>
                  <a:pt x="2400033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025" y="3130473"/>
            <a:ext cx="480059" cy="109855"/>
          </a:xfrm>
          <a:custGeom>
            <a:avLst/>
            <a:gdLst/>
            <a:ahLst/>
            <a:cxnLst/>
            <a:rect l="l" t="t" r="r" b="b"/>
            <a:pathLst>
              <a:path w="480060" h="109855">
                <a:moveTo>
                  <a:pt x="0" y="109550"/>
                </a:moveTo>
                <a:lnTo>
                  <a:pt x="479971" y="109550"/>
                </a:lnTo>
                <a:lnTo>
                  <a:pt x="479971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BD3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8CC660D-3C59-45FC-8715-A2803F6B0CFE}"/>
              </a:ext>
            </a:extLst>
          </p:cNvPr>
          <p:cNvSpPr txBox="1"/>
          <p:nvPr/>
        </p:nvSpPr>
        <p:spPr>
          <a:xfrm>
            <a:off x="0" y="25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Features</a:t>
            </a:r>
          </a:p>
          <a:p>
            <a:pPr marR="100330" algn="r">
              <a:lnSpc>
                <a:spcPts val="705"/>
              </a:lnSpc>
            </a:pPr>
            <a:r>
              <a:rPr lang="en-US" sz="60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AdaBoost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Cascade</a:t>
            </a:r>
            <a:endParaRPr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D47A0D-D79D-4D38-95C7-D359D5B839ED}"/>
              </a:ext>
            </a:extLst>
          </p:cNvPr>
          <p:cNvSpPr txBox="1"/>
          <p:nvPr/>
        </p:nvSpPr>
        <p:spPr>
          <a:xfrm>
            <a:off x="-6859" y="6890"/>
            <a:ext cx="2880360" cy="3590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R="100330" algn="r">
              <a:lnSpc>
                <a:spcPts val="705"/>
              </a:lnSpc>
            </a:pPr>
            <a:r>
              <a:rPr lang="en-US" altLang="zh-CN" sz="600" spc="-45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Introduction</a:t>
            </a:r>
          </a:p>
          <a:p>
            <a:pPr marR="100330" algn="r">
              <a:lnSpc>
                <a:spcPts val="705"/>
              </a:lnSpc>
            </a:pPr>
            <a:r>
              <a:rPr lang="en-US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M</a:t>
            </a:r>
            <a:r>
              <a:rPr lang="en-US" altLang="zh-CN" sz="600" spc="-1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ethods</a:t>
            </a:r>
            <a:endParaRPr lang="en-US" sz="600" spc="-1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altLang="zh-CN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Experimental Result</a:t>
            </a:r>
            <a:endParaRPr lang="en-US" altLang="zh-CN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  <a:p>
            <a:pPr marR="100330" algn="r">
              <a:lnSpc>
                <a:spcPts val="675"/>
              </a:lnSpc>
            </a:pPr>
            <a:r>
              <a:rPr lang="en-US" sz="600" spc="-30" dirty="0">
                <a:solidFill>
                  <a:schemeClr val="bg1"/>
                </a:solidFill>
                <a:latin typeface="Trebuchet MS" panose="020B0603020202020204" pitchFamily="34" charset="0"/>
                <a:ea typeface="微软雅黑 Light" panose="020B0502040204020203" pitchFamily="34" charset="-122"/>
                <a:cs typeface="Segoe UI" panose="020B0502040204020203" pitchFamily="34" charset="0"/>
              </a:rPr>
              <a:t>Conclusion</a:t>
            </a:r>
            <a:endParaRPr lang="en-US" sz="600" dirty="0">
              <a:solidFill>
                <a:schemeClr val="bg1"/>
              </a:solidFill>
              <a:latin typeface="Trebuchet MS" panose="020B0603020202020204" pitchFamily="34" charset="0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C6FB69-47F7-4D87-998E-30D3D3056D3D}"/>
              </a:ext>
            </a:extLst>
          </p:cNvPr>
          <p:cNvSpPr txBox="1"/>
          <p:nvPr/>
        </p:nvSpPr>
        <p:spPr>
          <a:xfrm>
            <a:off x="215900" y="836247"/>
            <a:ext cx="2607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样本选取与标定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1F5A14D-C6B7-470B-AB59-8F8FC544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0" y="1136724"/>
            <a:ext cx="2859896" cy="126528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5FFE40E-5A02-4853-8305-13513EB224F3}"/>
              </a:ext>
            </a:extLst>
          </p:cNvPr>
          <p:cNvSpPr txBox="1"/>
          <p:nvPr/>
        </p:nvSpPr>
        <p:spPr>
          <a:xfrm>
            <a:off x="3183084" y="1383686"/>
            <a:ext cx="26073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样本采集（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400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）</a:t>
            </a:r>
            <a:endParaRPr lang="en-US" altLang="zh-CN" sz="1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altLang="zh-CN" sz="1000" dirty="0"/>
              <a:t>b.</a:t>
            </a:r>
            <a:r>
              <a:rPr lang="zh-CN" altLang="en-US" sz="1000" dirty="0"/>
              <a:t>样本取点（</a:t>
            </a:r>
            <a:r>
              <a:rPr lang="en-US" altLang="zh-CN" sz="1000" dirty="0"/>
              <a:t>68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en-US" altLang="zh-CN" sz="1000" dirty="0"/>
              <a:t>c.</a:t>
            </a:r>
            <a:r>
              <a:rPr lang="zh-CN" altLang="en-US" sz="1000" dirty="0"/>
              <a:t>样本数据处理（向量）</a:t>
            </a:r>
          </a:p>
        </p:txBody>
      </p:sp>
    </p:spTree>
    <p:extLst>
      <p:ext uri="{BB962C8B-B14F-4D97-AF65-F5344CB8AC3E}">
        <p14:creationId xmlns:p14="http://schemas.microsoft.com/office/powerpoint/2010/main" val="304025811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779</Words>
  <Application>Microsoft Office PowerPoint</Application>
  <PresentationFormat>自定义</PresentationFormat>
  <Paragraphs>221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PingFang SC</vt:lpstr>
      <vt:lpstr>宋体</vt:lpstr>
      <vt:lpstr>Arial</vt:lpstr>
      <vt:lpstr>Calibri</vt:lpstr>
      <vt:lpstr>Comic Sans MS</vt:lpstr>
      <vt:lpstr>Lucida Sans Unicode</vt:lpstr>
      <vt:lpstr>Segoe UI</vt:lpstr>
      <vt:lpstr>Tahoma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ViT：Vision Transformer</dc:title>
  <dc:creator>巩固 ` `%%%`#`&amp;12_`__~~~ౡ氀猀攀</dc:creator>
  <cp:lastModifiedBy>李 峥</cp:lastModifiedBy>
  <cp:revision>6</cp:revision>
  <dcterms:created xsi:type="dcterms:W3CDTF">2021-12-14T11:58:57Z</dcterms:created>
  <dcterms:modified xsi:type="dcterms:W3CDTF">2022-04-11T12:35:32Z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2021-12-14T00:00:00Z</vt:filetime>
  </property>
</Properties>
</file>