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9" r:id="rId6"/>
    <p:sldId id="280" r:id="rId7"/>
    <p:sldId id="259" r:id="rId8"/>
    <p:sldId id="260" r:id="rId9"/>
    <p:sldId id="281" r:id="rId10"/>
    <p:sldId id="262" r:id="rId11"/>
    <p:sldId id="263" r:id="rId12"/>
    <p:sldId id="282" r:id="rId13"/>
    <p:sldId id="261" r:id="rId14"/>
    <p:sldId id="264" r:id="rId15"/>
    <p:sldId id="265" r:id="rId16"/>
    <p:sldId id="267" r:id="rId17"/>
    <p:sldId id="268" r:id="rId18"/>
    <p:sldId id="269" r:id="rId19"/>
    <p:sldId id="270"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毛 晨旭" initials="毛"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128957-D466-4EAE-843E-B4A3D7349382}" type="slidenum">
              <a:rPr lang="zh-CN" altLang="en-US" smtClean="0"/>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128957-D466-4EAE-843E-B4A3D7349382}" type="slidenum">
              <a:rPr lang="zh-CN" altLang="en-US" smtClean="0"/>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128957-D466-4EAE-843E-B4A3D73493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C1CFA2C-5414-4569-BDD9-1F9482C3A68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128957-D466-4EAE-843E-B4A3D73493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1CFA2C-5414-4569-BDD9-1F9482C3A680}" type="datetimeFigureOut">
              <a:rPr lang="zh-CN" altLang="en-US" smtClean="0"/>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128957-D466-4EAE-843E-B4A3D73493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3292" y="1623559"/>
            <a:ext cx="8915399" cy="2262781"/>
          </a:xfrm>
        </p:spPr>
        <p:txBody>
          <a:bodyPr>
            <a:normAutofit fontScale="90000"/>
          </a:bodyPr>
          <a:lstStyle/>
          <a:p>
            <a:r>
              <a:rPr sz="4000"/>
              <a:t>An Iterative Image Registration Technique with an Application to Stereo Vision</a:t>
            </a:r>
            <a:br>
              <a:rPr sz="4000"/>
            </a:br>
            <a:r>
              <a:rPr lang="zh-CN" sz="4000"/>
              <a:t>一种迭代图像配准技术在立体视觉的应用</a:t>
            </a:r>
            <a:endParaRPr lang="zh-CN" sz="4000"/>
          </a:p>
        </p:txBody>
      </p:sp>
      <p:sp>
        <p:nvSpPr>
          <p:cNvPr id="3" name="副标题 2"/>
          <p:cNvSpPr>
            <a:spLocks noGrp="1"/>
          </p:cNvSpPr>
          <p:nvPr>
            <p:ph type="subTitle" idx="1"/>
          </p:nvPr>
        </p:nvSpPr>
        <p:spPr>
          <a:xfrm>
            <a:off x="1524000" y="3886123"/>
            <a:ext cx="9144000" cy="1655762"/>
          </a:xfrm>
        </p:spPr>
        <p:txBody>
          <a:bodyPr/>
          <a:lstStyle/>
          <a:p>
            <a:r>
              <a:rPr lang="en-US" altLang="zh-CN" dirty="0"/>
              <a:t>2190400311</a:t>
            </a:r>
            <a:endParaRPr lang="en-US" altLang="zh-CN" dirty="0"/>
          </a:p>
          <a:p>
            <a:r>
              <a:rPr lang="zh-CN" altLang="en-US" dirty="0"/>
              <a:t>毛晨旭</a:t>
            </a:r>
            <a:endParaRPr lang="en-US" altLang="zh-CN" dirty="0"/>
          </a:p>
          <a:p>
            <a:r>
              <a:rPr lang="en-US" altLang="zh-CN" dirty="0"/>
              <a:t>2022/4/5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配准算法（一维）</a:t>
            </a:r>
            <a:endParaRPr lang="zh-CN" altLang="en-US" dirty="0"/>
          </a:p>
        </p:txBody>
      </p:sp>
      <p:sp>
        <p:nvSpPr>
          <p:cNvPr id="3" name="内容占位符 2"/>
          <p:cNvSpPr>
            <a:spLocks noGrp="1"/>
          </p:cNvSpPr>
          <p:nvPr>
            <p:ph idx="1"/>
          </p:nvPr>
        </p:nvSpPr>
        <p:spPr>
          <a:xfrm>
            <a:off x="7608162" y="1825625"/>
            <a:ext cx="3745637" cy="4351338"/>
          </a:xfrm>
        </p:spPr>
        <p:txBody>
          <a:bodyPr>
            <a:normAutofit lnSpcReduction="20000"/>
          </a:bodyPr>
          <a:lstStyle/>
          <a:p>
            <a:r>
              <a:rPr altLang="zh-CN" sz="1800" kern="100" dirty="0">
                <a:effectLst/>
                <a:latin typeface="Times New Roman" panose="02020603050405020304" pitchFamily="18" charset="0"/>
                <a:ea typeface="宋体" panose="02010600030101010101" pitchFamily="2" charset="-122"/>
              </a:rPr>
              <a:t>当F(x)接近线性时，(1)线性逼近得很好；反之当|F”(x)|很大时则逼近不好。根据这个关系，可以对公式3进行改进，再根据公式(4)，可以设计一个计算权重的方法，就是公式(5)。|F”(x)|越小，权重越大。从图2可以看出，当x为两条曲线交叉点时，按(2)算出的h是0，但是因为此时G’(x)和F’(x)的差很大，所以权重很小，这就符合逻辑了。最终的h是公式(6)。</a:t>
            </a:r>
            <a:endParaRPr altLang="zh-CN" sz="1800" kern="100" dirty="0">
              <a:effectLst/>
              <a:latin typeface="Times New Roman" panose="02020603050405020304" pitchFamily="18" charset="0"/>
              <a:ea typeface="宋体" panose="02010600030101010101" pitchFamily="2" charset="-122"/>
            </a:endParaRPr>
          </a:p>
        </p:txBody>
      </p:sp>
      <p:pic>
        <p:nvPicPr>
          <p:cNvPr id="5" name="图片 4" descr="E8{]77F%{2K7HI~K0PM53F9"/>
          <p:cNvPicPr>
            <a:picLocks noChangeAspect="1"/>
          </p:cNvPicPr>
          <p:nvPr/>
        </p:nvPicPr>
        <p:blipFill>
          <a:blip r:embed="rId1"/>
          <a:stretch>
            <a:fillRect/>
          </a:stretch>
        </p:blipFill>
        <p:spPr>
          <a:xfrm>
            <a:off x="1690370" y="1825625"/>
            <a:ext cx="5524500" cy="700405"/>
          </a:xfrm>
          <a:prstGeom prst="rect">
            <a:avLst/>
          </a:prstGeom>
        </p:spPr>
      </p:pic>
      <p:pic>
        <p:nvPicPr>
          <p:cNvPr id="6" name="图片 5" descr="0(DP~P1@7@YIR8ZX{)@4SIK"/>
          <p:cNvPicPr>
            <a:picLocks noChangeAspect="1"/>
          </p:cNvPicPr>
          <p:nvPr/>
        </p:nvPicPr>
        <p:blipFill>
          <a:blip r:embed="rId2"/>
          <a:stretch>
            <a:fillRect/>
          </a:stretch>
        </p:blipFill>
        <p:spPr>
          <a:xfrm>
            <a:off x="1690370" y="3014345"/>
            <a:ext cx="5524500" cy="829310"/>
          </a:xfrm>
          <a:prstGeom prst="rect">
            <a:avLst/>
          </a:prstGeom>
        </p:spPr>
      </p:pic>
      <p:pic>
        <p:nvPicPr>
          <p:cNvPr id="7" name="图片 6" descr="U5QGN%M]}4$`[5USPYW{H[W"/>
          <p:cNvPicPr>
            <a:picLocks noChangeAspect="1"/>
          </p:cNvPicPr>
          <p:nvPr/>
        </p:nvPicPr>
        <p:blipFill>
          <a:blip r:embed="rId3"/>
          <a:stretch>
            <a:fillRect/>
          </a:stretch>
        </p:blipFill>
        <p:spPr>
          <a:xfrm>
            <a:off x="1690370" y="4297045"/>
            <a:ext cx="5645785" cy="737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配准算法（一维）</a:t>
            </a:r>
            <a:endParaRPr lang="zh-CN" altLang="en-US" dirty="0"/>
          </a:p>
        </p:txBody>
      </p:sp>
      <p:sp>
        <p:nvSpPr>
          <p:cNvPr id="3" name="内容占位符 2"/>
          <p:cNvSpPr>
            <a:spLocks noGrp="1"/>
          </p:cNvSpPr>
          <p:nvPr>
            <p:ph idx="1"/>
          </p:nvPr>
        </p:nvSpPr>
        <p:spPr>
          <a:xfrm>
            <a:off x="7608162" y="1825625"/>
            <a:ext cx="3745637" cy="4351338"/>
          </a:xfrm>
        </p:spPr>
        <p:txBody>
          <a:bodyPr>
            <a:normAutofit lnSpcReduction="20000"/>
          </a:bodyPr>
          <a:lstStyle/>
          <a:p>
            <a:r>
              <a:rPr altLang="zh-CN" sz="1800" kern="100" dirty="0">
                <a:effectLst/>
                <a:latin typeface="Times New Roman" panose="02020603050405020304" pitchFamily="18" charset="0"/>
                <a:ea typeface="宋体" panose="02010600030101010101" pitchFamily="2" charset="-122"/>
              </a:rPr>
              <a:t>得到h的估计值，就可以将F(x)移动h的距离，重复这一过程得到一系列的牛顿迭代。理想情况下h会收敛到一个最优值。迭代表示为</a:t>
            </a:r>
            <a:r>
              <a:rPr lang="zh-CN" sz="1800" kern="100" dirty="0">
                <a:effectLst/>
                <a:latin typeface="Times New Roman" panose="02020603050405020304" pitchFamily="18" charset="0"/>
                <a:ea typeface="宋体" panose="02010600030101010101" pitchFamily="2" charset="-122"/>
              </a:rPr>
              <a:t>公式</a:t>
            </a:r>
            <a:r>
              <a:rPr lang="en-US" altLang="zh-CN" sz="1800" kern="100" dirty="0">
                <a:effectLst/>
                <a:latin typeface="Times New Roman" panose="02020603050405020304" pitchFamily="18" charset="0"/>
                <a:ea typeface="宋体" panose="02010600030101010101" pitchFamily="2" charset="-122"/>
              </a:rPr>
              <a:t>(7)</a:t>
            </a:r>
            <a:r>
              <a:rPr lang="zh-CN" altLang="en-US" sz="1800" kern="100" dirty="0">
                <a:effectLst/>
                <a:latin typeface="Times New Roman" panose="02020603050405020304" pitchFamily="18" charset="0"/>
                <a:ea typeface="宋体" panose="02010600030101010101" pitchFamily="2" charset="-122"/>
              </a:rPr>
              <a:t>。</a:t>
            </a:r>
            <a:endParaRPr lang="zh-CN" altLang="en-US" sz="1800" kern="100" dirty="0">
              <a:effectLst/>
              <a:latin typeface="Times New Roman" panose="02020603050405020304" pitchFamily="18" charset="0"/>
              <a:ea typeface="宋体" panose="02010600030101010101" pitchFamily="2" charset="-122"/>
            </a:endParaRPr>
          </a:p>
        </p:txBody>
      </p:sp>
      <p:pic>
        <p:nvPicPr>
          <p:cNvPr id="8" name="图片 7" descr="QZEK$S0{HWYG)%~9~2H1BP1"/>
          <p:cNvPicPr>
            <a:picLocks noChangeAspect="1"/>
          </p:cNvPicPr>
          <p:nvPr/>
        </p:nvPicPr>
        <p:blipFill>
          <a:blip r:embed="rId1"/>
          <a:stretch>
            <a:fillRect/>
          </a:stretch>
        </p:blipFill>
        <p:spPr>
          <a:xfrm>
            <a:off x="1885950" y="1905000"/>
            <a:ext cx="3253740" cy="697865"/>
          </a:xfrm>
          <a:prstGeom prst="rect">
            <a:avLst/>
          </a:prstGeom>
        </p:spPr>
      </p:pic>
      <p:pic>
        <p:nvPicPr>
          <p:cNvPr id="4" name="图片 3"/>
          <p:cNvPicPr>
            <a:picLocks noChangeAspect="1"/>
          </p:cNvPicPr>
          <p:nvPr/>
        </p:nvPicPr>
        <p:blipFill>
          <a:blip r:embed="rId2"/>
          <a:stretch>
            <a:fillRect/>
          </a:stretch>
        </p:blipFill>
        <p:spPr>
          <a:xfrm>
            <a:off x="1612900" y="3161030"/>
            <a:ext cx="5637530" cy="1229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配准算法（一维）</a:t>
            </a:r>
            <a:endParaRPr lang="zh-CN" altLang="en-US" dirty="0"/>
          </a:p>
        </p:txBody>
      </p:sp>
      <p:sp>
        <p:nvSpPr>
          <p:cNvPr id="3" name="内容占位符 2"/>
          <p:cNvSpPr>
            <a:spLocks noGrp="1"/>
          </p:cNvSpPr>
          <p:nvPr>
            <p:ph idx="1"/>
          </p:nvPr>
        </p:nvSpPr>
        <p:spPr>
          <a:xfrm>
            <a:off x="8149701" y="1825625"/>
            <a:ext cx="3204099" cy="4351338"/>
          </a:xfrm>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方法二：用SSD误差平方和衡量差别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求解导数为0点 即得到h</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effectLst/>
                <a:latin typeface="Times New Roman" panose="02020603050405020304" pitchFamily="18" charset="0"/>
                <a:ea typeface="宋体" panose="02010600030101010101" pitchFamily="2" charset="-122"/>
                <a:sym typeface="+mn-ea"/>
              </a:rPr>
              <a:t>好处：只有在F’(x)全为0的时候才无效。</a:t>
            </a:r>
            <a:endParaRPr lang="zh-CN" altLang="en-US" kern="100" dirty="0">
              <a:effectLst/>
              <a:latin typeface="Times New Roman" panose="02020603050405020304" pitchFamily="18" charset="0"/>
              <a:ea typeface="宋体" panose="02010600030101010101" pitchFamily="2" charset="-122"/>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descr="0OJCLD_F@AS4{8Z_6)FJ~XI"/>
          <p:cNvPicPr>
            <a:picLocks noChangeAspect="1"/>
          </p:cNvPicPr>
          <p:nvPr/>
        </p:nvPicPr>
        <p:blipFill>
          <a:blip r:embed="rId1"/>
          <a:stretch>
            <a:fillRect/>
          </a:stretch>
        </p:blipFill>
        <p:spPr>
          <a:xfrm>
            <a:off x="8413115" y="2482850"/>
            <a:ext cx="2676525" cy="361950"/>
          </a:xfrm>
          <a:prstGeom prst="rect">
            <a:avLst/>
          </a:prstGeom>
        </p:spPr>
      </p:pic>
      <p:pic>
        <p:nvPicPr>
          <p:cNvPr id="6" name="图片 5"/>
          <p:cNvPicPr>
            <a:picLocks noChangeAspect="1"/>
          </p:cNvPicPr>
          <p:nvPr/>
        </p:nvPicPr>
        <p:blipFill>
          <a:blip r:embed="rId2"/>
          <a:stretch>
            <a:fillRect/>
          </a:stretch>
        </p:blipFill>
        <p:spPr>
          <a:xfrm>
            <a:off x="1783715" y="1825625"/>
            <a:ext cx="5545455" cy="657225"/>
          </a:xfrm>
          <a:prstGeom prst="rect">
            <a:avLst/>
          </a:prstGeom>
        </p:spPr>
      </p:pic>
      <p:pic>
        <p:nvPicPr>
          <p:cNvPr id="7" name="图片 6"/>
          <p:cNvPicPr>
            <a:picLocks noChangeAspect="1"/>
          </p:cNvPicPr>
          <p:nvPr/>
        </p:nvPicPr>
        <p:blipFill>
          <a:blip r:embed="rId3"/>
          <a:stretch>
            <a:fillRect/>
          </a:stretch>
        </p:blipFill>
        <p:spPr>
          <a:xfrm>
            <a:off x="1783715" y="2649220"/>
            <a:ext cx="3592195" cy="673100"/>
          </a:xfrm>
          <a:prstGeom prst="rect">
            <a:avLst/>
          </a:prstGeom>
        </p:spPr>
      </p:pic>
      <p:pic>
        <p:nvPicPr>
          <p:cNvPr id="8" name="图片 7"/>
          <p:cNvPicPr>
            <a:picLocks noChangeAspect="1"/>
          </p:cNvPicPr>
          <p:nvPr/>
        </p:nvPicPr>
        <p:blipFill>
          <a:blip r:embed="rId4"/>
          <a:stretch>
            <a:fillRect/>
          </a:stretch>
        </p:blipFill>
        <p:spPr>
          <a:xfrm>
            <a:off x="1783715" y="3624580"/>
            <a:ext cx="4474845" cy="1897380"/>
          </a:xfrm>
          <a:prstGeom prst="rect">
            <a:avLst/>
          </a:prstGeom>
        </p:spPr>
      </p:pic>
      <p:pic>
        <p:nvPicPr>
          <p:cNvPr id="9" name="图片 8"/>
          <p:cNvPicPr>
            <a:picLocks noChangeAspect="1"/>
          </p:cNvPicPr>
          <p:nvPr/>
        </p:nvPicPr>
        <p:blipFill>
          <a:blip r:embed="rId5"/>
          <a:stretch>
            <a:fillRect/>
          </a:stretch>
        </p:blipFill>
        <p:spPr>
          <a:xfrm>
            <a:off x="1783715" y="5755005"/>
            <a:ext cx="5545455" cy="794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配准</a:t>
            </a:r>
            <a:r>
              <a:rPr lang="zh-CN" altLang="en-US" dirty="0"/>
              <a:t>算法（一维</a:t>
            </a:r>
            <a:r>
              <a:rPr lang="zh-CN" altLang="en-US" dirty="0"/>
              <a:t>）</a:t>
            </a:r>
            <a:endParaRPr lang="zh-CN" altLang="en-US" dirty="0"/>
          </a:p>
        </p:txBody>
      </p:sp>
      <p:sp>
        <p:nvSpPr>
          <p:cNvPr id="3" name="内容占位符 2"/>
          <p:cNvSpPr>
            <a:spLocks noGrp="1"/>
          </p:cNvSpPr>
          <p:nvPr>
            <p:ph idx="1"/>
          </p:nvPr>
        </p:nvSpPr>
        <p:spPr>
          <a:xfrm>
            <a:off x="7892250" y="1816747"/>
            <a:ext cx="3461550" cy="4351338"/>
          </a:xfrm>
        </p:spPr>
        <p:txBody>
          <a:bodyPr/>
          <a:lstStyle/>
          <a:p>
            <a:r>
              <a:rPr lang="zh-CN" altLang="en-US" kern="100" dirty="0">
                <a:effectLst/>
                <a:latin typeface="Times New Roman" panose="02020603050405020304" pitchFamily="18" charset="0"/>
                <a:ea typeface="宋体" panose="02010600030101010101" pitchFamily="2" charset="-122"/>
                <a:sym typeface="+mn-ea"/>
              </a:rPr>
              <a:t>此时图像为一条平行于x轴的直线 故无法匹配。将权重考虑在内，并使用牛顿迭代法。</a:t>
            </a:r>
            <a:endParaRPr lang="zh-CN" altLang="en-US" dirty="0"/>
          </a:p>
        </p:txBody>
      </p:sp>
      <p:pic>
        <p:nvPicPr>
          <p:cNvPr id="4" name="图片 3"/>
          <p:cNvPicPr>
            <a:picLocks noChangeAspect="1"/>
          </p:cNvPicPr>
          <p:nvPr/>
        </p:nvPicPr>
        <p:blipFill>
          <a:blip r:embed="rId1"/>
          <a:stretch>
            <a:fillRect/>
          </a:stretch>
        </p:blipFill>
        <p:spPr>
          <a:xfrm>
            <a:off x="1278255" y="1905000"/>
            <a:ext cx="6614160" cy="1882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3298" y="544735"/>
            <a:ext cx="9995611" cy="1280890"/>
          </a:xfrm>
        </p:spPr>
        <p:txBody>
          <a:bodyPr>
            <a:normAutofit/>
          </a:bodyPr>
          <a:lstStyle/>
          <a:p>
            <a:r>
              <a:rPr lang="zh-CN" altLang="en-US" sz="2800" dirty="0"/>
              <a:t>性能与实现</a:t>
            </a:r>
            <a:endParaRPr lang="zh-CN" altLang="en-US" sz="2800" dirty="0"/>
          </a:p>
        </p:txBody>
      </p:sp>
      <p:sp>
        <p:nvSpPr>
          <p:cNvPr id="3" name="内容占位符 2"/>
          <p:cNvSpPr>
            <a:spLocks noGrp="1"/>
          </p:cNvSpPr>
          <p:nvPr>
            <p:ph idx="1"/>
          </p:nvPr>
        </p:nvSpPr>
        <p:spPr>
          <a:xfrm>
            <a:off x="7226422" y="1825625"/>
            <a:ext cx="4127377" cy="4351338"/>
          </a:xfrm>
        </p:spPr>
        <p:txBody>
          <a:bodyPr/>
          <a:lstStyle/>
          <a:p>
            <a:r>
              <a:rPr dirty="0"/>
              <a:t>相比于没有权重的方法，该方法能在更广的范围更快收敛。</a:t>
            </a:r>
            <a:endParaRPr dirty="0"/>
          </a:p>
          <a:p>
            <a:r>
              <a:rPr dirty="0"/>
              <a:t>实现时要计算上式中的微分</a:t>
            </a:r>
            <a:r>
              <a:rPr lang="en-US" dirty="0"/>
              <a:t>F'(x),G'(x)</a:t>
            </a:r>
            <a:r>
              <a:rPr dirty="0"/>
              <a:t>。</a:t>
            </a:r>
            <a:endParaRPr dirty="0"/>
          </a:p>
          <a:p>
            <a:r>
              <a:rPr dirty="0"/>
              <a:t>同样，对于G'(x)，选择适当小Δx（例如一个像素）来估计一阶导数</a:t>
            </a:r>
            <a:r>
              <a:rPr lang="zh-CN" altLang="en-US" dirty="0"/>
              <a:t>。</a:t>
            </a:r>
            <a:endParaRPr lang="zh-CN" altLang="en-US" dirty="0"/>
          </a:p>
        </p:txBody>
      </p:sp>
      <p:pic>
        <p:nvPicPr>
          <p:cNvPr id="7" name="图片 6" descr="%B@7YI~UQK9@{T3X0M%Q9PT"/>
          <p:cNvPicPr>
            <a:picLocks noChangeAspect="1"/>
          </p:cNvPicPr>
          <p:nvPr/>
        </p:nvPicPr>
        <p:blipFill>
          <a:blip r:embed="rId1"/>
          <a:stretch>
            <a:fillRect/>
          </a:stretch>
        </p:blipFill>
        <p:spPr>
          <a:xfrm>
            <a:off x="1153160" y="4138930"/>
            <a:ext cx="4988560" cy="1252855"/>
          </a:xfrm>
          <a:prstGeom prst="rect">
            <a:avLst/>
          </a:prstGeom>
        </p:spPr>
      </p:pic>
      <p:pic>
        <p:nvPicPr>
          <p:cNvPr id="8" name="图片 7"/>
          <p:cNvPicPr>
            <a:picLocks noChangeAspect="1"/>
          </p:cNvPicPr>
          <p:nvPr/>
        </p:nvPicPr>
        <p:blipFill>
          <a:blip r:embed="rId2"/>
          <a:stretch>
            <a:fillRect/>
          </a:stretch>
        </p:blipFill>
        <p:spPr>
          <a:xfrm>
            <a:off x="1153160" y="2011680"/>
            <a:ext cx="6072505" cy="1882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6325" y="544735"/>
            <a:ext cx="10013366" cy="1280890"/>
          </a:xfrm>
        </p:spPr>
        <p:txBody>
          <a:bodyPr>
            <a:normAutofit/>
          </a:bodyPr>
          <a:lstStyle/>
          <a:p>
            <a:r>
              <a:rPr lang="zh-CN" altLang="en-US" sz="2800" dirty="0"/>
              <a:t>推广到多维</a:t>
            </a:r>
            <a:endParaRPr lang="zh-CN" altLang="en-US" sz="2800" dirty="0"/>
          </a:p>
        </p:txBody>
      </p:sp>
      <p:sp>
        <p:nvSpPr>
          <p:cNvPr id="3" name="内容占位符 2"/>
          <p:cNvSpPr>
            <a:spLocks noGrp="1"/>
          </p:cNvSpPr>
          <p:nvPr>
            <p:ph idx="1"/>
          </p:nvPr>
        </p:nvSpPr>
        <p:spPr>
          <a:xfrm>
            <a:off x="6710045" y="1825625"/>
            <a:ext cx="4127500" cy="542925"/>
          </a:xfrm>
        </p:spPr>
        <p:txBody>
          <a:bodyPr/>
          <a:lstStyle/>
          <a:p>
            <a:pPr marL="0" indent="0">
              <a:buNone/>
            </a:pPr>
            <a:r>
              <a:rPr lang="zh-CN" altLang="en-US" dirty="0"/>
              <a:t>求导后令其为</a:t>
            </a:r>
            <a:r>
              <a:rPr lang="en-US" altLang="zh-CN" dirty="0"/>
              <a:t>0</a:t>
            </a:r>
            <a:r>
              <a:rPr lang="zh-CN" altLang="en-US" dirty="0"/>
              <a:t>，得到</a:t>
            </a:r>
            <a:r>
              <a:rPr lang="en-US" altLang="zh-CN" dirty="0"/>
              <a:t>h</a:t>
            </a:r>
            <a:endParaRPr lang="en-US" altLang="zh-CN" dirty="0"/>
          </a:p>
          <a:p>
            <a:pPr marL="0" indent="0">
              <a:buNone/>
            </a:pPr>
            <a:endParaRPr lang="zh-CN" altLang="en-US" dirty="0"/>
          </a:p>
        </p:txBody>
      </p:sp>
      <p:sp>
        <p:nvSpPr>
          <p:cNvPr id="5" name="文本框 4"/>
          <p:cNvSpPr txBox="1"/>
          <p:nvPr/>
        </p:nvSpPr>
        <p:spPr>
          <a:xfrm>
            <a:off x="1561465" y="1661795"/>
            <a:ext cx="4876800" cy="368300"/>
          </a:xfrm>
          <a:prstGeom prst="rect">
            <a:avLst/>
          </a:prstGeom>
          <a:noFill/>
        </p:spPr>
        <p:txBody>
          <a:bodyPr wrap="square" rtlCol="0">
            <a:spAutoFit/>
          </a:bodyPr>
          <a:p>
            <a:r>
              <a:rPr lang="zh-CN" altLang="en-US"/>
              <a:t>此时</a:t>
            </a:r>
            <a:r>
              <a:rPr lang="en-US" altLang="zh-CN"/>
              <a:t>E</a:t>
            </a:r>
            <a:r>
              <a:rPr lang="zh-CN" altLang="en-US"/>
              <a:t>和</a:t>
            </a:r>
            <a:r>
              <a:rPr lang="en-US" altLang="zh-CN"/>
              <a:t>F</a:t>
            </a:r>
            <a:r>
              <a:rPr lang="zh-CN" altLang="en-US"/>
              <a:t>变为：</a:t>
            </a:r>
            <a:endParaRPr lang="zh-CN" altLang="en-US"/>
          </a:p>
        </p:txBody>
      </p:sp>
      <p:pic>
        <p:nvPicPr>
          <p:cNvPr id="6" name="图片 5"/>
          <p:cNvPicPr>
            <a:picLocks noChangeAspect="1"/>
          </p:cNvPicPr>
          <p:nvPr/>
        </p:nvPicPr>
        <p:blipFill>
          <a:blip r:embed="rId1"/>
          <a:stretch>
            <a:fillRect/>
          </a:stretch>
        </p:blipFill>
        <p:spPr>
          <a:xfrm>
            <a:off x="1383030" y="2030095"/>
            <a:ext cx="3602355" cy="690245"/>
          </a:xfrm>
          <a:prstGeom prst="rect">
            <a:avLst/>
          </a:prstGeom>
        </p:spPr>
      </p:pic>
      <p:pic>
        <p:nvPicPr>
          <p:cNvPr id="7" name="图片 6"/>
          <p:cNvPicPr>
            <a:picLocks noChangeAspect="1"/>
          </p:cNvPicPr>
          <p:nvPr/>
        </p:nvPicPr>
        <p:blipFill>
          <a:blip r:embed="rId2"/>
          <a:stretch>
            <a:fillRect/>
          </a:stretch>
        </p:blipFill>
        <p:spPr>
          <a:xfrm>
            <a:off x="1596390" y="2924810"/>
            <a:ext cx="3388995" cy="741680"/>
          </a:xfrm>
          <a:prstGeom prst="rect">
            <a:avLst/>
          </a:prstGeom>
        </p:spPr>
      </p:pic>
      <p:sp>
        <p:nvSpPr>
          <p:cNvPr id="10" name="文本框 9"/>
          <p:cNvSpPr txBox="1"/>
          <p:nvPr/>
        </p:nvSpPr>
        <p:spPr>
          <a:xfrm>
            <a:off x="1601470" y="3922395"/>
            <a:ext cx="4627245" cy="368300"/>
          </a:xfrm>
          <a:prstGeom prst="rect">
            <a:avLst/>
          </a:prstGeom>
          <a:noFill/>
        </p:spPr>
        <p:txBody>
          <a:bodyPr wrap="square" rtlCol="0">
            <a:spAutoFit/>
          </a:bodyPr>
          <a:p>
            <a:r>
              <a:rPr lang="zh-CN" altLang="en-US"/>
              <a:t>其中</a:t>
            </a:r>
            <a:r>
              <a:rPr lang="en-US" altLang="zh-CN"/>
              <a:t>x</a:t>
            </a:r>
            <a:r>
              <a:rPr lang="zh-CN" altLang="en-US"/>
              <a:t>是向量</a:t>
            </a:r>
            <a:endParaRPr lang="zh-CN" altLang="en-US"/>
          </a:p>
        </p:txBody>
      </p:sp>
      <p:pic>
        <p:nvPicPr>
          <p:cNvPr id="11" name="图片 10"/>
          <p:cNvPicPr>
            <a:picLocks noChangeAspect="1"/>
          </p:cNvPicPr>
          <p:nvPr/>
        </p:nvPicPr>
        <p:blipFill>
          <a:blip r:embed="rId3"/>
          <a:stretch>
            <a:fillRect/>
          </a:stretch>
        </p:blipFill>
        <p:spPr>
          <a:xfrm>
            <a:off x="1561465" y="4480560"/>
            <a:ext cx="4528185" cy="798195"/>
          </a:xfrm>
          <a:prstGeom prst="rect">
            <a:avLst/>
          </a:prstGeom>
        </p:spPr>
      </p:pic>
      <p:pic>
        <p:nvPicPr>
          <p:cNvPr id="12" name="图片 11"/>
          <p:cNvPicPr>
            <a:picLocks noChangeAspect="1"/>
          </p:cNvPicPr>
          <p:nvPr/>
        </p:nvPicPr>
        <p:blipFill>
          <a:blip r:embed="rId4"/>
          <a:stretch>
            <a:fillRect/>
          </a:stretch>
        </p:blipFill>
        <p:spPr>
          <a:xfrm>
            <a:off x="6710045" y="2368550"/>
            <a:ext cx="5511165" cy="734060"/>
          </a:xfrm>
          <a:prstGeom prst="rect">
            <a:avLst/>
          </a:prstGeom>
        </p:spPr>
      </p:pic>
      <p:sp>
        <p:nvSpPr>
          <p:cNvPr id="13" name="文本框 12"/>
          <p:cNvSpPr txBox="1"/>
          <p:nvPr/>
        </p:nvSpPr>
        <p:spPr>
          <a:xfrm>
            <a:off x="6816090" y="3423920"/>
            <a:ext cx="4793615" cy="368300"/>
          </a:xfrm>
          <a:prstGeom prst="rect">
            <a:avLst/>
          </a:prstGeom>
          <a:noFill/>
        </p:spPr>
        <p:txBody>
          <a:bodyPr wrap="square" rtlCol="0">
            <a:spAutoFit/>
          </a:bodyPr>
          <a:p>
            <a:r>
              <a:rPr lang="zh-CN" altLang="en-US"/>
              <a:t>在高分辨率图中，此时可以计算更少的</a:t>
            </a:r>
            <a:r>
              <a:rPr lang="en-US" altLang="zh-CN"/>
              <a:t>h</a:t>
            </a:r>
            <a:r>
              <a:rPr lang="zh-CN" altLang="en-US"/>
              <a:t>值</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7821" y="544735"/>
            <a:ext cx="9945203" cy="1280890"/>
          </a:xfrm>
        </p:spPr>
        <p:txBody>
          <a:bodyPr>
            <a:normAutofit/>
          </a:bodyPr>
          <a:lstStyle/>
          <a:p>
            <a:r>
              <a:rPr lang="zh-CN" altLang="en-US" sz="2800" dirty="0"/>
              <a:t>进一步推广</a:t>
            </a:r>
            <a:endParaRPr lang="zh-CN" altLang="en-US" sz="2800" dirty="0"/>
          </a:p>
        </p:txBody>
      </p:sp>
      <p:sp>
        <p:nvSpPr>
          <p:cNvPr id="3" name="内容占位符 2"/>
          <p:cNvSpPr>
            <a:spLocks noGrp="1"/>
          </p:cNvSpPr>
          <p:nvPr>
            <p:ph idx="1"/>
          </p:nvPr>
        </p:nvSpPr>
        <p:spPr>
          <a:xfrm>
            <a:off x="1597660" y="1487170"/>
            <a:ext cx="4751070" cy="1041400"/>
          </a:xfrm>
        </p:spPr>
        <p:txBody>
          <a:bodyPr/>
          <a:lstStyle/>
          <a:p>
            <a:pPr marL="0" indent="0">
              <a:buNone/>
            </a:pPr>
            <a:r>
              <a:rPr dirty="0"/>
              <a:t>以上只是在平移变换中应用，下面介绍在更复杂的线性变换中的应用。此时，变换可表示为下式，其中A是线性空间变换矩阵</a:t>
            </a:r>
            <a:endParaRPr dirty="0"/>
          </a:p>
        </p:txBody>
      </p:sp>
      <p:pic>
        <p:nvPicPr>
          <p:cNvPr id="4" name="图片 3"/>
          <p:cNvPicPr>
            <a:picLocks noChangeAspect="1"/>
          </p:cNvPicPr>
          <p:nvPr/>
        </p:nvPicPr>
        <p:blipFill>
          <a:blip r:embed="rId1"/>
          <a:stretch>
            <a:fillRect/>
          </a:stretch>
        </p:blipFill>
        <p:spPr>
          <a:xfrm>
            <a:off x="1730375" y="2528570"/>
            <a:ext cx="3525520" cy="589280"/>
          </a:xfrm>
          <a:prstGeom prst="rect">
            <a:avLst/>
          </a:prstGeom>
        </p:spPr>
      </p:pic>
      <p:sp>
        <p:nvSpPr>
          <p:cNvPr id="6" name="文本框 5"/>
          <p:cNvSpPr txBox="1"/>
          <p:nvPr/>
        </p:nvSpPr>
        <p:spPr>
          <a:xfrm>
            <a:off x="1730375" y="3244850"/>
            <a:ext cx="3862070" cy="368300"/>
          </a:xfrm>
          <a:prstGeom prst="rect">
            <a:avLst/>
          </a:prstGeom>
          <a:noFill/>
        </p:spPr>
        <p:txBody>
          <a:bodyPr wrap="square" rtlCol="0">
            <a:spAutoFit/>
          </a:bodyPr>
          <a:p>
            <a:r>
              <a:rPr lang="en-US" altLang="zh-CN"/>
              <a:t>E</a:t>
            </a:r>
            <a:r>
              <a:rPr lang="zh-CN" altLang="en-US"/>
              <a:t>变为</a:t>
            </a:r>
            <a:endParaRPr lang="zh-CN" altLang="en-US"/>
          </a:p>
        </p:txBody>
      </p:sp>
      <p:pic>
        <p:nvPicPr>
          <p:cNvPr id="7" name="图片 6"/>
          <p:cNvPicPr>
            <a:picLocks noChangeAspect="1"/>
          </p:cNvPicPr>
          <p:nvPr/>
        </p:nvPicPr>
        <p:blipFill>
          <a:blip r:embed="rId2"/>
          <a:stretch>
            <a:fillRect/>
          </a:stretch>
        </p:blipFill>
        <p:spPr>
          <a:xfrm>
            <a:off x="1597660" y="3810635"/>
            <a:ext cx="3511550" cy="604520"/>
          </a:xfrm>
          <a:prstGeom prst="rect">
            <a:avLst/>
          </a:prstGeom>
        </p:spPr>
      </p:pic>
      <p:sp>
        <p:nvSpPr>
          <p:cNvPr id="9" name="文本框 8"/>
          <p:cNvSpPr txBox="1"/>
          <p:nvPr/>
        </p:nvSpPr>
        <p:spPr>
          <a:xfrm>
            <a:off x="1668145" y="4598670"/>
            <a:ext cx="3524250" cy="368300"/>
          </a:xfrm>
          <a:prstGeom prst="rect">
            <a:avLst/>
          </a:prstGeom>
          <a:noFill/>
        </p:spPr>
        <p:txBody>
          <a:bodyPr wrap="square" rtlCol="0">
            <a:spAutoFit/>
          </a:bodyPr>
          <a:p>
            <a:r>
              <a:rPr lang="zh-CN" altLang="en-US"/>
              <a:t>为了调整</a:t>
            </a:r>
            <a:r>
              <a:rPr lang="en-US" altLang="zh-CN"/>
              <a:t>A</a:t>
            </a:r>
            <a:r>
              <a:rPr lang="zh-CN" altLang="en-US"/>
              <a:t>和</a:t>
            </a:r>
            <a:r>
              <a:rPr lang="en-US" altLang="zh-CN"/>
              <a:t>h</a:t>
            </a:r>
            <a:r>
              <a:rPr lang="zh-CN" altLang="en-US"/>
              <a:t>，用线性逼近</a:t>
            </a:r>
            <a:endParaRPr lang="zh-CN" altLang="en-US"/>
          </a:p>
        </p:txBody>
      </p:sp>
      <p:pic>
        <p:nvPicPr>
          <p:cNvPr id="10" name="图片 9"/>
          <p:cNvPicPr>
            <a:picLocks noChangeAspect="1"/>
          </p:cNvPicPr>
          <p:nvPr/>
        </p:nvPicPr>
        <p:blipFill>
          <a:blip r:embed="rId3"/>
          <a:stretch>
            <a:fillRect/>
          </a:stretch>
        </p:blipFill>
        <p:spPr>
          <a:xfrm>
            <a:off x="1668145" y="4966970"/>
            <a:ext cx="4681220" cy="1247140"/>
          </a:xfrm>
          <a:prstGeom prst="rect">
            <a:avLst/>
          </a:prstGeom>
        </p:spPr>
      </p:pic>
      <p:sp>
        <p:nvSpPr>
          <p:cNvPr id="11" name="文本框 10"/>
          <p:cNvSpPr txBox="1"/>
          <p:nvPr/>
        </p:nvSpPr>
        <p:spPr>
          <a:xfrm>
            <a:off x="6687185" y="1537335"/>
            <a:ext cx="5001260" cy="1476375"/>
          </a:xfrm>
          <a:prstGeom prst="rect">
            <a:avLst/>
          </a:prstGeom>
          <a:noFill/>
        </p:spPr>
        <p:txBody>
          <a:bodyPr wrap="square" rtlCol="0">
            <a:spAutoFit/>
          </a:bodyPr>
          <a:p>
            <a:r>
              <a:rPr lang="zh-CN" altLang="en-US"/>
              <a:t>此时，E关于要最小化的量又变成二次的了，求其导数再令为0，可以得到一组方程。</a:t>
            </a:r>
            <a:endParaRPr lang="zh-CN" altLang="en-US"/>
          </a:p>
          <a:p>
            <a:r>
              <a:rPr lang="zh-CN" altLang="en-US"/>
              <a:t>这个推广在应用，特别是立体视觉中很有用。对立体</a:t>
            </a:r>
            <a:r>
              <a:rPr lang="zh-CN" altLang="en-US"/>
              <a:t>视觉中的差异建模，若暂时不考虑配准，可以得到</a:t>
            </a:r>
            <a:endParaRPr lang="zh-CN" altLang="en-US"/>
          </a:p>
        </p:txBody>
      </p:sp>
      <p:pic>
        <p:nvPicPr>
          <p:cNvPr id="12" name="图片 11"/>
          <p:cNvPicPr>
            <a:picLocks noChangeAspect="1"/>
          </p:cNvPicPr>
          <p:nvPr/>
        </p:nvPicPr>
        <p:blipFill>
          <a:blip r:embed="rId4"/>
          <a:stretch>
            <a:fillRect/>
          </a:stretch>
        </p:blipFill>
        <p:spPr>
          <a:xfrm>
            <a:off x="6687185" y="3244850"/>
            <a:ext cx="3475355" cy="565785"/>
          </a:xfrm>
          <a:prstGeom prst="rect">
            <a:avLst/>
          </a:prstGeom>
        </p:spPr>
      </p:pic>
      <p:sp>
        <p:nvSpPr>
          <p:cNvPr id="13" name="文本框 12"/>
          <p:cNvSpPr txBox="1"/>
          <p:nvPr/>
        </p:nvSpPr>
        <p:spPr>
          <a:xfrm>
            <a:off x="6699250" y="4044950"/>
            <a:ext cx="4859020" cy="922020"/>
          </a:xfrm>
          <a:prstGeom prst="rect">
            <a:avLst/>
          </a:prstGeom>
          <a:noFill/>
        </p:spPr>
        <p:txBody>
          <a:bodyPr wrap="square" rtlCol="0">
            <a:spAutoFit/>
          </a:bodyPr>
          <a:p>
            <a:r>
              <a:rPr lang="en-US" altLang="zh-CN"/>
              <a:t>α</a:t>
            </a:r>
            <a:r>
              <a:rPr lang="zh-CN" altLang="en-US"/>
              <a:t>是对比度调节，</a:t>
            </a:r>
            <a:r>
              <a:rPr lang="en-US" altLang="zh-CN"/>
              <a:t>β</a:t>
            </a:r>
            <a:r>
              <a:rPr lang="zh-CN" altLang="en-US"/>
              <a:t>是亮度调节。</a:t>
            </a:r>
            <a:endParaRPr lang="zh-CN" altLang="en-US"/>
          </a:p>
          <a:p>
            <a:r>
              <a:rPr lang="zh-CN" altLang="en-US"/>
              <a:t>将此融合到一半线性变换配准问题中，得到差异函数</a:t>
            </a:r>
            <a:endParaRPr lang="zh-CN" altLang="en-US"/>
          </a:p>
        </p:txBody>
      </p:sp>
      <p:pic>
        <p:nvPicPr>
          <p:cNvPr id="14" name="图片 13"/>
          <p:cNvPicPr>
            <a:picLocks noChangeAspect="1"/>
          </p:cNvPicPr>
          <p:nvPr/>
        </p:nvPicPr>
        <p:blipFill>
          <a:blip r:embed="rId5"/>
          <a:stretch>
            <a:fillRect/>
          </a:stretch>
        </p:blipFill>
        <p:spPr>
          <a:xfrm>
            <a:off x="6758305" y="5079365"/>
            <a:ext cx="4799965" cy="68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0156" y="681037"/>
            <a:ext cx="9918570" cy="1280890"/>
          </a:xfrm>
        </p:spPr>
        <p:txBody>
          <a:bodyPr>
            <a:normAutofit/>
          </a:bodyPr>
          <a:lstStyle/>
          <a:p>
            <a:r>
              <a:rPr lang="zh-CN" altLang="en-US" sz="2800" dirty="0"/>
              <a:t>立体视觉应用</a:t>
            </a:r>
            <a:endParaRPr lang="zh-CN" altLang="en-US" sz="2800" dirty="0"/>
          </a:p>
        </p:txBody>
      </p:sp>
      <p:sp>
        <p:nvSpPr>
          <p:cNvPr id="8" name="文本框 7"/>
          <p:cNvSpPr txBox="1"/>
          <p:nvPr/>
        </p:nvSpPr>
        <p:spPr>
          <a:xfrm>
            <a:off x="6709410" y="1163955"/>
            <a:ext cx="4965700" cy="1476375"/>
          </a:xfrm>
          <a:prstGeom prst="rect">
            <a:avLst/>
          </a:prstGeom>
          <a:noFill/>
        </p:spPr>
        <p:txBody>
          <a:bodyPr wrap="square" rtlCol="0">
            <a:spAutoFit/>
          </a:bodyPr>
          <a:p>
            <a:r>
              <a:rPr lang="zh-CN" altLang="en-US"/>
              <a:t>获得图像深度一般步骤</a:t>
            </a:r>
            <a:endParaRPr lang="zh-CN" altLang="en-US"/>
          </a:p>
          <a:p>
            <a:r>
              <a:rPr lang="en-US" altLang="zh-CN"/>
              <a:t>1</a:t>
            </a:r>
            <a:r>
              <a:rPr lang="zh-CN" altLang="en-US"/>
              <a:t>、定位</a:t>
            </a:r>
            <a:r>
              <a:rPr lang="zh-CN" altLang="en-US"/>
              <a:t>物品</a:t>
            </a:r>
            <a:endParaRPr lang="zh-CN" altLang="en-US"/>
          </a:p>
          <a:p>
            <a:r>
              <a:rPr lang="en-US" altLang="zh-CN"/>
              <a:t>2</a:t>
            </a:r>
            <a:r>
              <a:rPr lang="zh-CN" altLang="en-US"/>
              <a:t>、</a:t>
            </a:r>
            <a:r>
              <a:rPr lang="zh-CN" altLang="en-US"/>
              <a:t>匹配两个视图中的物品</a:t>
            </a:r>
            <a:endParaRPr lang="zh-CN" altLang="en-US"/>
          </a:p>
          <a:p>
            <a:r>
              <a:rPr lang="en-US" altLang="zh-CN"/>
              <a:t>3</a:t>
            </a:r>
            <a:r>
              <a:rPr lang="zh-CN" altLang="en-US"/>
              <a:t>、</a:t>
            </a:r>
            <a:r>
              <a:rPr lang="zh-CN" altLang="en-US"/>
              <a:t>确定相机参数</a:t>
            </a:r>
            <a:endParaRPr lang="zh-CN" altLang="en-US"/>
          </a:p>
          <a:p>
            <a:r>
              <a:rPr lang="en-US" altLang="zh-CN"/>
              <a:t>4</a:t>
            </a:r>
            <a:r>
              <a:rPr lang="zh-CN" altLang="en-US"/>
              <a:t>、</a:t>
            </a:r>
            <a:r>
              <a:rPr lang="zh-CN" altLang="en-US"/>
              <a:t>确定物品距离</a:t>
            </a:r>
            <a:endParaRPr lang="zh-CN" altLang="en-US"/>
          </a:p>
        </p:txBody>
      </p:sp>
      <p:sp>
        <p:nvSpPr>
          <p:cNvPr id="9" name="文本框 8"/>
          <p:cNvSpPr txBox="1"/>
          <p:nvPr/>
        </p:nvSpPr>
        <p:spPr>
          <a:xfrm>
            <a:off x="6709410" y="2829560"/>
            <a:ext cx="4645660" cy="1198880"/>
          </a:xfrm>
          <a:prstGeom prst="rect">
            <a:avLst/>
          </a:prstGeom>
          <a:noFill/>
        </p:spPr>
        <p:txBody>
          <a:bodyPr wrap="square" rtlCol="0">
            <a:spAutoFit/>
          </a:bodyPr>
          <a:p>
            <a:r>
              <a:rPr lang="zh-CN" altLang="en-US"/>
              <a:t>定位物品方法</a:t>
            </a:r>
            <a:endParaRPr lang="zh-CN" altLang="en-US"/>
          </a:p>
          <a:p>
            <a:r>
              <a:rPr lang="en-US" altLang="zh-CN"/>
              <a:t>1</a:t>
            </a:r>
            <a:r>
              <a:rPr lang="zh-CN" altLang="en-US"/>
              <a:t>、</a:t>
            </a:r>
            <a:r>
              <a:rPr lang="zh-CN" altLang="en-US"/>
              <a:t>兴趣点方法</a:t>
            </a:r>
            <a:endParaRPr lang="zh-CN" altLang="en-US"/>
          </a:p>
          <a:p>
            <a:r>
              <a:rPr lang="en-US" altLang="zh-CN"/>
              <a:t>2</a:t>
            </a:r>
            <a:r>
              <a:rPr lang="zh-CN" altLang="en-US"/>
              <a:t>、</a:t>
            </a:r>
            <a:r>
              <a:rPr lang="zh-CN" altLang="en-US"/>
              <a:t>过零点的带通滤波</a:t>
            </a:r>
            <a:endParaRPr lang="zh-CN" altLang="en-US"/>
          </a:p>
          <a:p>
            <a:r>
              <a:rPr lang="en-US" altLang="zh-CN"/>
              <a:t>3</a:t>
            </a:r>
            <a:r>
              <a:rPr lang="zh-CN" altLang="en-US"/>
              <a:t>、</a:t>
            </a:r>
            <a:r>
              <a:rPr lang="zh-CN" altLang="en-US"/>
              <a:t>线性特征</a:t>
            </a:r>
            <a:endParaRPr lang="zh-CN" altLang="en-US"/>
          </a:p>
        </p:txBody>
      </p:sp>
      <p:pic>
        <p:nvPicPr>
          <p:cNvPr id="11" name="图片 10" descr="Y1BFM`9AB}DAM6TE1P@CY73"/>
          <p:cNvPicPr>
            <a:picLocks noChangeAspect="1"/>
          </p:cNvPicPr>
          <p:nvPr/>
        </p:nvPicPr>
        <p:blipFill>
          <a:blip r:embed="rId1"/>
          <a:stretch>
            <a:fillRect/>
          </a:stretch>
        </p:blipFill>
        <p:spPr>
          <a:xfrm>
            <a:off x="1330325" y="1610995"/>
            <a:ext cx="5078730" cy="3422015"/>
          </a:xfrm>
          <a:prstGeom prst="rect">
            <a:avLst/>
          </a:prstGeom>
        </p:spPr>
      </p:pic>
      <p:sp>
        <p:nvSpPr>
          <p:cNvPr id="12" name="文本框 11"/>
          <p:cNvSpPr txBox="1"/>
          <p:nvPr/>
        </p:nvSpPr>
        <p:spPr>
          <a:xfrm>
            <a:off x="6709410" y="4243070"/>
            <a:ext cx="4645660" cy="368300"/>
          </a:xfrm>
          <a:prstGeom prst="rect">
            <a:avLst/>
          </a:prstGeom>
          <a:noFill/>
        </p:spPr>
        <p:txBody>
          <a:bodyPr wrap="square" rtlCol="0">
            <a:spAutoFit/>
          </a:bodyPr>
          <a:p>
            <a:r>
              <a:rPr lang="zh-CN" altLang="en-US"/>
              <a:t>广义配准算法应用</a:t>
            </a:r>
            <a:endParaRPr lang="zh-CN" altLang="en-US"/>
          </a:p>
        </p:txBody>
      </p:sp>
      <p:pic>
        <p:nvPicPr>
          <p:cNvPr id="13" name="图片 12" descr="8XET$PXR}XJ[$XW}`%$VBAB"/>
          <p:cNvPicPr>
            <a:picLocks noChangeAspect="1"/>
          </p:cNvPicPr>
          <p:nvPr/>
        </p:nvPicPr>
        <p:blipFill>
          <a:blip r:embed="rId2"/>
          <a:stretch>
            <a:fillRect/>
          </a:stretch>
        </p:blipFill>
        <p:spPr>
          <a:xfrm>
            <a:off x="6709410" y="4843780"/>
            <a:ext cx="3274060" cy="622300"/>
          </a:xfrm>
          <a:prstGeom prst="rect">
            <a:avLst/>
          </a:prstGeom>
        </p:spPr>
      </p:pic>
      <p:pic>
        <p:nvPicPr>
          <p:cNvPr id="14" name="图片 13" descr="HM_)A5WQAL_EB0O25}~NK(K"/>
          <p:cNvPicPr>
            <a:picLocks noChangeAspect="1"/>
          </p:cNvPicPr>
          <p:nvPr/>
        </p:nvPicPr>
        <p:blipFill>
          <a:blip r:embed="rId3"/>
          <a:stretch>
            <a:fillRect/>
          </a:stretch>
        </p:blipFill>
        <p:spPr>
          <a:xfrm>
            <a:off x="6709410" y="5773420"/>
            <a:ext cx="3467100" cy="685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0156" y="634880"/>
            <a:ext cx="9962959" cy="1280890"/>
          </a:xfrm>
        </p:spPr>
        <p:txBody>
          <a:bodyPr>
            <a:normAutofit/>
          </a:bodyPr>
          <a:lstStyle/>
          <a:p>
            <a:r>
              <a:rPr lang="zh-CN" altLang="en-US" sz="2800" dirty="0"/>
              <a:t>一个实现及未来的研究</a:t>
            </a:r>
            <a:endParaRPr lang="zh-CN" altLang="en-US" sz="2800" dirty="0"/>
          </a:p>
        </p:txBody>
      </p:sp>
      <p:sp>
        <p:nvSpPr>
          <p:cNvPr id="3" name="内容占位符 2"/>
          <p:cNvSpPr>
            <a:spLocks noGrp="1"/>
          </p:cNvSpPr>
          <p:nvPr>
            <p:ph idx="1"/>
          </p:nvPr>
        </p:nvSpPr>
        <p:spPr>
          <a:xfrm>
            <a:off x="1640205" y="1629410"/>
            <a:ext cx="4500245" cy="4351655"/>
          </a:xfrm>
        </p:spPr>
        <p:txBody>
          <a:bodyPr>
            <a:normAutofit lnSpcReduction="10000"/>
          </a:bodyPr>
          <a:lstStyle/>
          <a:p>
            <a:r>
              <a:rPr lang="zh-CN" altLang="en-US">
                <a:sym typeface="+mn-ea"/>
              </a:rPr>
              <a:t>求相机的5个参数（哪5个参数azimuth, elevation, pan, tilt, and roll）或者求解这些参数的子集</a:t>
            </a:r>
            <a:endParaRPr lang="zh-CN" altLang="en-US"/>
          </a:p>
          <a:p>
            <a:r>
              <a:rPr lang="zh-CN" altLang="en-US">
                <a:sym typeface="+mn-ea"/>
              </a:rPr>
              <a:t>主要是一个从粗到细匹配的过程</a:t>
            </a:r>
            <a:endParaRPr lang="zh-CN" altLang="en-US"/>
          </a:p>
          <a:p>
            <a:r>
              <a:rPr lang="en-US" altLang="zh-CN">
                <a:sym typeface="+mn-ea"/>
              </a:rPr>
              <a:t>1</a:t>
            </a:r>
            <a:r>
              <a:rPr lang="zh-CN" altLang="en-US">
                <a:sym typeface="+mn-ea"/>
              </a:rPr>
              <a:t>、</a:t>
            </a:r>
            <a:r>
              <a:rPr lang="zh-CN" altLang="en-US">
                <a:sym typeface="+mn-ea"/>
              </a:rPr>
              <a:t>手动选择匹配点，来求解相机参数</a:t>
            </a:r>
            <a:endParaRPr lang="zh-CN" altLang="en-US"/>
          </a:p>
          <a:p>
            <a:r>
              <a:rPr lang="en-US" altLang="zh-CN">
                <a:sym typeface="+mn-ea"/>
              </a:rPr>
              <a:t>2</a:t>
            </a:r>
            <a:r>
              <a:rPr lang="zh-CN" altLang="en-US">
                <a:sym typeface="+mn-ea"/>
              </a:rPr>
              <a:t>、</a:t>
            </a:r>
            <a:r>
              <a:rPr lang="zh-CN" altLang="en-US">
                <a:sym typeface="+mn-ea"/>
              </a:rPr>
              <a:t>使用带通滤波进行深度估计</a:t>
            </a:r>
            <a:endParaRPr lang="zh-CN" altLang="en-US"/>
          </a:p>
          <a:p>
            <a:r>
              <a:rPr lang="en-US" altLang="zh-CN">
                <a:sym typeface="+mn-ea"/>
              </a:rPr>
              <a:t>3</a:t>
            </a:r>
            <a:r>
              <a:rPr lang="zh-CN" altLang="en-US">
                <a:sym typeface="+mn-ea"/>
              </a:rPr>
              <a:t>、</a:t>
            </a:r>
            <a:r>
              <a:rPr lang="zh-CN" altLang="en-US">
                <a:sym typeface="+mn-ea"/>
              </a:rPr>
              <a:t>提高所取的图像频率进行深度估计</a:t>
            </a:r>
            <a:endParaRPr lang="zh-CN" altLang="en-US"/>
          </a:p>
          <a:p>
            <a:r>
              <a:rPr lang="en-US" altLang="zh-CN">
                <a:sym typeface="+mn-ea"/>
              </a:rPr>
              <a:t>4</a:t>
            </a:r>
            <a:r>
              <a:rPr lang="zh-CN" altLang="en-US">
                <a:sym typeface="+mn-ea"/>
              </a:rPr>
              <a:t>、</a:t>
            </a:r>
            <a:r>
              <a:rPr lang="zh-CN" altLang="en-US">
                <a:sym typeface="+mn-ea"/>
              </a:rPr>
              <a:t>再次提高频率进行匹配</a:t>
            </a:r>
            <a:endParaRPr lang="zh-CN" altLang="en-US"/>
          </a:p>
          <a:p>
            <a:r>
              <a:rPr lang="zh-CN" altLang="en-US">
                <a:sym typeface="+mn-ea"/>
              </a:rPr>
              <a:t>即可计算出图像的深度</a:t>
            </a:r>
            <a:endParaRPr lang="zh-CN" altLang="en-US"/>
          </a:p>
          <a:p>
            <a:endParaRPr lang="en-US" altLang="zh-CN" dirty="0"/>
          </a:p>
          <a:p>
            <a:endParaRPr lang="zh-CN" altLang="en-US" dirty="0"/>
          </a:p>
        </p:txBody>
      </p:sp>
      <p:sp>
        <p:nvSpPr>
          <p:cNvPr id="5" name="内容占位符 2"/>
          <p:cNvSpPr>
            <a:spLocks noGrp="1"/>
          </p:cNvSpPr>
          <p:nvPr/>
        </p:nvSpPr>
        <p:spPr>
          <a:xfrm>
            <a:off x="6448425" y="1629410"/>
            <a:ext cx="4500245" cy="435165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altLang="en-US">
                <a:sym typeface="+mn-ea"/>
              </a:rPr>
              <a:t>为实现过程自动化而打算研究的问题：</a:t>
            </a:r>
            <a:endParaRPr lang="zh-CN" altLang="en-US">
              <a:sym typeface="+mn-ea"/>
            </a:endParaRPr>
          </a:p>
          <a:p>
            <a:r>
              <a:rPr lang="zh-CN" altLang="en-US">
                <a:sym typeface="+mn-ea"/>
              </a:rPr>
              <a:t>提供对象的初始深度估计</a:t>
            </a:r>
            <a:endParaRPr lang="zh-CN" altLang="en-US">
              <a:sym typeface="+mn-ea"/>
            </a:endParaRPr>
          </a:p>
          <a:p>
            <a:r>
              <a:rPr lang="zh-CN" altLang="en-US">
                <a:sym typeface="+mn-ea"/>
              </a:rPr>
              <a:t>构建深度图</a:t>
            </a:r>
            <a:endParaRPr lang="zh-CN" altLang="en-US">
              <a:sym typeface="+mn-ea"/>
            </a:endParaRPr>
          </a:p>
          <a:p>
            <a:r>
              <a:rPr lang="zh-CN" altLang="en-US">
                <a:sym typeface="+mn-ea"/>
              </a:rPr>
              <a:t>选择感兴趣的点</a:t>
            </a:r>
            <a:endParaRPr lang="zh-CN" altLang="en-US">
              <a:sym typeface="+mn-ea"/>
            </a:endParaRPr>
          </a:p>
          <a:p>
            <a:r>
              <a:rPr lang="zh-CN" altLang="en-US">
                <a:sym typeface="+mn-ea"/>
              </a:rPr>
              <a:t>跟踪深度的突然变化</a:t>
            </a:r>
            <a:endParaRPr lang="zh-CN" altLang="en-US">
              <a:sym typeface="+mn-ea"/>
            </a:endParaRPr>
          </a:p>
          <a:p>
            <a:r>
              <a:rPr lang="zh-CN" altLang="en-US" dirty="0"/>
              <a:t>补偿两种视图中对象的不同外观</a:t>
            </a:r>
            <a:endParaRPr lang="en-US"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6400" y="677423"/>
            <a:ext cx="10515600" cy="575908"/>
          </a:xfrm>
        </p:spPr>
        <p:txBody>
          <a:bodyPr>
            <a:normAutofit fontScale="90000"/>
          </a:bodyPr>
          <a:lstStyle/>
          <a:p>
            <a:r>
              <a:rPr lang="zh-CN" altLang="en-US" dirty="0"/>
              <a:t>参考文献：</a:t>
            </a:r>
            <a:endParaRPr lang="zh-CN" altLang="en-US" dirty="0"/>
          </a:p>
        </p:txBody>
      </p:sp>
      <p:sp>
        <p:nvSpPr>
          <p:cNvPr id="3" name="内容占位符 2"/>
          <p:cNvSpPr>
            <a:spLocks noGrp="1"/>
          </p:cNvSpPr>
          <p:nvPr>
            <p:ph idx="1"/>
          </p:nvPr>
        </p:nvSpPr>
        <p:spPr>
          <a:xfrm>
            <a:off x="838200" y="1253331"/>
            <a:ext cx="10515600" cy="4351338"/>
          </a:xfrm>
        </p:spPr>
        <p:txBody>
          <a:bodyPr>
            <a:normAutofit fontScale="80000"/>
          </a:bodyPr>
          <a:lstStyle/>
          <a:p>
            <a:pPr marL="132715" indent="266700" algn="l">
              <a:lnSpc>
                <a:spcPct val="150000"/>
              </a:lnSpc>
            </a:pPr>
            <a:r>
              <a:rPr altLang="zh-CN" sz="1800" kern="100" dirty="0">
                <a:solidFill>
                  <a:srgbClr val="000000"/>
                </a:solidFill>
                <a:effectLst/>
                <a:latin typeface="Times New Roman" panose="02020603050405020304" pitchFamily="18" charset="0"/>
                <a:ea typeface="宋体" panose="02010600030101010101" pitchFamily="2" charset="-122"/>
              </a:rPr>
              <a:t>1.	Baker, H. Harlyn. Edge Based Stereo Correlation. DARPAImage Understanding Workshop, April. 1980. pp. 168-175.</a:t>
            </a:r>
            <a:endParaRPr altLang="zh-CN" sz="1800" kern="100" dirty="0">
              <a:solidFill>
                <a:srgbClr val="000000"/>
              </a:solidFill>
              <a:effectLst/>
              <a:latin typeface="Times New Roman" panose="02020603050405020304" pitchFamily="18" charset="0"/>
              <a:ea typeface="宋体" panose="02010600030101010101" pitchFamily="2" charset="-122"/>
            </a:endParaRPr>
          </a:p>
          <a:p>
            <a:pPr marL="132715" indent="266700" algn="l">
              <a:lnSpc>
                <a:spcPct val="150000"/>
              </a:lnSpc>
            </a:pPr>
            <a:r>
              <a:rPr altLang="zh-CN" sz="1800" kern="100" dirty="0">
                <a:solidFill>
                  <a:srgbClr val="000000"/>
                </a:solidFill>
                <a:effectLst/>
                <a:latin typeface="Times New Roman" panose="02020603050405020304" pitchFamily="18" charset="0"/>
                <a:ea typeface="宋体" panose="02010600030101010101" pitchFamily="2" charset="-122"/>
              </a:rPr>
              <a:t>2.	Barnea, Daniel I. and Silverman, Harvey F. "A Class of Algorithms for Fast Digital Image Registration." IEEE Transactions on Computers C-21.2 (February 1972), 179186.</a:t>
            </a:r>
            <a:endParaRPr altLang="zh-CN" sz="1800" kern="100" dirty="0">
              <a:solidFill>
                <a:srgbClr val="000000"/>
              </a:solidFill>
              <a:effectLst/>
              <a:latin typeface="Times New Roman" panose="02020603050405020304" pitchFamily="18" charset="0"/>
              <a:ea typeface="宋体" panose="02010600030101010101" pitchFamily="2" charset="-122"/>
            </a:endParaRPr>
          </a:p>
          <a:p>
            <a:pPr marL="132715" indent="266700" algn="l">
              <a:lnSpc>
                <a:spcPct val="150000"/>
              </a:lnSpc>
            </a:pPr>
            <a:r>
              <a:rPr altLang="zh-CN" sz="1800" kern="100" dirty="0">
                <a:solidFill>
                  <a:srgbClr val="000000"/>
                </a:solidFill>
                <a:effectLst/>
                <a:latin typeface="Times New Roman" panose="02020603050405020304" pitchFamily="18" charset="0"/>
                <a:ea typeface="宋体" panose="02010600030101010101" pitchFamily="2" charset="-122"/>
              </a:rPr>
              <a:t>3.	Dudewicz, Edward J. Introduction to Statistics and Probability. Holt, Rinehart and Winston, New York, 1976.</a:t>
            </a:r>
            <a:endParaRPr altLang="zh-CN" sz="1800" kern="100" dirty="0">
              <a:solidFill>
                <a:srgbClr val="000000"/>
              </a:solidFill>
              <a:effectLst/>
              <a:latin typeface="Times New Roman" panose="02020603050405020304" pitchFamily="18" charset="0"/>
              <a:ea typeface="宋体" panose="02010600030101010101" pitchFamily="2" charset="-122"/>
            </a:endParaRPr>
          </a:p>
          <a:p>
            <a:pPr marL="132715" indent="266700" algn="l">
              <a:lnSpc>
                <a:spcPct val="150000"/>
              </a:lnSpc>
            </a:pPr>
            <a:r>
              <a:rPr altLang="zh-CN" sz="1800" kern="100" dirty="0">
                <a:solidFill>
                  <a:srgbClr val="000000"/>
                </a:solidFill>
                <a:effectLst/>
                <a:latin typeface="Times New Roman" panose="02020603050405020304" pitchFamily="18" charset="0"/>
                <a:ea typeface="宋体" panose="02010600030101010101" pitchFamily="2" charset="-122"/>
              </a:rPr>
              <a:t>4.	Gennery, Donald B. Stereo-Camera Calibration. DARPAImage Understanding Workshop, November, 1979, pp. 101107.</a:t>
            </a:r>
            <a:endParaRPr altLang="zh-CN" sz="1800" kern="100" dirty="0">
              <a:solidFill>
                <a:srgbClr val="000000"/>
              </a:solidFill>
              <a:effectLst/>
              <a:latin typeface="Times New Roman" panose="02020603050405020304" pitchFamily="18" charset="0"/>
              <a:ea typeface="宋体" panose="02010600030101010101" pitchFamily="2" charset="-122"/>
            </a:endParaRPr>
          </a:p>
          <a:p>
            <a:pPr marL="132715" indent="266700" algn="l">
              <a:lnSpc>
                <a:spcPct val="150000"/>
              </a:lnSpc>
            </a:pPr>
            <a:r>
              <a:rPr altLang="zh-CN" sz="1800" kern="100" dirty="0">
                <a:solidFill>
                  <a:srgbClr val="000000"/>
                </a:solidFill>
                <a:effectLst/>
                <a:latin typeface="Times New Roman" panose="02020603050405020304" pitchFamily="18" charset="0"/>
                <a:ea typeface="宋体" panose="02010600030101010101" pitchFamily="2" charset="-122"/>
              </a:rPr>
              <a:t>5.	Marr, D. and Poggio, T. "A Computational Theory of HumanStereo Vision." Proceedings of the Royal Society of London B-204 (1979), 301-328.</a:t>
            </a:r>
            <a:endParaRPr altLang="zh-CN" sz="1800" kern="100" dirty="0">
              <a:solidFill>
                <a:srgbClr val="000000"/>
              </a:solidFill>
              <a:effectLst/>
              <a:latin typeface="Times New Roman" panose="02020603050405020304" pitchFamily="18" charset="0"/>
              <a:ea typeface="宋体" panose="02010600030101010101" pitchFamily="2" charset="-122"/>
            </a:endParaRPr>
          </a:p>
          <a:p>
            <a:pPr marL="132715" indent="266700" algn="l">
              <a:lnSpc>
                <a:spcPct val="150000"/>
              </a:lnSpc>
            </a:pPr>
            <a:r>
              <a:rPr altLang="zh-CN" sz="1800" kern="100" dirty="0">
                <a:solidFill>
                  <a:srgbClr val="000000"/>
                </a:solidFill>
                <a:effectLst/>
                <a:latin typeface="Times New Roman" panose="02020603050405020304" pitchFamily="18" charset="0"/>
                <a:ea typeface="宋体" panose="02010600030101010101" pitchFamily="2" charset="-122"/>
              </a:rPr>
              <a:t>6.	Moravec, Hans. P. Visual Mapping by a Robot Rover.Sixth 	International 	Joint 	Conference 	on 	Artificial Intelligence, Tokyo, August, 1979, pp. 598-600.</a:t>
            </a:r>
            <a:endParaRPr altLang="zh-CN" sz="1800" kern="100" dirty="0">
              <a:solidFill>
                <a:srgbClr val="000000"/>
              </a:solidFill>
              <a:effectLst/>
              <a:latin typeface="Times New Roman" panose="02020603050405020304" pitchFamily="18" charset="0"/>
              <a:ea typeface="宋体" panose="02010600030101010101" pitchFamily="2" charset="-122"/>
            </a:endParaRPr>
          </a:p>
          <a:p>
            <a:pPr marL="132715" indent="266700" algn="l">
              <a:lnSpc>
                <a:spcPct val="150000"/>
              </a:lnSpc>
            </a:pPr>
            <a:r>
              <a:rPr altLang="zh-CN" sz="1800" kern="100" dirty="0">
                <a:solidFill>
                  <a:srgbClr val="000000"/>
                </a:solidFill>
                <a:effectLst/>
                <a:latin typeface="Times New Roman" panose="02020603050405020304" pitchFamily="18" charset="0"/>
                <a:ea typeface="宋体" panose="02010600030101010101" pitchFamily="2" charset="-122"/>
              </a:rPr>
              <a:t>7.	Nilsson, Nils J. Problem-Solving Methods in Artificial Intelligence. McGraw-Hill, New York, 1971.</a:t>
            </a:r>
            <a:endParaRPr altLang="zh-CN" sz="1800" kern="100" dirty="0">
              <a:solidFill>
                <a:srgbClr val="000000"/>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解决了什么问题</a:t>
            </a:r>
            <a:endParaRPr lang="zh-CN" altLang="en-US" dirty="0"/>
          </a:p>
        </p:txBody>
      </p:sp>
      <p:sp>
        <p:nvSpPr>
          <p:cNvPr id="10" name="内容占位符 2"/>
          <p:cNvSpPr txBox="1"/>
          <p:nvPr/>
        </p:nvSpPr>
        <p:spPr>
          <a:xfrm>
            <a:off x="7779798" y="1914401"/>
            <a:ext cx="35740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800" dirty="0"/>
              <a:t>这篇文章主要讲图形匹配的算法，其实就是梯度和迭代的方法 在应用时提供了一个相机参数标定的自动方法</a:t>
            </a:r>
            <a:endParaRPr sz="1800" dirty="0"/>
          </a:p>
          <a:p>
            <a:r>
              <a:rPr sz="1800" dirty="0"/>
              <a:t>主要讲了图像配准的一种方法</a:t>
            </a:r>
            <a:r>
              <a:rPr lang="zh-CN" sz="1800" dirty="0"/>
              <a:t>：</a:t>
            </a:r>
            <a:r>
              <a:rPr sz="1800" dirty="0"/>
              <a:t>利用图像的空间强度梯度和牛顿迭代法找到好的匹配。此方法更快（仅从较少的匹配中筛选）且适用于旋转、尺度、裁剪等变换。</a:t>
            </a:r>
            <a:endParaRPr sz="1800" dirty="0"/>
          </a:p>
          <a:p>
            <a:endParaRPr sz="1800" dirty="0"/>
          </a:p>
        </p:txBody>
      </p:sp>
      <p:sp>
        <p:nvSpPr>
          <p:cNvPr id="3" name="文本框 2"/>
          <p:cNvSpPr txBox="1"/>
          <p:nvPr/>
        </p:nvSpPr>
        <p:spPr>
          <a:xfrm>
            <a:off x="1499870" y="1822450"/>
            <a:ext cx="5571490" cy="4246245"/>
          </a:xfrm>
          <a:prstGeom prst="rect">
            <a:avLst/>
          </a:prstGeom>
          <a:noFill/>
        </p:spPr>
        <p:txBody>
          <a:bodyPr wrap="square" rtlCol="0">
            <a:spAutoFit/>
          </a:bodyPr>
          <a:p>
            <a:r>
              <a:rPr lang="zh-CN" altLang="en-US"/>
              <a:t>Abstract</a:t>
            </a:r>
            <a:endParaRPr lang="zh-CN" altLang="en-US"/>
          </a:p>
          <a:p>
            <a:r>
              <a:rPr lang="zh-CN" altLang="en-US"/>
              <a:t>Image registration finds a variety of applications in computer vision. Unfortunately, traditional image registration techniques tend to be costly. We present a new image registration technique that makes use of the spatial intensity gradient of the images to find a good match using a type of Newton-Raphson iteration. Our technique is faster because it examines far fewer potential matches between the images than existing techniques. Furthermore, this registration technique can be generalized to handle rotation, scaling and shearing. We show show our technique can be adapted for use in a stereo vision system.</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48835" y="1452245"/>
            <a:ext cx="4868545" cy="2262505"/>
          </a:xfrm>
        </p:spPr>
        <p:txBody>
          <a:bodyPr/>
          <a:lstStyle/>
          <a:p>
            <a:r>
              <a:rPr lang="zh-CN" altLang="en-US" dirty="0"/>
              <a:t>感谢聆听</a:t>
            </a:r>
            <a:endParaRPr lang="zh-CN" altLang="en-US" dirty="0"/>
          </a:p>
        </p:txBody>
      </p:sp>
      <p:sp>
        <p:nvSpPr>
          <p:cNvPr id="3" name="副标题 2"/>
          <p:cNvSpPr>
            <a:spLocks noGrp="1"/>
          </p:cNvSpPr>
          <p:nvPr>
            <p:ph type="subTitle" idx="1"/>
          </p:nvPr>
        </p:nvSpPr>
        <p:spPr>
          <a:xfrm>
            <a:off x="1524000" y="3886123"/>
            <a:ext cx="9144000" cy="1655762"/>
          </a:xfrm>
        </p:spPr>
        <p:txBody>
          <a:bodyPr/>
          <a:lstStyle/>
          <a:p>
            <a:r>
              <a:rPr lang="en-US" altLang="zh-CN" dirty="0"/>
              <a:t>2190400311</a:t>
            </a:r>
            <a:endParaRPr lang="en-US" altLang="zh-CN" dirty="0"/>
          </a:p>
          <a:p>
            <a:r>
              <a:rPr lang="zh-CN" altLang="en-US" dirty="0"/>
              <a:t>毛晨旭</a:t>
            </a:r>
            <a:endParaRPr lang="en-US" altLang="zh-CN" dirty="0"/>
          </a:p>
          <a:p>
            <a:r>
              <a:rPr lang="en-US" altLang="zh-CN" dirty="0"/>
              <a:t>2022/4/5</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结果分析</a:t>
            </a:r>
            <a:endParaRPr lang="zh-CN" altLang="en-US" dirty="0"/>
          </a:p>
        </p:txBody>
      </p:sp>
      <p:sp>
        <p:nvSpPr>
          <p:cNvPr id="15" name="内容占位符 2"/>
          <p:cNvSpPr txBox="1"/>
          <p:nvPr/>
        </p:nvSpPr>
        <p:spPr>
          <a:xfrm>
            <a:off x="7779798" y="1914401"/>
            <a:ext cx="35740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800" dirty="0"/>
              <a:t>实现了从低频到高频的匹配</a:t>
            </a:r>
            <a:endParaRPr sz="1800" dirty="0"/>
          </a:p>
          <a:p>
            <a:pPr marL="0" indent="0">
              <a:buNone/>
            </a:pPr>
            <a:r>
              <a:rPr lang="en-US" sz="1800" dirty="0"/>
              <a:t>1</a:t>
            </a:r>
            <a:r>
              <a:rPr lang="zh-CN" altLang="en-US" sz="1800" dirty="0"/>
              <a:t>、</a:t>
            </a:r>
            <a:r>
              <a:rPr sz="1800" dirty="0"/>
              <a:t>手动选择匹配点，来求解相机参数</a:t>
            </a:r>
            <a:endParaRPr sz="1800" dirty="0"/>
          </a:p>
          <a:p>
            <a:pPr marL="0" indent="0">
              <a:buNone/>
            </a:pPr>
            <a:r>
              <a:rPr lang="en-US" sz="1800" dirty="0"/>
              <a:t>2</a:t>
            </a:r>
            <a:r>
              <a:rPr lang="zh-CN" altLang="en-US" sz="1800" dirty="0"/>
              <a:t>、</a:t>
            </a:r>
            <a:r>
              <a:rPr sz="1800" dirty="0"/>
              <a:t>使用带通滤波进行深度估计</a:t>
            </a:r>
            <a:endParaRPr sz="1800" dirty="0"/>
          </a:p>
          <a:p>
            <a:pPr marL="0" indent="0">
              <a:buNone/>
            </a:pPr>
            <a:r>
              <a:rPr lang="en-US" sz="1800" dirty="0"/>
              <a:t>3</a:t>
            </a:r>
            <a:r>
              <a:rPr lang="zh-CN" altLang="en-US" sz="1800" dirty="0"/>
              <a:t>、</a:t>
            </a:r>
            <a:r>
              <a:rPr sz="1800" dirty="0"/>
              <a:t>提高所取的图像频率进行深度估计</a:t>
            </a:r>
            <a:endParaRPr sz="1800" dirty="0"/>
          </a:p>
          <a:p>
            <a:pPr marL="0" indent="0">
              <a:buNone/>
            </a:pPr>
            <a:r>
              <a:rPr lang="en-US" sz="1800" dirty="0"/>
              <a:t>4</a:t>
            </a:r>
            <a:r>
              <a:rPr lang="zh-CN" altLang="en-US" sz="1800" dirty="0"/>
              <a:t>、</a:t>
            </a:r>
            <a:r>
              <a:rPr sz="1800" dirty="0"/>
              <a:t>再次提高频率进行匹配</a:t>
            </a:r>
            <a:endParaRPr sz="1800" dirty="0"/>
          </a:p>
          <a:p>
            <a:r>
              <a:rPr sz="1800" dirty="0"/>
              <a:t>即可计算出图像的深度</a:t>
            </a:r>
            <a:endParaRPr sz="1800" dirty="0"/>
          </a:p>
        </p:txBody>
      </p:sp>
      <p:pic>
        <p:nvPicPr>
          <p:cNvPr id="1958" name="Picture 1958"/>
          <p:cNvPicPr/>
          <p:nvPr/>
        </p:nvPicPr>
        <p:blipFill>
          <a:blip r:embed="rId1"/>
          <a:stretch>
            <a:fillRect/>
          </a:stretch>
        </p:blipFill>
        <p:spPr>
          <a:xfrm>
            <a:off x="1845945" y="2060575"/>
            <a:ext cx="5182235" cy="2311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结果分析</a:t>
            </a:r>
            <a:endParaRPr lang="zh-CN" altLang="en-US" dirty="0"/>
          </a:p>
        </p:txBody>
      </p:sp>
      <p:sp>
        <p:nvSpPr>
          <p:cNvPr id="15" name="内容占位符 2"/>
          <p:cNvSpPr txBox="1"/>
          <p:nvPr/>
        </p:nvSpPr>
        <p:spPr>
          <a:xfrm>
            <a:off x="7779798" y="1914401"/>
            <a:ext cx="35740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800" dirty="0"/>
              <a:t>实现了从低频到高频的匹配</a:t>
            </a:r>
            <a:endParaRPr sz="1800" dirty="0"/>
          </a:p>
          <a:p>
            <a:pPr marL="0" indent="0">
              <a:buNone/>
            </a:pPr>
            <a:r>
              <a:rPr lang="en-US" sz="1800" dirty="0"/>
              <a:t>1</a:t>
            </a:r>
            <a:r>
              <a:rPr lang="zh-CN" altLang="en-US" sz="1800" dirty="0"/>
              <a:t>、</a:t>
            </a:r>
            <a:r>
              <a:rPr sz="1800" dirty="0"/>
              <a:t>手动选择匹配点，来求解相机参数</a:t>
            </a:r>
            <a:endParaRPr sz="1800" dirty="0"/>
          </a:p>
          <a:p>
            <a:pPr marL="0" indent="0">
              <a:buNone/>
            </a:pPr>
            <a:r>
              <a:rPr lang="en-US" sz="1800" dirty="0"/>
              <a:t>2</a:t>
            </a:r>
            <a:r>
              <a:rPr lang="zh-CN" altLang="en-US" sz="1800" dirty="0"/>
              <a:t>、</a:t>
            </a:r>
            <a:r>
              <a:rPr sz="1800" dirty="0"/>
              <a:t>使用带通滤波进行深度估计</a:t>
            </a:r>
            <a:endParaRPr sz="1800" dirty="0"/>
          </a:p>
          <a:p>
            <a:pPr marL="0" indent="0">
              <a:buNone/>
            </a:pPr>
            <a:r>
              <a:rPr lang="en-US" sz="1800" dirty="0"/>
              <a:t>3</a:t>
            </a:r>
            <a:r>
              <a:rPr lang="zh-CN" altLang="en-US" sz="1800" dirty="0"/>
              <a:t>、</a:t>
            </a:r>
            <a:r>
              <a:rPr sz="1800" dirty="0"/>
              <a:t>提高所取的图像频率进行深度估计</a:t>
            </a:r>
            <a:endParaRPr sz="1800" dirty="0"/>
          </a:p>
          <a:p>
            <a:pPr marL="0" indent="0">
              <a:buNone/>
            </a:pPr>
            <a:r>
              <a:rPr lang="en-US" sz="1800" dirty="0"/>
              <a:t>4</a:t>
            </a:r>
            <a:r>
              <a:rPr lang="zh-CN" altLang="en-US" sz="1800" dirty="0"/>
              <a:t>、</a:t>
            </a:r>
            <a:r>
              <a:rPr sz="1800" dirty="0"/>
              <a:t>再次提高频率进行匹配</a:t>
            </a:r>
            <a:endParaRPr sz="1800" dirty="0"/>
          </a:p>
          <a:p>
            <a:r>
              <a:rPr sz="1800" dirty="0"/>
              <a:t>即可计算出图像的深度</a:t>
            </a:r>
            <a:endParaRPr sz="1800" dirty="0"/>
          </a:p>
        </p:txBody>
      </p:sp>
      <p:pic>
        <p:nvPicPr>
          <p:cNvPr id="4" name="Picture 1979"/>
          <p:cNvPicPr/>
          <p:nvPr/>
        </p:nvPicPr>
        <p:blipFill>
          <a:blip r:embed="rId1"/>
          <a:stretch>
            <a:fillRect/>
          </a:stretch>
        </p:blipFill>
        <p:spPr>
          <a:xfrm>
            <a:off x="1814195" y="1556385"/>
            <a:ext cx="5181600" cy="2463800"/>
          </a:xfrm>
          <a:prstGeom prst="rect">
            <a:avLst/>
          </a:prstGeom>
        </p:spPr>
      </p:pic>
      <p:pic>
        <p:nvPicPr>
          <p:cNvPr id="5" name="Picture 1982"/>
          <p:cNvPicPr/>
          <p:nvPr/>
        </p:nvPicPr>
        <p:blipFill>
          <a:blip r:embed="rId2"/>
          <a:stretch>
            <a:fillRect/>
          </a:stretch>
        </p:blipFill>
        <p:spPr>
          <a:xfrm>
            <a:off x="1814195" y="4262755"/>
            <a:ext cx="5245100" cy="2425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结果分析</a:t>
            </a:r>
            <a:endParaRPr lang="zh-CN" altLang="en-US" dirty="0"/>
          </a:p>
        </p:txBody>
      </p:sp>
      <p:sp>
        <p:nvSpPr>
          <p:cNvPr id="15" name="内容占位符 2"/>
          <p:cNvSpPr txBox="1"/>
          <p:nvPr/>
        </p:nvSpPr>
        <p:spPr>
          <a:xfrm>
            <a:off x="7779798" y="1914401"/>
            <a:ext cx="35740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800" dirty="0"/>
              <a:t>实现了从低频到高频的匹配</a:t>
            </a:r>
            <a:endParaRPr sz="1800" dirty="0"/>
          </a:p>
          <a:p>
            <a:pPr marL="0" indent="0">
              <a:buNone/>
            </a:pPr>
            <a:r>
              <a:rPr lang="en-US" sz="1800" dirty="0"/>
              <a:t>1</a:t>
            </a:r>
            <a:r>
              <a:rPr lang="zh-CN" altLang="en-US" sz="1800" dirty="0"/>
              <a:t>、</a:t>
            </a:r>
            <a:r>
              <a:rPr sz="1800" dirty="0"/>
              <a:t>手动选择匹配点，来求解相机参数</a:t>
            </a:r>
            <a:endParaRPr sz="1800" dirty="0"/>
          </a:p>
          <a:p>
            <a:pPr marL="0" indent="0">
              <a:buNone/>
            </a:pPr>
            <a:r>
              <a:rPr lang="en-US" sz="1800" dirty="0"/>
              <a:t>2</a:t>
            </a:r>
            <a:r>
              <a:rPr lang="zh-CN" altLang="en-US" sz="1800" dirty="0"/>
              <a:t>、</a:t>
            </a:r>
            <a:r>
              <a:rPr sz="1800" dirty="0"/>
              <a:t>使用带通滤波进行深度估计</a:t>
            </a:r>
            <a:endParaRPr sz="1800" dirty="0"/>
          </a:p>
          <a:p>
            <a:pPr marL="0" indent="0">
              <a:buNone/>
            </a:pPr>
            <a:r>
              <a:rPr lang="en-US" sz="1800" dirty="0"/>
              <a:t>3</a:t>
            </a:r>
            <a:r>
              <a:rPr lang="zh-CN" altLang="en-US" sz="1800" dirty="0"/>
              <a:t>、</a:t>
            </a:r>
            <a:r>
              <a:rPr sz="1800" dirty="0"/>
              <a:t>提高所取的图像频率进行深度估计</a:t>
            </a:r>
            <a:endParaRPr sz="1800" dirty="0"/>
          </a:p>
          <a:p>
            <a:pPr marL="0" indent="0">
              <a:buNone/>
            </a:pPr>
            <a:r>
              <a:rPr lang="en-US" sz="1800" dirty="0"/>
              <a:t>4</a:t>
            </a:r>
            <a:r>
              <a:rPr lang="zh-CN" altLang="en-US" sz="1800" dirty="0"/>
              <a:t>、</a:t>
            </a:r>
            <a:r>
              <a:rPr sz="1800" dirty="0"/>
              <a:t>再次提高频率进行匹配</a:t>
            </a:r>
            <a:endParaRPr sz="1800" dirty="0"/>
          </a:p>
          <a:p>
            <a:r>
              <a:rPr sz="1800" dirty="0"/>
              <a:t>即可计算出图像的深度</a:t>
            </a:r>
            <a:endParaRPr sz="1800" dirty="0"/>
          </a:p>
        </p:txBody>
      </p:sp>
      <p:pic>
        <p:nvPicPr>
          <p:cNvPr id="3" name="Picture 1989"/>
          <p:cNvPicPr/>
          <p:nvPr/>
        </p:nvPicPr>
        <p:blipFill>
          <a:blip r:embed="rId1"/>
          <a:stretch>
            <a:fillRect/>
          </a:stretch>
        </p:blipFill>
        <p:spPr>
          <a:xfrm>
            <a:off x="1734185" y="1480820"/>
            <a:ext cx="5092700" cy="2400300"/>
          </a:xfrm>
          <a:prstGeom prst="rect">
            <a:avLst/>
          </a:prstGeom>
        </p:spPr>
      </p:pic>
      <p:pic>
        <p:nvPicPr>
          <p:cNvPr id="1992" name="Picture 1992"/>
          <p:cNvPicPr/>
          <p:nvPr/>
        </p:nvPicPr>
        <p:blipFill>
          <a:blip r:embed="rId2"/>
          <a:stretch>
            <a:fillRect/>
          </a:stretch>
        </p:blipFill>
        <p:spPr>
          <a:xfrm>
            <a:off x="1708785" y="4144645"/>
            <a:ext cx="5118100" cy="241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配准问题的介绍</a:t>
            </a:r>
            <a:endParaRPr lang="zh-CN" altLang="en-US" dirty="0"/>
          </a:p>
        </p:txBody>
      </p:sp>
      <p:sp>
        <p:nvSpPr>
          <p:cNvPr id="4" name="内容占位符 2"/>
          <p:cNvSpPr>
            <a:spLocks noGrp="1"/>
          </p:cNvSpPr>
          <p:nvPr>
            <p:ph idx="1"/>
          </p:nvPr>
        </p:nvSpPr>
        <p:spPr>
          <a:xfrm>
            <a:off x="7779798" y="1914401"/>
            <a:ext cx="3574002" cy="4578474"/>
          </a:xfrm>
        </p:spPr>
        <p:txBody>
          <a:bodyPr>
            <a:normAutofit/>
          </a:bodyPr>
          <a:lstStyle/>
          <a:p>
            <a:r>
              <a:rPr sz="1800" dirty="0">
                <a:effectLst/>
              </a:rPr>
              <a:t>给定函数F(x)和G(x)，分别表示各自在两幅图中的像素值，x是个向量。</a:t>
            </a:r>
            <a:r>
              <a:rPr lang="zh-CN" sz="1800" dirty="0">
                <a:effectLst/>
              </a:rPr>
              <a:t>希望</a:t>
            </a:r>
            <a:r>
              <a:rPr sz="1800" dirty="0">
                <a:effectLst/>
              </a:rPr>
              <a:t>求</a:t>
            </a:r>
            <a:r>
              <a:rPr lang="zh-CN" sz="1800" dirty="0">
                <a:effectLst/>
              </a:rPr>
              <a:t>得</a:t>
            </a:r>
            <a:r>
              <a:rPr sz="1800" dirty="0">
                <a:effectLst/>
              </a:rPr>
              <a:t>一个视差矢量h，使F(x+h)和G(x)的某些距离测度最小，其中x是R中的一些区域</a:t>
            </a:r>
            <a:endParaRPr sz="1800" dirty="0">
              <a:effectLst/>
            </a:endParaRPr>
          </a:p>
          <a:p>
            <a:r>
              <a:rPr sz="1800" dirty="0">
                <a:effectLst/>
              </a:rPr>
              <a:t>两幅图之间的差异向量h，</a:t>
            </a:r>
            <a:r>
              <a:rPr lang="zh-CN" sz="1800" dirty="0">
                <a:effectLst/>
              </a:rPr>
              <a:t>表示</a:t>
            </a:r>
            <a:r>
              <a:rPr sz="1800" dirty="0">
                <a:effectLst/>
              </a:rPr>
              <a:t>G图在F图中的偏移</a:t>
            </a:r>
            <a:endParaRPr sz="1800" dirty="0">
              <a:effectLst/>
            </a:endParaRPr>
          </a:p>
        </p:txBody>
      </p:sp>
      <p:pic>
        <p:nvPicPr>
          <p:cNvPr id="107" name="Picture 107"/>
          <p:cNvPicPr/>
          <p:nvPr/>
        </p:nvPicPr>
        <p:blipFill>
          <a:blip r:embed="rId1"/>
          <a:stretch>
            <a:fillRect/>
          </a:stretch>
        </p:blipFill>
        <p:spPr>
          <a:xfrm>
            <a:off x="1957070" y="1688465"/>
            <a:ext cx="5180965" cy="3481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三种典型的距离度量</a:t>
            </a:r>
            <a:endParaRPr lang="zh-CN" altLang="en-US" dirty="0"/>
          </a:p>
        </p:txBody>
      </p:sp>
      <p:sp>
        <p:nvSpPr>
          <p:cNvPr id="3" name="内容占位符 2"/>
          <p:cNvSpPr>
            <a:spLocks noGrp="1"/>
          </p:cNvSpPr>
          <p:nvPr>
            <p:ph idx="1"/>
          </p:nvPr>
        </p:nvSpPr>
        <p:spPr>
          <a:xfrm>
            <a:off x="7608162" y="1825625"/>
            <a:ext cx="3745637" cy="4351338"/>
          </a:xfrm>
        </p:spPr>
        <p:txBody>
          <a:bodyPr/>
          <a:lstStyle/>
          <a:p>
            <a:r>
              <a:rPr altLang="zh-CN" sz="1800" kern="100" dirty="0">
                <a:effectLst/>
                <a:latin typeface="Times New Roman" panose="02020603050405020304" pitchFamily="18" charset="0"/>
                <a:ea typeface="宋体" panose="02010600030101010101" pitchFamily="2" charset="-122"/>
              </a:rPr>
              <a:t>一范数</a:t>
            </a:r>
            <a:endParaRPr altLang="zh-CN" sz="1800" kern="100" dirty="0">
              <a:effectLst/>
              <a:latin typeface="Times New Roman" panose="02020603050405020304" pitchFamily="18" charset="0"/>
              <a:ea typeface="宋体" panose="02010600030101010101" pitchFamily="2" charset="-122"/>
            </a:endParaRPr>
          </a:p>
          <a:p>
            <a:r>
              <a:rPr altLang="zh-CN" sz="1800" kern="100" dirty="0">
                <a:effectLst/>
                <a:latin typeface="Times New Roman" panose="02020603050405020304" pitchFamily="18" charset="0"/>
                <a:ea typeface="宋体" panose="02010600030101010101" pitchFamily="2" charset="-122"/>
              </a:rPr>
              <a:t>二范数</a:t>
            </a:r>
            <a:endParaRPr altLang="zh-CN" sz="1800" kern="100" dirty="0">
              <a:effectLst/>
              <a:latin typeface="Times New Roman" panose="02020603050405020304" pitchFamily="18" charset="0"/>
              <a:ea typeface="宋体" panose="02010600030101010101" pitchFamily="2" charset="-122"/>
            </a:endParaRPr>
          </a:p>
          <a:p>
            <a:r>
              <a:rPr altLang="zh-CN" sz="1800" kern="100" dirty="0">
                <a:effectLst/>
                <a:latin typeface="Times New Roman" panose="02020603050405020304" pitchFamily="18" charset="0"/>
                <a:ea typeface="宋体" panose="02010600030101010101" pitchFamily="2" charset="-122"/>
              </a:rPr>
              <a:t>负正则误差</a:t>
            </a:r>
            <a:endParaRPr altLang="zh-CN" sz="1800" kern="100" dirty="0">
              <a:effectLst/>
              <a:latin typeface="Times New Roman" panose="02020603050405020304" pitchFamily="18" charset="0"/>
              <a:ea typeface="宋体" panose="02010600030101010101" pitchFamily="2" charset="-122"/>
            </a:endParaRPr>
          </a:p>
          <a:p>
            <a:r>
              <a:rPr lang="zh-CN" sz="1800" kern="100" dirty="0">
                <a:effectLst/>
                <a:latin typeface="Times New Roman" panose="02020603050405020304" pitchFamily="18" charset="0"/>
                <a:ea typeface="宋体" panose="02010600030101010101" pitchFamily="2" charset="-122"/>
              </a:rPr>
              <a:t>文章</a:t>
            </a:r>
            <a:r>
              <a:rPr altLang="zh-CN" sz="1800" kern="100" dirty="0">
                <a:effectLst/>
                <a:latin typeface="Times New Roman" panose="02020603050405020304" pitchFamily="18" charset="0"/>
                <a:ea typeface="宋体" panose="02010600030101010101" pitchFamily="2" charset="-122"/>
              </a:rPr>
              <a:t>提出一种更一般化的图像差度度量方法，L2 norm和归一化相关都是该方法的特例。L1 norm可以看做是L2 norm的一种合理逼近。</a:t>
            </a:r>
            <a:endParaRPr altLang="zh-CN" sz="1800" kern="100" dirty="0">
              <a:effectLst/>
              <a:latin typeface="Times New Roman" panose="02020603050405020304" pitchFamily="18" charset="0"/>
              <a:ea typeface="宋体" panose="02010600030101010101" pitchFamily="2" charset="-122"/>
            </a:endParaRPr>
          </a:p>
        </p:txBody>
      </p:sp>
      <p:pic>
        <p:nvPicPr>
          <p:cNvPr id="5" name="图片 4" descr="{P`TJ18F~H%2]($%PVYVO6C"/>
          <p:cNvPicPr>
            <a:picLocks noChangeAspect="1"/>
          </p:cNvPicPr>
          <p:nvPr/>
        </p:nvPicPr>
        <p:blipFill>
          <a:blip r:embed="rId1"/>
          <a:stretch>
            <a:fillRect/>
          </a:stretch>
        </p:blipFill>
        <p:spPr>
          <a:xfrm>
            <a:off x="1941830" y="1395730"/>
            <a:ext cx="5386705" cy="4780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现存技术</a:t>
            </a:r>
            <a:endParaRPr lang="zh-CN" altLang="en-US" dirty="0"/>
          </a:p>
        </p:txBody>
      </p:sp>
      <p:sp>
        <p:nvSpPr>
          <p:cNvPr id="3" name="内容占位符 2"/>
          <p:cNvSpPr>
            <a:spLocks noGrp="1"/>
          </p:cNvSpPr>
          <p:nvPr>
            <p:ph idx="1"/>
          </p:nvPr>
        </p:nvSpPr>
        <p:spPr>
          <a:xfrm>
            <a:off x="7554822" y="1710690"/>
            <a:ext cx="3745637" cy="4351338"/>
          </a:xfrm>
        </p:spPr>
        <p:txBody>
          <a:bodyPr>
            <a:normAutofit lnSpcReduction="10000"/>
          </a:bodyPr>
          <a:lstStyle/>
          <a:p>
            <a:r>
              <a:rPr altLang="zh-CN" sz="1800" kern="100" dirty="0">
                <a:effectLst/>
                <a:latin typeface="Times New Roman" panose="02020603050405020304" pitchFamily="18" charset="0"/>
                <a:ea typeface="宋体" panose="02010600030101010101" pitchFamily="2" charset="-122"/>
              </a:rPr>
              <a:t>穷举（如何找到最佳匹配）</a:t>
            </a:r>
            <a:endParaRPr altLang="zh-CN" sz="1800" kern="100" dirty="0">
              <a:effectLst/>
              <a:latin typeface="Times New Roman" panose="02020603050405020304" pitchFamily="18" charset="0"/>
              <a:ea typeface="宋体" panose="02010600030101010101" pitchFamily="2" charset="-122"/>
            </a:endParaRPr>
          </a:p>
          <a:p>
            <a:r>
              <a:rPr altLang="zh-CN" sz="1800" kern="100" dirty="0">
                <a:effectLst/>
                <a:latin typeface="Times New Roman" panose="02020603050405020304" pitchFamily="18" charset="0"/>
                <a:ea typeface="宋体" panose="02010600030101010101" pitchFamily="2" charset="-122"/>
              </a:rPr>
              <a:t>梯度下降（如何找到最佳匹配）</a:t>
            </a:r>
            <a:endParaRPr altLang="zh-CN" sz="1800" kern="100" dirty="0">
              <a:effectLst/>
              <a:latin typeface="Times New Roman" panose="02020603050405020304" pitchFamily="18" charset="0"/>
              <a:ea typeface="宋体" panose="02010600030101010101" pitchFamily="2" charset="-122"/>
            </a:endParaRPr>
          </a:p>
          <a:p>
            <a:r>
              <a:rPr altLang="zh-CN" sz="1800" kern="100" dirty="0">
                <a:effectLst/>
                <a:latin typeface="Times New Roman" panose="02020603050405020304" pitchFamily="18" charset="0"/>
                <a:ea typeface="宋体" panose="02010600030101010101" pitchFamily="2" charset="-122"/>
              </a:rPr>
              <a:t>SSDA (序贯相似性检测算法)（计算差异函数的方法）</a:t>
            </a:r>
            <a:endParaRPr altLang="zh-CN" sz="1800" kern="100" dirty="0">
              <a:effectLst/>
              <a:latin typeface="Times New Roman" panose="02020603050405020304" pitchFamily="18" charset="0"/>
              <a:ea typeface="宋体" panose="02010600030101010101" pitchFamily="2" charset="-122"/>
            </a:endParaRPr>
          </a:p>
          <a:p>
            <a:r>
              <a:rPr altLang="zh-CN" sz="1800" kern="100" dirty="0">
                <a:effectLst/>
                <a:latin typeface="Times New Roman" panose="02020603050405020304" pitchFamily="18" charset="0"/>
                <a:ea typeface="宋体" panose="02010600030101010101" pitchFamily="2" charset="-122"/>
              </a:rPr>
              <a:t>从粗到细的策略，现在低分辨率下找到最佳匹配，作为高分辨率中可能匹配位置的约束（涉及到金字塔）</a:t>
            </a:r>
            <a:endParaRPr altLang="zh-CN" sz="1800" kern="100" dirty="0">
              <a:effectLst/>
              <a:latin typeface="Times New Roman" panose="02020603050405020304" pitchFamily="18" charset="0"/>
              <a:ea typeface="宋体" panose="02010600030101010101" pitchFamily="2" charset="-122"/>
            </a:endParaRPr>
          </a:p>
          <a:p>
            <a:r>
              <a:rPr altLang="zh-CN" sz="1800" kern="100" dirty="0">
                <a:effectLst/>
                <a:latin typeface="Times New Roman" panose="02020603050405020304" pitchFamily="18" charset="0"/>
                <a:ea typeface="宋体" panose="02010600030101010101" pitchFamily="2" charset="-122"/>
              </a:rPr>
              <a:t>本文介绍了搜索h空间的顺序。具体讲，先确定一个初始h，再用每一点的空间强度梯度修正当前h，直到达到最优匹配。迭代过程采用的是牛顿迭代法。该配准方法可以和coarse-fine策略结合。</a:t>
            </a:r>
            <a:endParaRPr altLang="zh-CN" sz="1800" kern="100" dirty="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530985" y="1461770"/>
            <a:ext cx="5411470" cy="4466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配准算法（一维</a:t>
            </a:r>
            <a:r>
              <a:rPr lang="zh-CN" altLang="en-US" dirty="0"/>
              <a:t>）</a:t>
            </a:r>
            <a:endParaRPr lang="zh-CN" altLang="en-US" dirty="0"/>
          </a:p>
        </p:txBody>
      </p:sp>
      <p:sp>
        <p:nvSpPr>
          <p:cNvPr id="3" name="内容占位符 2"/>
          <p:cNvSpPr>
            <a:spLocks noGrp="1"/>
          </p:cNvSpPr>
          <p:nvPr>
            <p:ph idx="1"/>
          </p:nvPr>
        </p:nvSpPr>
        <p:spPr>
          <a:xfrm>
            <a:off x="7608162" y="1825625"/>
            <a:ext cx="3745637" cy="4351338"/>
          </a:xfrm>
        </p:spPr>
        <p:txBody>
          <a:bodyPr/>
          <a:lstStyle/>
          <a:p>
            <a:r>
              <a:rPr lang="zh-CN" altLang="en-US" sz="1800" kern="100" dirty="0">
                <a:effectLst/>
                <a:latin typeface="Times New Roman" panose="02020603050405020304" pitchFamily="18" charset="0"/>
                <a:ea typeface="宋体" panose="02010600030101010101" pitchFamily="2" charset="-122"/>
              </a:rPr>
              <a:t>方法一：根据对x附近的F(x)进行线性逼近。</a:t>
            </a:r>
            <a:endParaRPr lang="zh-CN" altLang="en-US" sz="1800" kern="100" dirty="0">
              <a:effectLst/>
              <a:latin typeface="Times New Roman" panose="02020603050405020304" pitchFamily="18" charset="0"/>
              <a:ea typeface="宋体" panose="02010600030101010101" pitchFamily="2" charset="-122"/>
            </a:endParaRPr>
          </a:p>
          <a:p>
            <a:r>
              <a:rPr lang="zh-CN" altLang="en-US" sz="1800" kern="100" dirty="0">
                <a:effectLst/>
                <a:latin typeface="Times New Roman" panose="02020603050405020304" pitchFamily="18" charset="0"/>
                <a:ea typeface="宋体" panose="02010600030101010101" pitchFamily="2" charset="-122"/>
              </a:rPr>
              <a:t>对于很小的</a:t>
            </a:r>
            <a:r>
              <a:rPr lang="en-US" altLang="zh-CN" sz="1800" kern="100" dirty="0">
                <a:effectLst/>
                <a:latin typeface="Times New Roman" panose="02020603050405020304" pitchFamily="18" charset="0"/>
                <a:ea typeface="宋体" panose="02010600030101010101" pitchFamily="2" charset="-122"/>
              </a:rPr>
              <a:t>h</a:t>
            </a:r>
            <a:r>
              <a:rPr lang="zh-CN" altLang="en-US" sz="1800" kern="100" dirty="0">
                <a:effectLst/>
                <a:latin typeface="Times New Roman" panose="02020603050405020304" pitchFamily="18" charset="0"/>
                <a:ea typeface="宋体" panose="02010600030101010101" pitchFamily="2" charset="-122"/>
              </a:rPr>
              <a:t>有</a:t>
            </a:r>
            <a:endParaRPr lang="zh-CN" altLang="en-US" sz="1800" kern="100" dirty="0">
              <a:effectLst/>
              <a:latin typeface="Times New Roman" panose="02020603050405020304" pitchFamily="18" charset="0"/>
              <a:ea typeface="宋体" panose="02010600030101010101" pitchFamily="2" charset="-122"/>
            </a:endParaRPr>
          </a:p>
          <a:p>
            <a:endParaRPr lang="zh-CN" altLang="en-US" sz="1800" kern="100" dirty="0">
              <a:effectLst/>
              <a:latin typeface="Times New Roman" panose="02020603050405020304" pitchFamily="18" charset="0"/>
              <a:ea typeface="宋体" panose="02010600030101010101" pitchFamily="2" charset="-122"/>
            </a:endParaRPr>
          </a:p>
          <a:p>
            <a:endParaRPr lang="zh-CN" altLang="en-US" sz="1800" kern="100" dirty="0">
              <a:effectLst/>
              <a:latin typeface="Times New Roman" panose="02020603050405020304" pitchFamily="18" charset="0"/>
              <a:ea typeface="宋体" panose="02010600030101010101" pitchFamily="2" charset="-122"/>
            </a:endParaRPr>
          </a:p>
          <a:p>
            <a:endParaRPr lang="zh-CN" altLang="en-US" sz="1800" kern="100" dirty="0">
              <a:effectLst/>
              <a:latin typeface="Times New Roman" panose="02020603050405020304" pitchFamily="18" charset="0"/>
              <a:ea typeface="宋体" panose="02010600030101010101" pitchFamily="2" charset="-122"/>
            </a:endParaRPr>
          </a:p>
          <a:p>
            <a:endParaRPr lang="zh-CN" altLang="en-US" sz="1800" kern="100" dirty="0">
              <a:effectLst/>
              <a:latin typeface="Times New Roman" panose="02020603050405020304" pitchFamily="18" charset="0"/>
              <a:ea typeface="宋体" panose="02010600030101010101" pitchFamily="2" charset="-122"/>
            </a:endParaRPr>
          </a:p>
          <a:p>
            <a:r>
              <a:rPr lang="zh-CN" altLang="en-US" sz="1800" kern="100" dirty="0">
                <a:effectLst/>
                <a:latin typeface="Times New Roman" panose="02020603050405020304" pitchFamily="18" charset="0"/>
                <a:ea typeface="宋体" panose="02010600030101010101" pitchFamily="2" charset="-122"/>
              </a:rPr>
              <a:t>当h足够小，逼近就可以写成等号。后面会介绍通过平滑图像扩大h的范围，这样就可以直接写等号了。</a:t>
            </a:r>
            <a:endParaRPr lang="zh-CN" altLang="en-US" sz="1800" kern="100" dirty="0">
              <a:effectLst/>
              <a:latin typeface="Times New Roman" panose="02020603050405020304" pitchFamily="18" charset="0"/>
              <a:ea typeface="宋体" panose="02010600030101010101" pitchFamily="2" charset="-122"/>
            </a:endParaRPr>
          </a:p>
          <a:p>
            <a:r>
              <a:rPr lang="zh-CN" altLang="en-US" sz="1800" kern="100" dirty="0">
                <a:effectLst/>
                <a:latin typeface="Times New Roman" panose="02020603050405020304" pitchFamily="18" charset="0"/>
                <a:ea typeface="宋体" panose="02010600030101010101" pitchFamily="2" charset="-122"/>
              </a:rPr>
              <a:t>将x一点的情况推广到多点：</a:t>
            </a:r>
            <a:endParaRPr lang="zh-CN" altLang="en-US" sz="1800" kern="100" dirty="0">
              <a:effectLst/>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882775" y="1825625"/>
            <a:ext cx="5291455" cy="4351655"/>
          </a:xfrm>
          <a:prstGeom prst="rect">
            <a:avLst/>
          </a:prstGeom>
        </p:spPr>
      </p:pic>
      <p:pic>
        <p:nvPicPr>
          <p:cNvPr id="6" name="图片 5" descr="TH7LKNZDWQSE@@[[2~CVE~8"/>
          <p:cNvPicPr>
            <a:picLocks noChangeAspect="1"/>
          </p:cNvPicPr>
          <p:nvPr/>
        </p:nvPicPr>
        <p:blipFill>
          <a:blip r:embed="rId2"/>
          <a:stretch>
            <a:fillRect/>
          </a:stretch>
        </p:blipFill>
        <p:spPr>
          <a:xfrm>
            <a:off x="7607935" y="2915285"/>
            <a:ext cx="4067175" cy="1638300"/>
          </a:xfrm>
          <a:prstGeom prst="rect">
            <a:avLst/>
          </a:prstGeom>
        </p:spPr>
      </p:pic>
      <p:pic>
        <p:nvPicPr>
          <p:cNvPr id="7" name="图片 6" descr="$5QN5_35UO_IWUM$~LD)571"/>
          <p:cNvPicPr>
            <a:picLocks noChangeAspect="1"/>
          </p:cNvPicPr>
          <p:nvPr/>
        </p:nvPicPr>
        <p:blipFill>
          <a:blip r:embed="rId3"/>
          <a:stretch>
            <a:fillRect/>
          </a:stretch>
        </p:blipFill>
        <p:spPr>
          <a:xfrm>
            <a:off x="7607935" y="6064885"/>
            <a:ext cx="4066540" cy="495300"/>
          </a:xfrm>
          <a:prstGeom prst="rect">
            <a:avLst/>
          </a:prstGeom>
        </p:spPr>
      </p:pic>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3560</Words>
  <Application>WPS 演示</Application>
  <PresentationFormat>宽屏</PresentationFormat>
  <Paragraphs>175</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Wingdings 3</vt:lpstr>
      <vt:lpstr>Arial</vt:lpstr>
      <vt:lpstr>Times New Roman</vt:lpstr>
      <vt:lpstr>Century Gothic</vt:lpstr>
      <vt:lpstr>幼圆</vt:lpstr>
      <vt:lpstr>微软雅黑</vt:lpstr>
      <vt:lpstr>Arial Unicode MS</vt:lpstr>
      <vt:lpstr>Calibri</vt:lpstr>
      <vt:lpstr>丝状</vt:lpstr>
      <vt:lpstr>An Iterative Image Registration Technique with an Application to Stereo Vision 一种迭代图像配准技术在立体视觉的应用</vt:lpstr>
      <vt:lpstr>解决了什么问题</vt:lpstr>
      <vt:lpstr>结果分析</vt:lpstr>
      <vt:lpstr>结果分析</vt:lpstr>
      <vt:lpstr>结果分析</vt:lpstr>
      <vt:lpstr>配准问题的介绍</vt:lpstr>
      <vt:lpstr>三种典型的距离度量</vt:lpstr>
      <vt:lpstr>现存技术</vt:lpstr>
      <vt:lpstr>配准算法（一维）</vt:lpstr>
      <vt:lpstr>配准算法（一维）</vt:lpstr>
      <vt:lpstr>配准算法（一维）</vt:lpstr>
      <vt:lpstr>配准算法（一维）</vt:lpstr>
      <vt:lpstr>配准算法（一维）</vt:lpstr>
      <vt:lpstr>性能与实现</vt:lpstr>
      <vt:lpstr>推广到多维</vt:lpstr>
      <vt:lpstr>进一步推广</vt:lpstr>
      <vt:lpstr>立体视觉应用</vt:lpstr>
      <vt:lpstr>一个实现及未来的研究</vt:lpstr>
      <vt:lpstr>参考文献：</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 晨旭</dc:creator>
  <cp:lastModifiedBy>    。寒欲</cp:lastModifiedBy>
  <cp:revision>20</cp:revision>
  <dcterms:created xsi:type="dcterms:W3CDTF">2021-12-15T01:48:00Z</dcterms:created>
  <dcterms:modified xsi:type="dcterms:W3CDTF">2022-04-04T12:16:58Z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