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609" r:id="rId3"/>
    <p:sldId id="610" r:id="rId4"/>
    <p:sldId id="627" r:id="rId5"/>
    <p:sldId id="612" r:id="rId6"/>
    <p:sldId id="628" r:id="rId7"/>
    <p:sldId id="617" r:id="rId8"/>
    <p:sldId id="644" r:id="rId9"/>
    <p:sldId id="618" r:id="rId10"/>
    <p:sldId id="641" r:id="rId11"/>
    <p:sldId id="651" r:id="rId12"/>
    <p:sldId id="652" r:id="rId13"/>
    <p:sldId id="653" r:id="rId14"/>
    <p:sldId id="654" r:id="rId15"/>
    <p:sldId id="647" r:id="rId16"/>
    <p:sldId id="643" r:id="rId17"/>
    <p:sldId id="655" r:id="rId18"/>
    <p:sldId id="6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00C0F32-4E36-40B0-A203-7A3B455767EA}">
          <p14:sldIdLst>
            <p14:sldId id="609"/>
            <p14:sldId id="610"/>
          </p14:sldIdLst>
        </p14:section>
        <p14:section name="无标题节" id="{0E642FB3-5BE5-46B4-BC42-5B8BF804EAA7}">
          <p14:sldIdLst>
            <p14:sldId id="627"/>
            <p14:sldId id="612"/>
          </p14:sldIdLst>
        </p14:section>
        <p14:section name="无标题节" id="{2D9C5812-8A9D-404F-97F2-8E6201F27946}">
          <p14:sldIdLst>
            <p14:sldId id="628"/>
            <p14:sldId id="617"/>
            <p14:sldId id="644"/>
            <p14:sldId id="618"/>
            <p14:sldId id="641"/>
            <p14:sldId id="651"/>
            <p14:sldId id="652"/>
            <p14:sldId id="653"/>
            <p14:sldId id="654"/>
            <p14:sldId id="647"/>
            <p14:sldId id="643"/>
            <p14:sldId id="655"/>
          </p14:sldIdLst>
        </p14:section>
        <p14:section name="无标题节" id="{35DEF6D4-7C14-4EA0-A6B8-C5149B0C1453}">
          <p14:sldIdLst>
            <p14:sldId id="62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821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C67"/>
    <a:srgbClr val="886640"/>
    <a:srgbClr val="9E7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3" autoAdjust="0"/>
  </p:normalViewPr>
  <p:slideViewPr>
    <p:cSldViewPr snapToGrid="0">
      <p:cViewPr>
        <p:scale>
          <a:sx n="66" d="100"/>
          <a:sy n="66" d="100"/>
        </p:scale>
        <p:origin x="211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7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5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7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3.png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5.png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422399" y="129950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3047999" y="132853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06600" y="817880"/>
            <a:ext cx="8178165" cy="209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500" b="1" dirty="0">
                <a:solidFill>
                  <a:schemeClr val="accent1"/>
                </a:solidFill>
                <a:latin typeface="+mj-ea"/>
                <a:ea typeface="+mj-ea"/>
              </a:rPr>
              <a:t>使用可变模板提取</a:t>
            </a:r>
            <a:endParaRPr lang="zh-CN" altLang="en-US" sz="65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6500" b="1" dirty="0">
                <a:solidFill>
                  <a:schemeClr val="accent1"/>
                </a:solidFill>
                <a:latin typeface="+mj-ea"/>
                <a:ea typeface="+mj-ea"/>
              </a:rPr>
              <a:t>脸部</a:t>
            </a:r>
            <a:r>
              <a:rPr lang="zh-CN" altLang="en-US" sz="6500" b="1" dirty="0">
                <a:solidFill>
                  <a:schemeClr val="accent1"/>
                </a:solidFill>
                <a:latin typeface="+mj-ea"/>
                <a:ea typeface="+mj-ea"/>
              </a:rPr>
              <a:t>特征</a:t>
            </a:r>
            <a:endParaRPr lang="zh-CN" altLang="en-US" sz="6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50945" y="4101297"/>
            <a:ext cx="187896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2190400422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defTabSz="914400"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defTabSz="914400">
              <a:defRPr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2022/04/07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96015" y="3488287"/>
            <a:ext cx="165232" cy="165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31709" y="3533096"/>
            <a:ext cx="80282" cy="80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153003" y="3478627"/>
            <a:ext cx="165232" cy="165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394833" y="3523436"/>
            <a:ext cx="80282" cy="80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2001767">
            <a:off x="9981916" y="4657886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72247" y="3037037"/>
            <a:ext cx="611505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914400">
              <a:defRPr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 extraction from faces using deformable templates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7477432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865790" y="2590801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8640" y="1293495"/>
            <a:ext cx="469074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共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个参数：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0105" y="3722370"/>
            <a:ext cx="5808980" cy="221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设两个基向量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则平面上所有的点都可以用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其中上半部分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下半部分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7477432" y="261491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88840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2993600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重建坐标（简单化旋转后的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情况）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4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39370"/>
            <a:ext cx="2933700" cy="156972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4555" y="1101725"/>
          <a:ext cx="256730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3" imgW="1663700" imgH="393700" progId="Equation.KSEE3">
                  <p:embed/>
                </p:oleObj>
              </mc:Choice>
              <mc:Fallback>
                <p:oleObj name="" r:id="rId3" imgW="1663700" imgH="393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555" y="1101725"/>
                        <a:ext cx="256730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2011045"/>
            <a:ext cx="4305300" cy="208026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6710680" y="2202815"/>
            <a:ext cx="84328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81750" y="190690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valley</a:t>
            </a:r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35800" y="2893695"/>
            <a:ext cx="1249680" cy="14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15960" y="2914015"/>
            <a:ext cx="103632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01000" y="4316095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peaks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9240520" y="2111375"/>
            <a:ext cx="157480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392920" y="2121535"/>
            <a:ext cx="14630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950200" y="2070735"/>
            <a:ext cx="273304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87050" y="175323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0000">
            <a:off x="1278890" y="1774190"/>
            <a:ext cx="2644140" cy="195072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 flipV="1">
            <a:off x="1336040" y="2121535"/>
            <a:ext cx="2529840" cy="124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235075" y="2733675"/>
            <a:ext cx="2767965" cy="1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>
            <a:off x="2739390" y="2583180"/>
            <a:ext cx="308610" cy="4673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48000" y="2451735"/>
            <a:ext cx="368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3315" y="3548380"/>
          <a:ext cx="317246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2336800" imgH="393700" progId="Equation.KSEE3">
                  <p:embed/>
                </p:oleObj>
              </mc:Choice>
              <mc:Fallback>
                <p:oleObj name="" r:id="rId7" imgW="2336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315" y="3548380"/>
                        <a:ext cx="3172460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1700" y="4021455"/>
          <a:ext cx="155892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155700" imgH="393700" progId="Equation.KSEE3">
                  <p:embed/>
                </p:oleObj>
              </mc:Choice>
              <mc:Fallback>
                <p:oleObj name="" r:id="rId9" imgW="11557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1700" y="4021455"/>
                        <a:ext cx="155892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3315" y="4737100"/>
          <a:ext cx="238633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1688465" imgH="393700" progId="Equation.KSEE3">
                  <p:embed/>
                </p:oleObj>
              </mc:Choice>
              <mc:Fallback>
                <p:oleObj name="" r:id="rId11" imgW="1688465" imgH="393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3315" y="4737100"/>
                        <a:ext cx="238633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3315" y="5478145"/>
          <a:ext cx="245935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1777365" imgH="393700" progId="Equation.KSEE3">
                  <p:embed/>
                </p:oleObj>
              </mc:Choice>
              <mc:Fallback>
                <p:oleObj name="" r:id="rId13" imgW="1777365" imgH="3937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3315" y="5478145"/>
                        <a:ext cx="2459355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405245" y="5042535"/>
            <a:ext cx="4301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圆函数定义为</a:t>
            </a:r>
            <a:r>
              <a:rPr lang="en-US" altLang="zh-CN"/>
              <a:t>                   </a:t>
            </a:r>
            <a:r>
              <a:rPr lang="zh-CN" altLang="en-US"/>
              <a:t>，中心</a:t>
            </a:r>
            <a:r>
              <a:rPr lang="zh-CN" altLang="en-US"/>
              <a:t>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两个</a:t>
            </a:r>
            <a:r>
              <a:rPr lang="en-US" altLang="zh-CN"/>
              <a:t>peaks</a:t>
            </a:r>
            <a:r>
              <a:rPr lang="zh-CN" altLang="en-US"/>
              <a:t>点可表示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1000" y="4923155"/>
          <a:ext cx="110998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5" imgW="838200" imgH="279400" progId="Equation.KSEE3">
                  <p:embed/>
                </p:oleObj>
              </mc:Choice>
              <mc:Fallback>
                <p:oleObj name="" r:id="rId15" imgW="838200" imgH="2794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01000" y="4923155"/>
                        <a:ext cx="1109980" cy="37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3955" y="491236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7" imgW="203200" imgH="254000" progId="Equation.KSEE3">
                  <p:embed/>
                </p:oleObj>
              </mc:Choice>
              <mc:Fallback>
                <p:oleObj name="" r:id="rId17" imgW="203200" imgH="254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53955" y="4912360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7000" y="5840095"/>
          <a:ext cx="532892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9" imgW="3708400" imgH="393700" progId="Equation.KSEE3">
                  <p:embed/>
                </p:oleObj>
              </mc:Choice>
              <mc:Fallback>
                <p:oleObj name="" r:id="rId19" imgW="3708400" imgH="3937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77000" y="5840095"/>
                        <a:ext cx="5328920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703230" y="3922578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703230" y="2072006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219344" y="3323701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4030" y="2131060"/>
            <a:ext cx="580898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能量在圆内部取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最小值：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能量在边缘取最小值：（可分为两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边界）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能量在圆内取最小值，以及在圆外和抛物线之间（眼白）取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最小值：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能量在眼白的两个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点取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最小值：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两点靠近时能量取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最小值：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8066712" y="99693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677228" y="3207749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078120" y="210856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2993600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能量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函数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4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30" y="403225"/>
            <a:ext cx="4305300" cy="208026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7299960" y="584835"/>
            <a:ext cx="84328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71030" y="28892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valley</a:t>
            </a:r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625080" y="1275715"/>
            <a:ext cx="1249680" cy="14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905240" y="1296035"/>
            <a:ext cx="103632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00440" y="2698115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peaks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9829800" y="493395"/>
            <a:ext cx="157480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982200" y="503555"/>
            <a:ext cx="14630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539480" y="452755"/>
            <a:ext cx="273304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46485" y="212090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</a:t>
            </a:r>
            <a:r>
              <a:rPr lang="en-US" altLang="zh-CN"/>
              <a:t>s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4555" y="640080"/>
          <a:ext cx="262509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981200" imgH="393700" progId="Equation.KSEE3">
                  <p:embed/>
                </p:oleObj>
              </mc:Choice>
              <mc:Fallback>
                <p:oleObj name="" r:id="rId3" imgW="19812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555" y="640080"/>
                        <a:ext cx="262509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1228725"/>
          <a:ext cx="454088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2273300" imgH="254000" progId="Equation.KSEE3">
                  <p:embed/>
                </p:oleObj>
              </mc:Choice>
              <mc:Fallback>
                <p:oleObj name="" r:id="rId5" imgW="22733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" y="1228725"/>
                        <a:ext cx="454088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9255" y="3237230"/>
          <a:ext cx="387604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2768600" imgH="457200" progId="Equation.KSEE3">
                  <p:embed/>
                </p:oleObj>
              </mc:Choice>
              <mc:Fallback>
                <p:oleObj name="" r:id="rId7" imgW="2768600" imgH="457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9255" y="3237230"/>
                        <a:ext cx="387604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196455" y="3454400"/>
            <a:ext cx="4873625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为图像本身，与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对应的三个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0840" y="2074545"/>
            <a:ext cx="2488565" cy="44069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30" y="2918460"/>
            <a:ext cx="5554345" cy="6127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4440" y="4029710"/>
            <a:ext cx="4591050" cy="4641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6045" y="4579620"/>
            <a:ext cx="3912870" cy="531495"/>
          </a:xfrm>
          <a:prstGeom prst="rect">
            <a:avLst/>
          </a:prstGeom>
        </p:spPr>
      </p:pic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545" y="534860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3" imgW="203200" imgH="254000" progId="Equation.KSEE3">
                  <p:embed/>
                </p:oleObj>
              </mc:Choice>
              <mc:Fallback>
                <p:oleObj name="" r:id="rId13" imgW="203200" imgH="254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7545" y="534860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4440" y="5350510"/>
          <a:ext cx="32512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203200" imgH="254000" progId="Equation.KSEE3">
                  <p:embed/>
                </p:oleObj>
              </mc:Choice>
              <mc:Fallback>
                <p:oleObj name="" r:id="rId15" imgW="2032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34440" y="5350510"/>
                        <a:ext cx="32512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图片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09720" y="5327015"/>
            <a:ext cx="6053455" cy="495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8066712" y="282339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732440" y="3169286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052945" y="4165600"/>
            <a:ext cx="4994275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总结：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1.valley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函数用来找眼睛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在哪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2.peak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函数用来旋转定位眼睛的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方向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3.edge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以及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intensity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函数用来进行微调和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缩放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0860" y="2092325"/>
            <a:ext cx="5808980" cy="221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中的一个公式为例子，将前面介绍的坐标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代换代入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可得：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更新参数的方式，以圆的半径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8066712" y="99693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078120" y="210856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2993600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能量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函数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4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30" y="403225"/>
            <a:ext cx="4305300" cy="208026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7299960" y="584835"/>
            <a:ext cx="84328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71030" y="28892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valley</a:t>
            </a:r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625080" y="1275715"/>
            <a:ext cx="1249680" cy="14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905240" y="1296035"/>
            <a:ext cx="103632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590280" y="2698115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peaks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9829800" y="493395"/>
            <a:ext cx="157480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982200" y="503555"/>
            <a:ext cx="14630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539480" y="452755"/>
            <a:ext cx="273304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46485" y="212090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</a:t>
            </a:r>
            <a:r>
              <a:rPr lang="en-US" altLang="zh-CN"/>
              <a:t>s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4555" y="640080"/>
          <a:ext cx="262509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981200" imgH="393700" progId="Equation.KSEE3">
                  <p:embed/>
                </p:oleObj>
              </mc:Choice>
              <mc:Fallback>
                <p:oleObj name="" r:id="rId3" imgW="19812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555" y="640080"/>
                        <a:ext cx="262509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1228725"/>
          <a:ext cx="454088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2273300" imgH="254000" progId="Equation.KSEE3">
                  <p:embed/>
                </p:oleObj>
              </mc:Choice>
              <mc:Fallback>
                <p:oleObj name="" r:id="rId5" imgW="22733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" y="1228725"/>
                        <a:ext cx="454088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0" y="3937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50" y="39370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105" y="2672715"/>
            <a:ext cx="6217920" cy="5562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7460" y="3352165"/>
            <a:ext cx="4511040" cy="571500"/>
          </a:xfrm>
          <a:prstGeom prst="rect">
            <a:avLst/>
          </a:prstGeom>
        </p:spPr>
      </p:pic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3680" y="4441190"/>
          <a:ext cx="1709420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1" imgW="723900" imgH="393700" progId="Equation.KSEE3">
                  <p:embed/>
                </p:oleObj>
              </mc:Choice>
              <mc:Fallback>
                <p:oleObj name="" r:id="rId11" imgW="723900" imgH="3937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3680" y="4441190"/>
                        <a:ext cx="1709420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任意多边形: 形状 128"/>
          <p:cNvSpPr/>
          <p:nvPr/>
        </p:nvSpPr>
        <p:spPr>
          <a:xfrm>
            <a:off x="3048845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模板运用（设置</a:t>
            </a:r>
            <a:r>
              <a:rPr kumimoji="0" lang="en-US" altLang="zh-CN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足够大，其他系数设为</a:t>
            </a:r>
            <a:r>
              <a:rPr kumimoji="0" lang="en-US" altLang="zh-CN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0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31" name="组合 13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132" name="椭圆 13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0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1009015"/>
            <a:ext cx="3858260" cy="3481705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460375" y="1434465"/>
            <a:ext cx="580898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l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由设置的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足够大，即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系数，则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足够小，谷力将模板拉到眼睛（虹膜区域）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处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增加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的圆内系数，缩放虹膜圆的大小，同时增加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圆内边界系数。微调圆的大小，使其基本锁定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契合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增加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系数，旋转模板使其对应上眼睛的位置，同时增加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的圆外（眼白）系数，缩放圆外边界适应眼睛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轮廓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增加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系数，即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的圆外边界系数，微调边界达到模板最终贴合眼睛的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效果。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3055" y="1497330"/>
          <a:ext cx="264795" cy="29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54000" imgH="241300" progId="Equation.KSEE3">
                  <p:embed/>
                </p:oleObj>
              </mc:Choice>
              <mc:Fallback>
                <p:oleObj name="" r:id="rId3" imgW="254000" imgH="241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3055" y="1497330"/>
                        <a:ext cx="264795" cy="29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880" y="718185"/>
            <a:ext cx="314325" cy="372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50" y="1497330"/>
            <a:ext cx="205740" cy="24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390" y="2257425"/>
            <a:ext cx="350520" cy="243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540" y="2635885"/>
            <a:ext cx="213360" cy="228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530" y="3378200"/>
            <a:ext cx="373380" cy="251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8900" y="3745230"/>
            <a:ext cx="350520" cy="274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530" y="4446270"/>
            <a:ext cx="358140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19757" y="4355683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与其他弹性模型的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34632" y="3753342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扩展和未来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6438" y="38543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: 形状 171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/>
          <p:cNvSpPr/>
          <p:nvPr/>
        </p:nvSpPr>
        <p:spPr>
          <a:xfrm rot="2001767">
            <a:off x="9107520" y="1062517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/>
          <p:cNvSpPr/>
          <p:nvPr/>
        </p:nvSpPr>
        <p:spPr>
          <a:xfrm>
            <a:off x="-1614169" y="3066708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/>
          <p:cNvSpPr/>
          <p:nvPr/>
        </p:nvSpPr>
        <p:spPr>
          <a:xfrm>
            <a:off x="-3270249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486673" y="375336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二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6841377" y="363585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6751399" y="3176153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三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903539" y="346440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372508" y="3901314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431027" y="298047"/>
            <a:ext cx="1320423" cy="1005661"/>
            <a:chOff x="5386258" y="298047"/>
            <a:chExt cx="1320423" cy="1005661"/>
          </a:xfrm>
        </p:grpSpPr>
        <p:sp>
          <p:nvSpPr>
            <p:cNvPr id="42" name="矩形 41"/>
            <p:cNvSpPr/>
            <p:nvPr/>
          </p:nvSpPr>
          <p:spPr>
            <a:xfrm>
              <a:off x="5386258" y="29804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957758" y="53426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椭圆 181"/>
          <p:cNvSpPr/>
          <p:nvPr/>
        </p:nvSpPr>
        <p:spPr>
          <a:xfrm>
            <a:off x="1551101" y="1154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9764644" y="1743097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8819629" y="262987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0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580690" y="2444177"/>
            <a:ext cx="929582" cy="9295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479155" y="2470150"/>
            <a:ext cx="128524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4400" spc="80" dirty="0">
                <a:solidFill>
                  <a:schemeClr val="bg1"/>
                </a:solidFill>
                <a:latin typeface="Bahnschrift SemiBold Condensed" panose="020B0502040204020203" pitchFamily="34" charset="0"/>
                <a:sym typeface="Bahnschrift SemiBold Condensed" panose="020B0502040204020203" pitchFamily="34" charset="0"/>
              </a:rPr>
              <a:t>04</a:t>
            </a:r>
            <a:endParaRPr lang="zh-CN" altLang="en-US" sz="4400" spc="80" dirty="0">
              <a:solidFill>
                <a:schemeClr val="bg1"/>
              </a:solidFill>
              <a:latin typeface="Bahnschrift SemiBold Condensed" panose="020B0502040204020203" pitchFamily="34" charset="0"/>
              <a:sym typeface="Bahnschrift SemiBold Condensed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4784" y="3166711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一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12314" y="359775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628719" y="412162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7477432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865790" y="2590801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9125" y="1590675"/>
            <a:ext cx="218122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张嘴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时：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7477432" y="261491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303135" y="1590675"/>
            <a:ext cx="212153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闭嘴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时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88840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4345515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795" y="73128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spc="1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嘴唇模板</a:t>
            </a:r>
            <a:r>
              <a:rPr lang="zh-CN" altLang="en-US" sz="2200" b="1" spc="1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扩展</a:t>
            </a:r>
            <a:endParaRPr lang="zh-CN" altLang="en-US" sz="2200" b="1" spc="100" noProof="0" dirty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0039" y="288925"/>
            <a:ext cx="5321937" cy="215265"/>
            <a:chOff x="38619" y="301849"/>
            <a:chExt cx="3817436" cy="215265"/>
          </a:xfrm>
        </p:grpSpPr>
        <p:sp>
          <p:nvSpPr>
            <p:cNvPr id="5" name="TextBox 29"/>
            <p:cNvSpPr txBox="1"/>
            <p:nvPr/>
          </p:nvSpPr>
          <p:spPr>
            <a:xfrm>
              <a:off x="2773818" y="301849"/>
              <a:ext cx="1082237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扩展和未来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工作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2148434" y="301849"/>
              <a:ext cx="534286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眼部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模板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318385"/>
            <a:ext cx="4269105" cy="3260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65" y="2461260"/>
            <a:ext cx="4342765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7477432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865790" y="2590801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7477432" y="261491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88840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4345515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795" y="73128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spc="1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未来</a:t>
            </a:r>
            <a:r>
              <a:rPr lang="zh-CN" altLang="en-US" sz="2200" b="1" spc="1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工作</a:t>
            </a:r>
            <a:endParaRPr lang="zh-CN" altLang="en-US" sz="2200" b="1" spc="100" noProof="0" dirty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0039" y="288925"/>
            <a:ext cx="5321937" cy="215265"/>
            <a:chOff x="38619" y="301849"/>
            <a:chExt cx="3817436" cy="215265"/>
          </a:xfrm>
        </p:grpSpPr>
        <p:sp>
          <p:nvSpPr>
            <p:cNvPr id="5" name="TextBox 29"/>
            <p:cNvSpPr txBox="1"/>
            <p:nvPr/>
          </p:nvSpPr>
          <p:spPr>
            <a:xfrm>
              <a:off x="2773818" y="301849"/>
              <a:ext cx="1082237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扩展和未来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工作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2148434" y="301849"/>
              <a:ext cx="534286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眼部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模板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460375" y="1434465"/>
            <a:ext cx="5808980" cy="166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在阴影环境下，该论文的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valley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+mn-lt"/>
                <a:cs typeface="Arial" panose="020B0604020202020204" pitchFamily="34" charset="0"/>
              </a:rPr>
              <a:t>peak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域将有所不同，可以尝试一次使用多个模板，最后得出最好的作为使用的模板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750" y="2677795"/>
            <a:ext cx="55454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特征提取不局限于脸部如眉毛、鼻子、下颚等，可以寻找脸外的特征提取，如耳朵、头发；或者提取脸部的区域型特征，如前额，脸颊。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690" y="4862195"/>
            <a:ext cx="6102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脸部各个模型之间的相互影响，具有的空间上的联系可能会对检测有影响（如检测到眉毛，由于眉眼模板的相互影响，可以免去眼部模板的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valley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定位眼睛的一步，更加简便）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26799" y="2516566"/>
            <a:ext cx="65384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500" b="1" dirty="0">
                <a:latin typeface="+mj-ea"/>
                <a:ea typeface="+mj-ea"/>
              </a:rPr>
              <a:t>感谢您的聆听</a:t>
            </a:r>
            <a:endParaRPr lang="zh-CN" altLang="en-US" sz="6500" b="1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011" y="5119528"/>
            <a:ext cx="18789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2190400422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167721" y="2997453"/>
            <a:ext cx="194120" cy="194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974689" y="3050096"/>
            <a:ext cx="94318" cy="94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838882" y="2986104"/>
            <a:ext cx="194120" cy="194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22992" y="3038747"/>
            <a:ext cx="94318" cy="94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24180" y="2874211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一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59016" y="36181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/>
          <p:cNvSpPr/>
          <p:nvPr/>
        </p:nvSpPr>
        <p:spPr>
          <a:xfrm>
            <a:off x="-1644649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/>
          <p:cNvSpPr/>
          <p:nvPr/>
        </p:nvSpPr>
        <p:spPr>
          <a:xfrm>
            <a:off x="-3270249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465909" y="3375818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7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8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5431027" y="298047"/>
            <a:ext cx="1320423" cy="1005661"/>
            <a:chOff x="5386258" y="298047"/>
            <a:chExt cx="1320423" cy="1005661"/>
          </a:xfrm>
        </p:grpSpPr>
        <p:sp>
          <p:nvSpPr>
            <p:cNvPr id="190" name="矩形 189"/>
            <p:cNvSpPr/>
            <p:nvPr/>
          </p:nvSpPr>
          <p:spPr>
            <a:xfrm>
              <a:off x="5386258" y="29804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957758" y="53426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椭圆 193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0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857705" y="3432141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二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841704" y="4151213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与其他弹性模型的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669177" y="348854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扩展和未来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3999434" y="388540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6237253" y="286944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三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6378982" y="337105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8342278" y="269799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四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8484007" y="319960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5907053" y="363651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10528414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095" y="3315301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二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8889" y="4007068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与其他弹性模板的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68567" y="336916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扩展和未来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50373" y="38632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: 形状 171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/>
          <p:cNvSpPr/>
          <p:nvPr/>
        </p:nvSpPr>
        <p:spPr>
          <a:xfrm>
            <a:off x="-1644649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/>
          <p:cNvSpPr/>
          <p:nvPr/>
        </p:nvSpPr>
        <p:spPr>
          <a:xfrm>
            <a:off x="-3278504" y="309891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239580" y="2870897"/>
            <a:ext cx="929582" cy="9295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198824" y="376856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436643" y="275260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三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6578372" y="325421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541668" y="258115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四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683397" y="308276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06443" y="351967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431027" y="298047"/>
            <a:ext cx="1320423" cy="1005661"/>
            <a:chOff x="5386258" y="298047"/>
            <a:chExt cx="1320423" cy="1005661"/>
          </a:xfrm>
        </p:grpSpPr>
        <p:sp>
          <p:nvSpPr>
            <p:cNvPr id="42" name="矩形 41"/>
            <p:cNvSpPr/>
            <p:nvPr/>
          </p:nvSpPr>
          <p:spPr>
            <a:xfrm>
              <a:off x="5386258" y="29804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957758" y="53426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椭圆 181"/>
          <p:cNvSpPr/>
          <p:nvPr/>
        </p:nvSpPr>
        <p:spPr>
          <a:xfrm>
            <a:off x="1551101" y="1154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10528414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06766" y="2874111"/>
            <a:ext cx="795210" cy="81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4400" spc="80" dirty="0">
                <a:solidFill>
                  <a:schemeClr val="bg1"/>
                </a:solidFill>
                <a:latin typeface="Bahnschrift SemiBold Condensed" panose="020B0502040204020203" pitchFamily="34" charset="0"/>
                <a:sym typeface="Bahnschrift SemiBold Condensed" panose="020B0502040204020203" pitchFamily="34" charset="0"/>
              </a:rPr>
              <a:t>01</a:t>
            </a:r>
            <a:endParaRPr lang="zh-CN" altLang="en-US" sz="4400" spc="80" dirty="0">
              <a:solidFill>
                <a:schemeClr val="bg1"/>
              </a:solidFill>
              <a:latin typeface="Bahnschrift SemiBold Condensed" panose="020B0502040204020203" pitchFamily="34" charset="0"/>
              <a:sym typeface="Bahnschrift SemiBold Condensed" panose="020B0502040204020203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0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55924" y="1709943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+mj-ea"/>
                <a:ea typeface="+mj-ea"/>
                <a:cs typeface="+mn-cs"/>
              </a:rPr>
              <a:t>定义了一个能量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+mj-ea"/>
                <a:ea typeface="+mj-ea"/>
                <a:cs typeface="+mn-cs"/>
              </a:rPr>
              <a:t>函数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9125" y="288925"/>
            <a:ext cx="5637529" cy="215265"/>
            <a:chOff x="253154" y="301849"/>
            <a:chExt cx="4043811" cy="215265"/>
          </a:xfrm>
        </p:grpSpPr>
        <p:sp>
          <p:nvSpPr>
            <p:cNvPr id="57" name="TextBox 29"/>
            <p:cNvSpPr txBox="1"/>
            <p:nvPr/>
          </p:nvSpPr>
          <p:spPr>
            <a:xfrm>
              <a:off x="253154" y="301849"/>
              <a:ext cx="71814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论文摘要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TextBox 32"/>
            <p:cNvSpPr txBox="1"/>
            <p:nvPr/>
          </p:nvSpPr>
          <p:spPr>
            <a:xfrm>
              <a:off x="679556" y="301849"/>
              <a:ext cx="1778000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与其他弹性模板的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33"/>
            <p:cNvSpPr txBox="1"/>
            <p:nvPr/>
          </p:nvSpPr>
          <p:spPr>
            <a:xfrm>
              <a:off x="2775184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36"/>
            <p:cNvSpPr txBox="1"/>
            <p:nvPr/>
          </p:nvSpPr>
          <p:spPr>
            <a:xfrm>
              <a:off x="2138419" y="301849"/>
              <a:ext cx="1076960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眼部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模型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70" name="任意多边形: 形状 69"/>
          <p:cNvSpPr/>
          <p:nvPr/>
        </p:nvSpPr>
        <p:spPr>
          <a:xfrm>
            <a:off x="461538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主要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贡献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73" name="椭圆 72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554123" y="3180032"/>
            <a:ext cx="3113503" cy="156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输入与标题相关的描述，字体建议为微软雅黑或微软雅黑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Light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，如使用特殊字体，建议将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PPT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另存备份一份，并将字体转为矢量。输入与标题相关的描述。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46975" y="250783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单击添加标题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1935067" y="2266268"/>
            <a:ext cx="3113503" cy="99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1500" dirty="0">
                <a:latin typeface="+mn-ea"/>
              </a:rPr>
              <a:t>连接图像的强度（</a:t>
            </a:r>
            <a:r>
              <a:rPr lang="en-US" altLang="zh-CN" sz="1500" dirty="0">
                <a:latin typeface="+mn-ea"/>
              </a:rPr>
              <a:t>intensity</a:t>
            </a:r>
            <a:r>
              <a:rPr lang="zh-CN" altLang="en-US" sz="1500" dirty="0">
                <a:latin typeface="+mn-ea"/>
              </a:rPr>
              <a:t>）中的的谷（</a:t>
            </a:r>
            <a:r>
              <a:rPr lang="en-US" altLang="zh-CN" sz="1500" dirty="0">
                <a:latin typeface="+mn-ea"/>
              </a:rPr>
              <a:t>valley</a:t>
            </a:r>
            <a:r>
              <a:rPr lang="zh-CN" altLang="en-US" sz="1500" dirty="0">
                <a:latin typeface="+mn-ea"/>
              </a:rPr>
              <a:t>）、峰（</a:t>
            </a:r>
            <a:r>
              <a:rPr lang="en-US" altLang="zh-CN" sz="1500" dirty="0">
                <a:latin typeface="+mn-ea"/>
              </a:rPr>
              <a:t>peak</a:t>
            </a:r>
            <a:r>
              <a:rPr lang="zh-CN" altLang="en-US" sz="1500" dirty="0">
                <a:latin typeface="+mn-ea"/>
              </a:rPr>
              <a:t>）、边缘（</a:t>
            </a:r>
            <a:r>
              <a:rPr lang="en-US" altLang="zh-CN" sz="1500" dirty="0">
                <a:latin typeface="+mn-ea"/>
              </a:rPr>
              <a:t>edge</a:t>
            </a:r>
            <a:r>
              <a:rPr lang="zh-CN" altLang="en-US" sz="1500" dirty="0">
                <a:latin typeface="+mn-ea"/>
              </a:rPr>
              <a:t>）到模板的相应</a:t>
            </a:r>
            <a:r>
              <a:rPr lang="zh-CN" altLang="en-US" sz="1500" dirty="0">
                <a:latin typeface="+mn-ea"/>
              </a:rPr>
              <a:t>属性。</a:t>
            </a:r>
            <a:endParaRPr lang="zh-CN" altLang="en-US" sz="1500" dirty="0">
              <a:latin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89724" y="380734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+mj-ea"/>
                <a:ea typeface="+mj-ea"/>
                <a:cs typeface="+mn-cs"/>
              </a:rPr>
              <a:t>能量函数与图像动态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+mj-ea"/>
                <a:ea typeface="+mj-ea"/>
                <a:cs typeface="+mn-cs"/>
              </a:rPr>
              <a:t>交互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501862" y="4454478"/>
            <a:ext cx="3113503" cy="166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1500" dirty="0">
                <a:latin typeface="+mn-ea"/>
              </a:rPr>
              <a:t>通过改变能量函数的参数，使能量函数最小化，使其自身变形来找到最佳的拟合</a:t>
            </a:r>
            <a:r>
              <a:rPr lang="zh-CN" altLang="en-US" sz="1500" dirty="0">
                <a:latin typeface="+mn-ea"/>
              </a:rPr>
              <a:t>模板。</a:t>
            </a:r>
            <a:endParaRPr lang="zh-CN" altLang="en-US" sz="1500" dirty="0">
              <a:latin typeface="+mn-ea"/>
            </a:endParaRPr>
          </a:p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1500" dirty="0">
                <a:latin typeface="+mn-ea"/>
              </a:rPr>
              <a:t>（以眼部模板为例，嘴唇模板为</a:t>
            </a:r>
            <a:r>
              <a:rPr lang="zh-CN" altLang="en-US" sz="1500" dirty="0">
                <a:latin typeface="+mn-ea"/>
              </a:rPr>
              <a:t>扩展）</a:t>
            </a:r>
            <a:endParaRPr lang="zh-CN" altLang="en-US" sz="1500" dirty="0">
              <a:latin typeface="+mn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088515" y="3807143"/>
            <a:ext cx="28051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10842" y="4054058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与其他弹性模型的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25717" y="345171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扩展和未来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07523" y="35527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: 形状 171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/>
          <p:cNvSpPr/>
          <p:nvPr/>
        </p:nvSpPr>
        <p:spPr>
          <a:xfrm rot="2001767">
            <a:off x="9107520" y="1062517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/>
          <p:cNvSpPr/>
          <p:nvPr/>
        </p:nvSpPr>
        <p:spPr>
          <a:xfrm>
            <a:off x="-1644649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/>
          <p:cNvSpPr/>
          <p:nvPr/>
        </p:nvSpPr>
        <p:spPr>
          <a:xfrm>
            <a:off x="-3270249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490733" y="283261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三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6632462" y="333422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552894" y="266116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四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694624" y="316277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63593" y="359968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眼部模板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431027" y="298047"/>
            <a:ext cx="1320423" cy="1005661"/>
            <a:chOff x="5386258" y="298047"/>
            <a:chExt cx="1320423" cy="1005661"/>
          </a:xfrm>
        </p:grpSpPr>
        <p:sp>
          <p:nvSpPr>
            <p:cNvPr id="42" name="矩形 41"/>
            <p:cNvSpPr/>
            <p:nvPr/>
          </p:nvSpPr>
          <p:spPr>
            <a:xfrm>
              <a:off x="5386258" y="29804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957758" y="53426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椭圆 181"/>
          <p:cNvSpPr/>
          <p:nvPr/>
        </p:nvSpPr>
        <p:spPr>
          <a:xfrm>
            <a:off x="1551101" y="1154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10528414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0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957255" y="3100132"/>
            <a:ext cx="929582" cy="9295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77615" y="3100070"/>
            <a:ext cx="128524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4400" spc="80" dirty="0">
                <a:solidFill>
                  <a:schemeClr val="bg1"/>
                </a:solidFill>
                <a:latin typeface="Bahnschrift SemiBold Condensed" panose="020B0502040204020203" pitchFamily="34" charset="0"/>
                <a:sym typeface="Bahnschrift SemiBold Condensed" panose="020B0502040204020203" pitchFamily="34" charset="0"/>
              </a:rPr>
              <a:t>02</a:t>
            </a:r>
            <a:endParaRPr lang="zh-CN" altLang="en-US" sz="4400" spc="80" dirty="0">
              <a:solidFill>
                <a:schemeClr val="bg1"/>
              </a:solidFill>
              <a:latin typeface="Bahnschrift SemiBold Condensed" panose="020B0502040204020203" pitchFamily="34" charset="0"/>
              <a:sym typeface="Bahnschrift SemiBold Condensed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5869" y="2865086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一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03399" y="329612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7477432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865790" y="2590801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9125" y="1590675"/>
            <a:ext cx="16637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snake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9788" y="2249862"/>
            <a:ext cx="2863374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结构力只是局部的，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+mn-ea"/>
              </a:rPr>
              <a:t>一个参数的改变影响到另一个参数的改变的过程冗长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参数过多，导致计算速度慢，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7477432" y="261491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651624" y="3542304"/>
            <a:ext cx="143059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本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88840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1352125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与</a:t>
            </a:r>
            <a:r>
              <a:rPr kumimoji="0" lang="en-US" altLang="zh-CN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snake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模型的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对比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0039" y="288925"/>
            <a:ext cx="5641975" cy="215265"/>
            <a:chOff x="38619" y="301849"/>
            <a:chExt cx="4047000" cy="215265"/>
          </a:xfrm>
        </p:grpSpPr>
        <p:sp>
          <p:nvSpPr>
            <p:cNvPr id="5" name="TextBox 29"/>
            <p:cNvSpPr txBox="1"/>
            <p:nvPr/>
          </p:nvSpPr>
          <p:spPr>
            <a:xfrm>
              <a:off x="449469" y="301849"/>
              <a:ext cx="1636564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与其他弹性模板的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对比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1747611" y="301849"/>
              <a:ext cx="1076960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眼部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模型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276658" y="4241222"/>
            <a:ext cx="2863374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结构力为全局的，参数之间的影响覆盖范围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广。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运用的参数有限且少，就能给出紧凑的特征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描述。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19757" y="4355683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与其他弹性模型的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34632" y="3753342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扩展和未来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6438" y="38543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: 形状 171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/>
          <p:cNvSpPr/>
          <p:nvPr/>
        </p:nvSpPr>
        <p:spPr>
          <a:xfrm rot="2001767">
            <a:off x="9107520" y="1062517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/>
          <p:cNvSpPr/>
          <p:nvPr/>
        </p:nvSpPr>
        <p:spPr>
          <a:xfrm>
            <a:off x="-1614169" y="3066708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/>
          <p:cNvSpPr/>
          <p:nvPr/>
        </p:nvSpPr>
        <p:spPr>
          <a:xfrm>
            <a:off x="-3270249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486673" y="3753368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二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6841377" y="363585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761809" y="2962793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四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8903539" y="346440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372508" y="3901314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431027" y="298047"/>
            <a:ext cx="1320423" cy="1005661"/>
            <a:chOff x="5386258" y="298047"/>
            <a:chExt cx="1320423" cy="1005661"/>
          </a:xfrm>
        </p:grpSpPr>
        <p:sp>
          <p:nvSpPr>
            <p:cNvPr id="42" name="矩形 41"/>
            <p:cNvSpPr/>
            <p:nvPr/>
          </p:nvSpPr>
          <p:spPr>
            <a:xfrm>
              <a:off x="5386258" y="29804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957758" y="53426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椭圆 181"/>
          <p:cNvSpPr/>
          <p:nvPr/>
        </p:nvSpPr>
        <p:spPr>
          <a:xfrm>
            <a:off x="1551101" y="1154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9764644" y="1743097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10528414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0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534720" y="2706432"/>
            <a:ext cx="929582" cy="9295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56985" y="2680335"/>
            <a:ext cx="128524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4400" spc="80" dirty="0">
                <a:solidFill>
                  <a:schemeClr val="bg1"/>
                </a:solidFill>
                <a:latin typeface="Bahnschrift SemiBold Condensed" panose="020B0502040204020203" pitchFamily="34" charset="0"/>
                <a:sym typeface="Bahnschrift SemiBold Condensed" panose="020B0502040204020203" pitchFamily="34" charset="0"/>
              </a:rPr>
              <a:t>03</a:t>
            </a:r>
            <a:endParaRPr lang="zh-CN" altLang="en-US" sz="4400" spc="80" dirty="0">
              <a:solidFill>
                <a:schemeClr val="bg1"/>
              </a:solidFill>
              <a:latin typeface="Bahnschrift SemiBold Condensed" panose="020B0502040204020203" pitchFamily="34" charset="0"/>
              <a:sym typeface="Bahnschrift SemiBold Condensed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4784" y="3166711"/>
            <a:ext cx="436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accent1"/>
                </a:solidFill>
                <a:latin typeface="+mn-ea"/>
              </a:rPr>
              <a:t>一</a:t>
            </a:r>
            <a:endParaRPr lang="zh-CN" altLang="en-US" spc="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12314" y="3597750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628719" y="4121625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任意多边形: 形状 128"/>
          <p:cNvSpPr/>
          <p:nvPr/>
        </p:nvSpPr>
        <p:spPr>
          <a:xfrm>
            <a:off x="3048845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模拟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效果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31" name="组合 13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132" name="椭圆 13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0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1184275"/>
            <a:ext cx="5659120" cy="5106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flipV="1">
            <a:off x="3865790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flipH="1" flipV="1">
            <a:off x="7477432" y="4441373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3865790" y="2590801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00472" y="2461064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S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81904" y="3842496"/>
            <a:ext cx="8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lt1"/>
                </a:solidFill>
                <a:latin typeface="+mj-ea"/>
                <a:ea typeface="+mj-ea"/>
              </a:rPr>
              <a:t>O</a:t>
            </a:r>
            <a:endParaRPr lang="zh-CN" altLang="en-US" sz="72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8640" y="1293495"/>
            <a:ext cx="469074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共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个参数：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0105" y="3722370"/>
            <a:ext cx="4970780" cy="263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以点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为原点，半径为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的圆表示虹膜与眼白的交界处，对应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valley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以两个抛物线连接成眼眶（不为椭圆），中心点为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，宽度为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，上高为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，下高为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，对应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距离中心点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,  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距离的两点，对应眼白的中心，对应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peaks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用于旋转模板的角θ，如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上图。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任意多边形: 形状 79"/>
          <p:cNvSpPr/>
          <p:nvPr/>
        </p:nvSpPr>
        <p:spPr>
          <a:xfrm flipH="1">
            <a:off x="7477432" y="2614914"/>
            <a:ext cx="856343" cy="420914"/>
          </a:xfrm>
          <a:custGeom>
            <a:avLst/>
            <a:gdLst>
              <a:gd name="connsiteX0" fmla="*/ 856343 w 856343"/>
              <a:gd name="connsiteY0" fmla="*/ 420914 h 420914"/>
              <a:gd name="connsiteX1" fmla="*/ 566057 w 856343"/>
              <a:gd name="connsiteY1" fmla="*/ 0 h 420914"/>
              <a:gd name="connsiteX2" fmla="*/ 0 w 856343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420914">
                <a:moveTo>
                  <a:pt x="856343" y="420914"/>
                </a:moveTo>
                <a:lnTo>
                  <a:pt x="566057" y="0"/>
                </a:lnTo>
                <a:lnTo>
                  <a:pt x="0" y="0"/>
                </a:lnTo>
              </a:path>
            </a:pathLst>
          </a:custGeom>
          <a:noFill/>
          <a:ln cmpd="sng">
            <a:solidFill>
              <a:schemeClr val="bg1">
                <a:lumMod val="85000"/>
              </a:schemeClr>
            </a:solidFill>
            <a:prstDash val="solid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39788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88840" y="3726544"/>
            <a:ext cx="2863373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: 形状 88"/>
          <p:cNvSpPr/>
          <p:nvPr/>
        </p:nvSpPr>
        <p:spPr>
          <a:xfrm>
            <a:off x="2993600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31160" y="754143"/>
            <a:ext cx="975576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参数</a:t>
            </a:r>
            <a:r>
              <a:rPr kumimoji="0" lang="zh-CN" alt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介绍</a:t>
            </a:r>
            <a:endParaRPr kumimoji="0" lang="zh-CN" alt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92" name="椭圆 91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439" y="288925"/>
            <a:ext cx="5641975" cy="215265"/>
            <a:chOff x="38619" y="301849"/>
            <a:chExt cx="4047000" cy="215265"/>
          </a:xfrm>
        </p:grpSpPr>
        <p:sp>
          <p:nvSpPr>
            <p:cNvPr id="4" name="TextBox 29"/>
            <p:cNvSpPr txBox="1"/>
            <p:nvPr/>
          </p:nvSpPr>
          <p:spPr>
            <a:xfrm>
              <a:off x="1917047" y="301849"/>
              <a:ext cx="85677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眼部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模板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38619" y="301849"/>
              <a:ext cx="551139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论文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摘要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2563838" y="301849"/>
              <a:ext cx="1521781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扩展和未来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工作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5017" y="301849"/>
              <a:ext cx="128037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与其他弹性模型的</a:t>
              </a:r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对比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39370"/>
            <a:ext cx="2933700" cy="156972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4555" y="1101725"/>
          <a:ext cx="256730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3" imgW="1663700" imgH="393700" progId="Equation.KSEE3">
                  <p:embed/>
                </p:oleObj>
              </mc:Choice>
              <mc:Fallback>
                <p:oleObj name="" r:id="rId3" imgW="1663700" imgH="393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555" y="1101725"/>
                        <a:ext cx="256730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2011045"/>
            <a:ext cx="4305300" cy="208026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6710680" y="2202815"/>
            <a:ext cx="84328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81750" y="190690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valley</a:t>
            </a:r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35800" y="2893695"/>
            <a:ext cx="1249680" cy="14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15960" y="2914015"/>
            <a:ext cx="103632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01000" y="4316095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peaks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9240520" y="2111375"/>
            <a:ext cx="157480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392920" y="2121535"/>
            <a:ext cx="14630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950200" y="2070735"/>
            <a:ext cx="273304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87050" y="175323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0000">
            <a:off x="1278890" y="1774190"/>
            <a:ext cx="2644140" cy="195072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 flipV="1">
            <a:off x="1336040" y="2121535"/>
            <a:ext cx="2529840" cy="124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235075" y="2733675"/>
            <a:ext cx="2767965" cy="1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>
            <a:off x="2739390" y="2583180"/>
            <a:ext cx="308610" cy="4673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48000" y="2451735"/>
            <a:ext cx="368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2880" y="370967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203200" imgH="254000" progId="Equation.KSEE3">
                  <p:embed/>
                </p:oleObj>
              </mc:Choice>
              <mc:Fallback>
                <p:oleObj name="" r:id="rId7" imgW="203200" imgH="254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2880" y="3709670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5765" y="4445635"/>
          <a:ext cx="32512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9" imgW="203200" imgH="254000" progId="Equation.KSEE3">
                  <p:embed/>
                </p:oleObj>
              </mc:Choice>
              <mc:Fallback>
                <p:oleObj name="" r:id="rId9" imgW="2032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5765" y="4445635"/>
                        <a:ext cx="32512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470" y="5208270"/>
          <a:ext cx="32512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03200" imgH="254000" progId="Equation.KSEE3">
                  <p:embed/>
                </p:oleObj>
              </mc:Choice>
              <mc:Fallback>
                <p:oleObj name="" r:id="rId11" imgW="2032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9470" y="5208270"/>
                        <a:ext cx="32512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5264150"/>
          <a:ext cx="55118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2" imgW="457200" imgH="292100" progId="Equation.KSEE3">
                  <p:embed/>
                </p:oleObj>
              </mc:Choice>
              <mc:Fallback>
                <p:oleObj name="" r:id="rId12" imgW="457200" imgH="2921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22220" y="5264150"/>
                        <a:ext cx="55118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5C67"/>
      </a:accent1>
      <a:accent2>
        <a:srgbClr val="8866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演示</Application>
  <PresentationFormat>宽屏</PresentationFormat>
  <Paragraphs>353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17</vt:i4>
      </vt:variant>
    </vt:vector>
  </HeadingPairs>
  <TitlesOfParts>
    <vt:vector size="50" baseType="lpstr">
      <vt:lpstr>Arial</vt:lpstr>
      <vt:lpstr>宋体</vt:lpstr>
      <vt:lpstr>Wingdings</vt:lpstr>
      <vt:lpstr>等线</vt:lpstr>
      <vt:lpstr>微软雅黑 Light</vt:lpstr>
      <vt:lpstr>微软雅黑</vt:lpstr>
      <vt:lpstr>Bahnschrift SemiBold Condensed</vt:lpstr>
      <vt:lpstr>Arial Unicode MS</vt:lpstr>
      <vt:lpstr>Calibri</vt:lpstr>
      <vt:lpstr>毕业答辩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Challenger</cp:lastModifiedBy>
  <cp:revision>42</cp:revision>
  <dcterms:created xsi:type="dcterms:W3CDTF">2020-08-07T02:34:00Z</dcterms:created>
  <dcterms:modified xsi:type="dcterms:W3CDTF">2022-04-06T12:13:11Z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v1.0_mb_sC7ZWc9c6RxSRQQE6qQFug==</vt:lpwstr>
  </property>
  <property fmtid="{D5CDD505-2E9C-101B-9397-08002B2CF9AE}" pid="4" name="ICV">
    <vt:lpwstr>68B792AB30804E8B86AC4DBF311A86E6</vt:lpwstr>
  </property>
</Properties>
</file>