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226" r:id="rId3"/>
    <p:sldId id="2387" r:id="rId5"/>
    <p:sldId id="2395" r:id="rId6"/>
    <p:sldId id="2396" r:id="rId7"/>
    <p:sldId id="2397" r:id="rId8"/>
    <p:sldId id="2398" r:id="rId9"/>
    <p:sldId id="2399" r:id="rId10"/>
    <p:sldId id="2400" r:id="rId11"/>
    <p:sldId id="2402" r:id="rId12"/>
    <p:sldId id="2401" r:id="rId13"/>
    <p:sldId id="2403" r:id="rId14"/>
    <p:sldId id="2404" r:id="rId15"/>
    <p:sldId id="2405" r:id="rId16"/>
  </p:sldIdLst>
  <p:sldSz cx="24377650" cy="13716000"/>
  <p:notesSz cx="6858000" cy="9144000"/>
  <p:defaultTextStyle>
    <a:defPPr>
      <a:defRPr lang="en-US"/>
    </a:defPPr>
    <a:lvl1pPr marL="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1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5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9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3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AF8FC"/>
    <a:srgbClr val="000000"/>
    <a:srgbClr val="B8BBC1"/>
    <a:srgbClr val="F4F3F5"/>
    <a:srgbClr val="F3F3F3"/>
    <a:srgbClr val="AA8A78"/>
    <a:srgbClr val="55677C"/>
    <a:srgbClr val="3C3B41"/>
    <a:srgbClr val="FAF8FB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10" autoAdjust="0"/>
    <p:restoredTop sz="96012" autoAdjust="0"/>
  </p:normalViewPr>
  <p:slideViewPr>
    <p:cSldViewPr snapToGrid="0" snapToObjects="1">
      <p:cViewPr varScale="1">
        <p:scale>
          <a:sx n="44" d="100"/>
          <a:sy n="44" d="100"/>
        </p:scale>
        <p:origin x="125" y="72"/>
      </p:cViewPr>
      <p:guideLst>
        <p:guide orient="horz" pos="4320"/>
        <p:guide pos="80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400" algn="l" defTabSz="913765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165" algn="l" defTabSz="913765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565" algn="l" defTabSz="913765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965" algn="l" defTabSz="913765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365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426664" y="0"/>
            <a:ext cx="5669280" cy="851378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708370" y="2066309"/>
            <a:ext cx="5743745" cy="851378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556745" y="9108147"/>
            <a:ext cx="8613664" cy="302547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711325" y="1187834"/>
            <a:ext cx="9411820" cy="1252816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37322" y="3776870"/>
            <a:ext cx="8786191" cy="878619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667185" y="-92214"/>
            <a:ext cx="7587145" cy="645325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117279" y="7342256"/>
            <a:ext cx="7587145" cy="637374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377650" cy="752301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1874826" cy="137464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2502824" y="15240"/>
            <a:ext cx="11874826" cy="137007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1874826" cy="137464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5796578" cy="845031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3691" y="0"/>
            <a:ext cx="5796578" cy="845031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2387380" y="0"/>
            <a:ext cx="5796578" cy="845031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8581071" y="0"/>
            <a:ext cx="5796578" cy="845031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-1" y="8924335"/>
            <a:ext cx="11990270" cy="479166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2387380" y="8924334"/>
            <a:ext cx="11990270" cy="479166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0"/>
            <a:ext cx="2437765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9015566"/>
            <a:ext cx="4703604" cy="470043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4918512" y="9015566"/>
            <a:ext cx="4703604" cy="470043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9837023" y="9015566"/>
            <a:ext cx="4703604" cy="470043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4755535" y="9015566"/>
            <a:ext cx="4703604" cy="470043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19674046" y="9015566"/>
            <a:ext cx="4703604" cy="470043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6396138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981200" y="5158739"/>
            <a:ext cx="6461760" cy="402336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9027855" y="5158739"/>
            <a:ext cx="6461760" cy="402336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6074510" y="5158739"/>
            <a:ext cx="6461760" cy="402336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876800" cy="30915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886670" y="2066657"/>
            <a:ext cx="5018049" cy="890625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5598076" y="3314699"/>
            <a:ext cx="6126480" cy="775607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770135" y="3888613"/>
            <a:ext cx="9105900" cy="51389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4320158" y="7119782"/>
            <a:ext cx="7106756" cy="450183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960496" y="7119782"/>
            <a:ext cx="7106756" cy="450183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165684" y="3633537"/>
            <a:ext cx="7094766" cy="1008246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433269" y="2618563"/>
            <a:ext cx="4681728" cy="836626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3369929" y="2618563"/>
            <a:ext cx="4681728" cy="836626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8382000"/>
            <a:ext cx="24377649" cy="445764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288768" y="2560321"/>
            <a:ext cx="5669280" cy="85953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7040127" y="6905371"/>
            <a:ext cx="4345051" cy="42976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150724" y="6905371"/>
            <a:ext cx="4345051" cy="42976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704176" y="3297336"/>
            <a:ext cx="10553700" cy="90511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03569" y="2340864"/>
            <a:ext cx="10524877" cy="903427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188825" y="0"/>
            <a:ext cx="12188825" cy="137108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673225" y="2220686"/>
            <a:ext cx="8753554" cy="1149531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620000" y="566057"/>
            <a:ext cx="13489668" cy="629194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2462802" y="690390"/>
            <a:ext cx="102168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tx2"/>
                </a:solidFill>
                <a:latin typeface="Montserrat Light" panose="00000400000000000000" charset="0"/>
                <a:ea typeface="Montserrat Light" panose="00000400000000000000" charset="0"/>
                <a:cs typeface="Montserrat Light" panose="00000400000000000000" charset="0"/>
              </a:rPr>
            </a:fld>
            <a:r>
              <a:rPr lang="id-ID" sz="2800" b="0" i="0" dirty="0">
                <a:solidFill>
                  <a:schemeClr val="tx2"/>
                </a:solidFill>
                <a:latin typeface="Montserrat Light" panose="00000400000000000000" charset="0"/>
                <a:ea typeface="Montserrat Light" panose="00000400000000000000" charset="0"/>
                <a:cs typeface="Montserrat Light" panose="00000400000000000000" charset="0"/>
              </a:rPr>
              <a:t>  </a:t>
            </a:r>
            <a:endParaRPr lang="id-ID" sz="2800" b="0" i="0" dirty="0">
              <a:solidFill>
                <a:schemeClr val="tx2"/>
              </a:solidFill>
              <a:latin typeface="Montserrat Light" panose="00000400000000000000" charset="0"/>
              <a:ea typeface="Montserrat Light" panose="00000400000000000000" charset="0"/>
              <a:cs typeface="Montserrat Light" panose="0000040000000000000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hdr="0" ftr="0" dt="0"/>
  <p:txStyles>
    <p:titleStyle>
      <a:lvl1pPr algn="l" defTabSz="1828165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1828165" rtl="0" eaLnBrk="1" latinLnBrk="0" hangingPunct="1">
        <a:lnSpc>
          <a:spcPct val="90000"/>
        </a:lnSpc>
        <a:spcBef>
          <a:spcPts val="2000"/>
        </a:spcBef>
        <a:buFont typeface="Arial" panose="0208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400" indent="0" algn="l" defTabSz="1828165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165" indent="0" algn="l" defTabSz="1828165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565" indent="0" algn="l" defTabSz="1828165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965" indent="0" algn="l" defTabSz="1828165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7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1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3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9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82637" y="3670709"/>
            <a:ext cx="2175898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spc="600" dirty="0" err="1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Ncut</a:t>
            </a:r>
            <a:endParaRPr lang="en-US" sz="11500" b="1" spc="600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  <a:p>
            <a:pPr algn="ctr"/>
            <a:r>
              <a:rPr lang="en-US" sz="115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image segmentation</a:t>
            </a:r>
            <a:endParaRPr lang="en-US" sz="11500" b="1" spc="600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11347" y="7952068"/>
            <a:ext cx="9976727" cy="82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aseline="-25000" dirty="0">
                <a:solidFill>
                  <a:schemeClr val="tx2"/>
                </a:solidFill>
                <a:latin typeface="Montserrat Hairline" charset="0"/>
                <a:ea typeface="Montserrat Hairline" charset="0"/>
                <a:cs typeface="Montserrat Hairline" charset="0"/>
              </a:rPr>
              <a:t>2190400713 </a:t>
            </a:r>
            <a:r>
              <a:rPr lang="zh-CN" altLang="en-US" sz="5400" baseline="-25000" dirty="0">
                <a:solidFill>
                  <a:schemeClr val="tx2"/>
                </a:solidFill>
                <a:latin typeface="Montserrat Hairline" charset="0"/>
                <a:ea typeface="Montserrat Hairline" charset="0"/>
                <a:cs typeface="Montserrat Hairline" charset="0"/>
              </a:rPr>
              <a:t>吕昂</a:t>
            </a:r>
            <a:endParaRPr lang="en-US" sz="5400" baseline="-25000" dirty="0">
              <a:solidFill>
                <a:schemeClr val="tx2"/>
              </a:solidFill>
              <a:latin typeface="Montserrat Hairline" charset="0"/>
              <a:ea typeface="Montserrat Hairline" charset="0"/>
              <a:cs typeface="Montserrat Hairlin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41204" y="1879527"/>
            <a:ext cx="3419042" cy="1097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41204" y="11805321"/>
            <a:ext cx="3419042" cy="1097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 rot="16200000">
            <a:off x="-8799811" y="2954093"/>
            <a:ext cx="1983006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700" b="1" dirty="0">
                <a:solidFill>
                  <a:schemeClr val="bg2">
                    <a:lumMod val="95000"/>
                  </a:schemeClr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分类算法</a:t>
            </a:r>
            <a:endParaRPr lang="en-US" sz="28700" b="1" dirty="0">
              <a:solidFill>
                <a:schemeClr val="bg2">
                  <a:lumMod val="95000"/>
                </a:schemeClr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2509" y="5750004"/>
            <a:ext cx="134222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分类算法</a:t>
            </a:r>
            <a:endParaRPr lang="en-US" sz="13800" b="1" spc="600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12510" y="5226784"/>
            <a:ext cx="618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Part 3</a:t>
            </a:r>
            <a:endParaRPr lang="en-US" sz="2800" b="1" spc="600" dirty="0">
              <a:solidFill>
                <a:schemeClr val="tx2"/>
              </a:solidFill>
              <a:latin typeface="Montserrat Extra" charset="0"/>
              <a:ea typeface="Montserrat Extra" charset="0"/>
              <a:cs typeface="Montserrat Extr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12510" y="8379487"/>
            <a:ext cx="3419042" cy="1097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24281" y="498012"/>
            <a:ext cx="197247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步骤</a:t>
            </a:r>
            <a:endParaRPr lang="en-US" sz="13800" b="1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3076680" y="3251348"/>
            <a:ext cx="1922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1</a:t>
            </a:r>
            <a:r>
              <a:rPr lang="zh-CN" altLang="en-US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、构建权重图</a:t>
            </a:r>
            <a:r>
              <a:rPr lang="en-US" altLang="zh-CN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G=(V, E)</a:t>
            </a:r>
            <a:r>
              <a:rPr lang="zh-CN" altLang="en-US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并使权重表示两点相似度</a:t>
            </a:r>
            <a:endParaRPr lang="en-US" sz="4800" b="1" spc="600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861" y="4619690"/>
            <a:ext cx="11894716" cy="45770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24281" y="498012"/>
            <a:ext cx="197247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步骤</a:t>
            </a:r>
            <a:endParaRPr lang="en-US" sz="13800" b="1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3076680" y="3251348"/>
            <a:ext cx="1922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2</a:t>
            </a:r>
            <a:r>
              <a:rPr lang="zh-CN" altLang="en-US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、解特征向量</a:t>
            </a:r>
            <a:endParaRPr lang="en-US" sz="4800" b="1" spc="600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073" y="4767505"/>
            <a:ext cx="4174771" cy="8309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998" y="5769995"/>
            <a:ext cx="5342122" cy="1088210"/>
          </a:xfrm>
          <a:prstGeom prst="rect">
            <a:avLst/>
          </a:prstGeom>
        </p:spPr>
      </p:pic>
      <p:sp>
        <p:nvSpPr>
          <p:cNvPr id="10" name="TextBox 11"/>
          <p:cNvSpPr txBox="1"/>
          <p:nvPr/>
        </p:nvSpPr>
        <p:spPr>
          <a:xfrm>
            <a:off x="4249406" y="8222689"/>
            <a:ext cx="20060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问题：所有特征向量计算的时间复杂度为</a:t>
            </a:r>
            <a:r>
              <a:rPr lang="en-US" altLang="zh-CN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O</a:t>
            </a:r>
            <a:r>
              <a:rPr lang="zh-CN" altLang="en-US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（</a:t>
            </a:r>
            <a:r>
              <a:rPr lang="en-US" altLang="zh-CN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n³</a:t>
            </a:r>
            <a:r>
              <a:rPr lang="zh-CN" altLang="en-US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），</a:t>
            </a:r>
            <a:r>
              <a:rPr lang="en-US" altLang="zh-CN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n</a:t>
            </a:r>
            <a:r>
              <a:rPr lang="zh-CN" altLang="en-US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为像素点的数量</a:t>
            </a:r>
            <a:endParaRPr lang="en-US" altLang="zh-CN" b="1" spc="600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  <a:p>
            <a:endParaRPr lang="en-US" b="1" spc="600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  <a:p>
            <a:r>
              <a:rPr lang="zh-CN" altLang="en-US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解决：局部相关点的特征系统为稀疏矩阵，且图像分割只需要前几个特征向量</a:t>
            </a:r>
            <a:endParaRPr lang="en-US" altLang="zh-CN" b="1" spc="600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  <a:p>
            <a:r>
              <a:rPr lang="en-US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         </a:t>
            </a:r>
            <a:r>
              <a:rPr lang="zh-CN" altLang="en-US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故使用</a:t>
            </a:r>
            <a:r>
              <a:rPr lang="en-US" altLang="zh-CN" b="1" spc="600" dirty="0" err="1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Lanczos</a:t>
            </a:r>
            <a:r>
              <a:rPr lang="zh-CN" altLang="en-US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算法，降低时间复杂度为</a:t>
            </a:r>
            <a:r>
              <a:rPr lang="en-US" altLang="zh-CN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O</a:t>
            </a:r>
            <a:r>
              <a:rPr lang="zh-CN" altLang="en-US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（</a:t>
            </a:r>
            <a:r>
              <a:rPr lang="en-US" altLang="zh-CN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n²</a:t>
            </a:r>
            <a:r>
              <a:rPr lang="zh-CN" altLang="en-US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）</a:t>
            </a:r>
            <a:endParaRPr lang="en-US" b="1" spc="600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24281" y="498012"/>
            <a:ext cx="197247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步骤</a:t>
            </a:r>
            <a:endParaRPr lang="en-US" sz="13800" b="1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2039187" y="3473330"/>
            <a:ext cx="1922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3</a:t>
            </a:r>
            <a:r>
              <a:rPr lang="zh-CN" altLang="en-US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、分割（可递归）</a:t>
            </a:r>
            <a:endParaRPr lang="en-US" sz="4800" b="1" spc="600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38" y="5137605"/>
            <a:ext cx="7153154" cy="49226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137" y="1775051"/>
            <a:ext cx="14173199" cy="1137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 rot="16200000">
            <a:off x="-8799811" y="2954093"/>
            <a:ext cx="1983006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b="1" dirty="0" err="1">
                <a:solidFill>
                  <a:schemeClr val="bg2">
                    <a:lumMod val="95000"/>
                  </a:schemeClr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Ncut</a:t>
            </a:r>
            <a:r>
              <a:rPr lang="en-US" altLang="zh-CN" sz="28700" b="1" dirty="0">
                <a:solidFill>
                  <a:schemeClr val="bg2">
                    <a:lumMod val="95000"/>
                  </a:schemeClr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 </a:t>
            </a:r>
            <a:r>
              <a:rPr lang="zh-CN" altLang="en-US" sz="28700" b="1" dirty="0">
                <a:solidFill>
                  <a:schemeClr val="bg2">
                    <a:lumMod val="95000"/>
                  </a:schemeClr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目的</a:t>
            </a:r>
            <a:endParaRPr lang="en-US" sz="28700" b="1" dirty="0">
              <a:solidFill>
                <a:schemeClr val="bg2">
                  <a:lumMod val="95000"/>
                </a:schemeClr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2510" y="5750004"/>
            <a:ext cx="10974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spc="600" dirty="0" err="1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Ncut</a:t>
            </a:r>
            <a:r>
              <a:rPr lang="en-US" altLang="zh-CN" sz="13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 </a:t>
            </a:r>
            <a:r>
              <a:rPr lang="zh-CN" altLang="en-US" sz="13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目的</a:t>
            </a:r>
            <a:endParaRPr lang="en-US" sz="13800" b="1" spc="600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12510" y="5226784"/>
            <a:ext cx="618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Part 1</a:t>
            </a:r>
            <a:endParaRPr lang="en-US" sz="2800" b="1" spc="600" dirty="0">
              <a:solidFill>
                <a:schemeClr val="tx2"/>
              </a:solidFill>
              <a:latin typeface="Montserrat Extra" charset="0"/>
              <a:ea typeface="Montserrat Extra" charset="0"/>
              <a:cs typeface="Montserrat Extr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12510" y="8379487"/>
            <a:ext cx="3419042" cy="1097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24281" y="2924689"/>
            <a:ext cx="197247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 err="1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Ncut</a:t>
            </a:r>
            <a:r>
              <a:rPr lang="zh-CN" altLang="en-US" sz="13800" b="1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解决图像分割问题</a:t>
            </a:r>
            <a:endParaRPr lang="en-US" sz="13800" b="1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88825" y="5871455"/>
            <a:ext cx="6187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pc="600" dirty="0" err="1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Ncut</a:t>
            </a:r>
            <a:r>
              <a:rPr lang="zh-CN" altLang="en-US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解决方案</a:t>
            </a:r>
            <a:endParaRPr lang="en-US" sz="4800" b="1" spc="600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24281" y="6858000"/>
            <a:ext cx="7061930" cy="2731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Montserrat Light" panose="00000400000000000000" charset="0"/>
                <a:ea typeface="Montserrat Light" panose="00000400000000000000" charset="0"/>
                <a:cs typeface="Montserrat Light" panose="00000400000000000000" charset="0"/>
              </a:rPr>
              <a:t>1</a:t>
            </a:r>
            <a:r>
              <a:rPr lang="zh-CN" altLang="en-US" sz="4000" dirty="0">
                <a:latin typeface="Montserrat Light" panose="00000400000000000000" charset="0"/>
                <a:ea typeface="Montserrat Light" panose="00000400000000000000" charset="0"/>
                <a:cs typeface="Montserrat Light" panose="00000400000000000000" charset="0"/>
              </a:rPr>
              <a:t>、如何判断一个分割的好坏</a:t>
            </a:r>
            <a:endParaRPr lang="en-US" altLang="zh-CN" sz="4000" dirty="0">
              <a:latin typeface="Montserrat Light" panose="00000400000000000000" charset="0"/>
              <a:ea typeface="Montserrat Light" panose="00000400000000000000" charset="0"/>
              <a:cs typeface="Montserrat Light" panose="00000400000000000000" charset="0"/>
            </a:endParaRPr>
          </a:p>
          <a:p>
            <a:pPr>
              <a:lnSpc>
                <a:spcPct val="150000"/>
              </a:lnSpc>
            </a:pPr>
            <a:r>
              <a:rPr lang="en-US" sz="4000" dirty="0">
                <a:latin typeface="Montserrat Light" panose="00000400000000000000" charset="0"/>
                <a:ea typeface="Montserrat Light" panose="00000400000000000000" charset="0"/>
                <a:cs typeface="Montserrat Light" panose="00000400000000000000" charset="0"/>
              </a:rPr>
              <a:t>2</a:t>
            </a:r>
            <a:r>
              <a:rPr lang="zh-CN" altLang="en-US" sz="4000" dirty="0">
                <a:latin typeface="Montserrat Light" panose="00000400000000000000" charset="0"/>
                <a:ea typeface="Montserrat Light" panose="00000400000000000000" charset="0"/>
                <a:cs typeface="Montserrat Light" panose="00000400000000000000" charset="0"/>
              </a:rPr>
              <a:t>、如何高效地求出这个分割</a:t>
            </a:r>
            <a:endParaRPr lang="en-US" sz="4000" dirty="0">
              <a:latin typeface="Montserrat Light" panose="00000400000000000000" charset="0"/>
              <a:ea typeface="Montserrat Light" panose="00000400000000000000" charset="0"/>
              <a:cs typeface="Montserrat Light" panose="00000400000000000000" charset="0"/>
            </a:endParaRPr>
          </a:p>
          <a:p>
            <a:pPr>
              <a:lnSpc>
                <a:spcPct val="150000"/>
              </a:lnSpc>
            </a:pPr>
            <a:endParaRPr lang="en-US" sz="4000" dirty="0">
              <a:latin typeface="Montserrat Light" panose="00000400000000000000" charset="0"/>
              <a:ea typeface="Montserrat Light" panose="00000400000000000000" charset="0"/>
              <a:cs typeface="Montserrat Light" panose="00000400000000000000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12188824" y="6852138"/>
            <a:ext cx="8666529" cy="1825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Montserrat Light" panose="00000400000000000000" charset="0"/>
                <a:ea typeface="Montserrat Light" panose="00000400000000000000" charset="0"/>
                <a:cs typeface="Montserrat Light" panose="00000400000000000000" charset="0"/>
              </a:rPr>
              <a:t>1</a:t>
            </a:r>
            <a:r>
              <a:rPr lang="zh-CN" altLang="en-US" sz="4000" dirty="0">
                <a:latin typeface="Montserrat Light" panose="00000400000000000000" charset="0"/>
                <a:ea typeface="Montserrat Light" panose="00000400000000000000" charset="0"/>
                <a:cs typeface="Montserrat Light" panose="00000400000000000000" charset="0"/>
              </a:rPr>
              <a:t>、提出基于图论的准则衡量分割好坏</a:t>
            </a:r>
            <a:endParaRPr lang="en-US" altLang="zh-CN" sz="4000" dirty="0">
              <a:latin typeface="Montserrat Light" panose="00000400000000000000" charset="0"/>
              <a:ea typeface="Montserrat Light" panose="00000400000000000000" charset="0"/>
              <a:cs typeface="Montserrat Light" panose="00000400000000000000" charset="0"/>
            </a:endParaRPr>
          </a:p>
          <a:p>
            <a:pPr>
              <a:lnSpc>
                <a:spcPct val="150000"/>
              </a:lnSpc>
            </a:pPr>
            <a:r>
              <a:rPr lang="en-US" sz="4000" dirty="0">
                <a:latin typeface="Montserrat Light" panose="00000400000000000000" charset="0"/>
                <a:ea typeface="Montserrat Light" panose="00000400000000000000" charset="0"/>
                <a:cs typeface="Montserrat Light" panose="00000400000000000000" charset="0"/>
              </a:rPr>
              <a:t>2</a:t>
            </a:r>
            <a:r>
              <a:rPr lang="zh-CN" altLang="en-US" sz="4000" dirty="0">
                <a:latin typeface="Montserrat Light" panose="00000400000000000000" charset="0"/>
                <a:ea typeface="Montserrat Light" panose="00000400000000000000" charset="0"/>
                <a:cs typeface="Montserrat Light" panose="00000400000000000000" charset="0"/>
              </a:rPr>
              <a:t>、将准则最小化为特征向量问题</a:t>
            </a:r>
            <a:endParaRPr lang="en-US" sz="4000" dirty="0">
              <a:latin typeface="Montserrat Light" panose="00000400000000000000" charset="0"/>
              <a:ea typeface="Montserrat Light" panose="00000400000000000000" charset="0"/>
              <a:cs typeface="Montserrat Light" panose="00000400000000000000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3076681" y="5871455"/>
            <a:ext cx="6187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最优化分割问题</a:t>
            </a:r>
            <a:endParaRPr lang="en-US" sz="4800" b="1" spc="600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 rot="16200000">
            <a:off x="-8799811" y="2954093"/>
            <a:ext cx="1983006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b="1" dirty="0" err="1">
                <a:solidFill>
                  <a:schemeClr val="bg2">
                    <a:lumMod val="95000"/>
                  </a:schemeClr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Ncut</a:t>
            </a:r>
            <a:r>
              <a:rPr lang="en-US" altLang="zh-CN" sz="28700" b="1" dirty="0">
                <a:solidFill>
                  <a:schemeClr val="bg2">
                    <a:lumMod val="95000"/>
                  </a:schemeClr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 </a:t>
            </a:r>
            <a:r>
              <a:rPr lang="zh-CN" altLang="en-US" sz="28700" b="1" dirty="0">
                <a:solidFill>
                  <a:schemeClr val="bg2">
                    <a:lumMod val="95000"/>
                  </a:schemeClr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目的</a:t>
            </a:r>
            <a:endParaRPr lang="en-US" sz="28700" b="1" dirty="0">
              <a:solidFill>
                <a:schemeClr val="bg2">
                  <a:lumMod val="95000"/>
                </a:schemeClr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2509" y="5750004"/>
            <a:ext cx="134222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spc="600" dirty="0" err="1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Ncut</a:t>
            </a:r>
            <a:r>
              <a:rPr lang="en-US" altLang="zh-CN" sz="13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 </a:t>
            </a:r>
            <a:r>
              <a:rPr lang="zh-CN" altLang="en-US" sz="13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类图分割</a:t>
            </a:r>
            <a:endParaRPr lang="en-US" sz="13800" b="1" spc="600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12510" y="5226784"/>
            <a:ext cx="618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Part 2</a:t>
            </a:r>
            <a:endParaRPr lang="en-US" sz="2800" b="1" spc="600" dirty="0">
              <a:solidFill>
                <a:schemeClr val="tx2"/>
              </a:solidFill>
              <a:latin typeface="Montserrat Extra" charset="0"/>
              <a:ea typeface="Montserrat Extra" charset="0"/>
              <a:cs typeface="Montserrat Extr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12510" y="8379487"/>
            <a:ext cx="3419042" cy="1097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24281" y="2924689"/>
            <a:ext cx="197247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类图的割</a:t>
            </a:r>
            <a:endParaRPr lang="en-US" sz="13800" b="1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924281" y="6858000"/>
                <a:ext cx="13974534" cy="2788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4000" dirty="0">
                    <a:latin typeface="Montserrat Light" panose="00000400000000000000" charset="0"/>
                    <a:ea typeface="Montserrat Light" panose="00000400000000000000" charset="0"/>
                    <a:cs typeface="Montserrat Light" panose="00000400000000000000" charset="0"/>
                  </a:rPr>
                  <a:t>1</a:t>
                </a:r>
                <a:r>
                  <a:rPr lang="zh-CN" altLang="en-US" sz="4000" dirty="0">
                    <a:latin typeface="Montserrat Light" panose="00000400000000000000" charset="0"/>
                    <a:ea typeface="Montserrat Light" panose="00000400000000000000" charset="0"/>
                    <a:cs typeface="Montserrat Light" panose="00000400000000000000" charset="0"/>
                  </a:rPr>
                  <a:t>、</a:t>
                </a:r>
                <a:r>
                  <a:rPr lang="en-US" altLang="zh-CN" sz="4000" dirty="0">
                    <a:latin typeface="Montserrat Light" panose="00000400000000000000" charset="0"/>
                    <a:ea typeface="Montserrat Light" panose="00000400000000000000" charset="0"/>
                    <a:cs typeface="Montserrat Light" panose="00000400000000000000" charset="0"/>
                  </a:rPr>
                  <a:t>A</a:t>
                </a:r>
                <a:r>
                  <a:rPr lang="zh-CN" altLang="en-US" sz="4000" dirty="0">
                    <a:latin typeface="Montserrat Light" panose="00000400000000000000" charset="0"/>
                    <a:ea typeface="Montserrat Light" panose="00000400000000000000" charset="0"/>
                    <a:cs typeface="Montserrat Light" panose="00000400000000000000" charset="0"/>
                  </a:rPr>
                  <a:t>∩</a:t>
                </a:r>
                <a:r>
                  <a:rPr lang="en-US" altLang="zh-CN" sz="4000" dirty="0">
                    <a:latin typeface="Montserrat Light" panose="00000400000000000000" charset="0"/>
                    <a:ea typeface="Montserrat Light" panose="00000400000000000000" charset="0"/>
                    <a:cs typeface="Montserrat Light" panose="00000400000000000000" charset="0"/>
                  </a:rPr>
                  <a:t>B = </a:t>
                </a:r>
                <a:r>
                  <a:rPr lang="el-GR" altLang="zh-CN" sz="4000" dirty="0">
                    <a:latin typeface="Montserrat Light" panose="00000400000000000000" charset="0"/>
                    <a:ea typeface="SimSun" panose="02010600030101010101" pitchFamily="2" charset="-122"/>
                    <a:cs typeface="Montserrat Light" panose="00000400000000000000" charset="0"/>
                  </a:rPr>
                  <a:t>φ</a:t>
                </a:r>
                <a:r>
                  <a:rPr lang="en-US" altLang="zh-CN" sz="4000" dirty="0">
                    <a:latin typeface="Montserrat Light" panose="00000400000000000000" charset="0"/>
                    <a:ea typeface="SimSun" panose="02010600030101010101" pitchFamily="2" charset="-122"/>
                    <a:cs typeface="Montserrat Light" panose="00000400000000000000" charset="0"/>
                  </a:rPr>
                  <a:t>,</a:t>
                </a:r>
                <a:r>
                  <a:rPr lang="zh-CN" altLang="en-US" sz="4000" dirty="0">
                    <a:latin typeface="Montserrat Light" panose="00000400000000000000" charset="0"/>
                    <a:ea typeface="SimSun" panose="02010600030101010101" pitchFamily="2" charset="-122"/>
                    <a:cs typeface="Montserrat Light" panose="00000400000000000000" charset="0"/>
                  </a:rPr>
                  <a:t> </a:t>
                </a:r>
                <a:r>
                  <a:rPr lang="en-US" altLang="zh-CN" sz="4000" dirty="0">
                    <a:latin typeface="Montserrat Light" panose="00000400000000000000" charset="0"/>
                    <a:ea typeface="SimSun" panose="02010600030101010101" pitchFamily="2" charset="-122"/>
                    <a:cs typeface="Montserrat Light" panose="00000400000000000000" charset="0"/>
                  </a:rPr>
                  <a:t>A</a:t>
                </a:r>
                <a:r>
                  <a:rPr lang="zh-CN" altLang="en-US" sz="4000" dirty="0">
                    <a:latin typeface="Montserrat Light" panose="00000400000000000000" charset="0"/>
                    <a:ea typeface="SimSun" panose="02010600030101010101" pitchFamily="2" charset="-122"/>
                    <a:cs typeface="Montserrat Light" panose="00000400000000000000" charset="0"/>
                  </a:rPr>
                  <a:t>∪</a:t>
                </a:r>
                <a:r>
                  <a:rPr lang="en-US" altLang="zh-CN" sz="4000" dirty="0">
                    <a:latin typeface="Montserrat Light" panose="00000400000000000000" charset="0"/>
                    <a:ea typeface="SimSun" panose="02010600030101010101" pitchFamily="2" charset="-122"/>
                    <a:cs typeface="Montserrat Light" panose="00000400000000000000" charset="0"/>
                  </a:rPr>
                  <a:t>B = V</a:t>
                </a:r>
                <a:endParaRPr lang="en-US" altLang="zh-CN" sz="4000" dirty="0">
                  <a:latin typeface="Montserrat Light" panose="00000400000000000000" charset="0"/>
                  <a:ea typeface="Montserrat Light" panose="00000400000000000000" charset="0"/>
                  <a:cs typeface="Montserrat Light" panose="00000400000000000000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4000" dirty="0">
                    <a:latin typeface="Montserrat Light" panose="00000400000000000000" charset="0"/>
                    <a:ea typeface="Montserrat Light" panose="00000400000000000000" charset="0"/>
                    <a:cs typeface="Montserrat Light" panose="00000400000000000000" charset="0"/>
                  </a:rPr>
                  <a:t>2</a:t>
                </a:r>
                <a:r>
                  <a:rPr lang="zh-CN" altLang="en-US" sz="4000" dirty="0">
                    <a:latin typeface="Montserrat Light" panose="00000400000000000000" charset="0"/>
                    <a:ea typeface="Montserrat Light" panose="00000400000000000000" charset="0"/>
                    <a:cs typeface="Montserrat Light" panose="00000400000000000000" charset="0"/>
                  </a:rPr>
                  <a:t>、</a:t>
                </a:r>
                <a:r>
                  <a:rPr lang="en-US" altLang="zh-CN" sz="4000" dirty="0">
                    <a:latin typeface="Montserrat Light" panose="00000400000000000000" charset="0"/>
                    <a:ea typeface="Montserrat Light" panose="00000400000000000000" charset="0"/>
                    <a:cs typeface="Montserrat Light" panose="00000400000000000000" charset="0"/>
                  </a:rPr>
                  <a:t>cut(A</a:t>
                </a:r>
                <a:r>
                  <a:rPr lang="zh-CN" altLang="en-US" sz="4000" dirty="0">
                    <a:latin typeface="Montserrat Light" panose="00000400000000000000" charset="0"/>
                    <a:ea typeface="Montserrat Light" panose="00000400000000000000" charset="0"/>
                    <a:cs typeface="Montserrat Light" panose="00000400000000000000" charset="0"/>
                  </a:rPr>
                  <a:t>，</a:t>
                </a:r>
                <a:r>
                  <a:rPr lang="en-US" altLang="zh-CN" sz="4000" dirty="0">
                    <a:latin typeface="Montserrat Light" panose="00000400000000000000" charset="0"/>
                    <a:ea typeface="Montserrat Light" panose="00000400000000000000" charset="0"/>
                    <a:cs typeface="Montserrat Light" panose="00000400000000000000" charset="0"/>
                  </a:rPr>
                  <a:t>B)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limLoc m:val="undOvr"/>
                        <m:supHide m:val="on"/>
                        <m:ctrlPr>
                          <a:rPr lang="en-US" altLang="zh-CN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400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400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40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40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400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400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400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r>
                          <a:rPr lang="en-US" altLang="zh-CN" sz="400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zh-CN" sz="4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00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40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400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</m:oMath>
                </a14:m>
                <a:endParaRPr lang="en-US" sz="4000" dirty="0">
                  <a:latin typeface="Montserrat Light" panose="00000400000000000000" charset="0"/>
                  <a:ea typeface="Montserrat Light" panose="00000400000000000000" charset="0"/>
                  <a:cs typeface="Montserrat Light" panose="00000400000000000000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4000" dirty="0">
                  <a:latin typeface="Montserrat Light" panose="00000400000000000000" charset="0"/>
                  <a:ea typeface="Montserrat Light" panose="00000400000000000000" charset="0"/>
                  <a:cs typeface="Montserrat Light" panose="00000400000000000000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281" y="6858000"/>
                <a:ext cx="13974534" cy="2788905"/>
              </a:xfrm>
              <a:prstGeom prst="rect">
                <a:avLst/>
              </a:prstGeom>
              <a:blipFill rotWithShape="1">
                <a:blip r:embed="rId1"/>
                <a:stretch>
                  <a:fillRect l="-1" r="1" b="-101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11"/>
          <p:cNvSpPr txBox="1"/>
          <p:nvPr/>
        </p:nvSpPr>
        <p:spPr>
          <a:xfrm>
            <a:off x="3076680" y="5871455"/>
            <a:ext cx="1922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将图</a:t>
            </a:r>
            <a:r>
              <a:rPr lang="en-US" altLang="zh-CN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G</a:t>
            </a:r>
            <a:r>
              <a:rPr lang="zh-CN" altLang="en-US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（</a:t>
            </a:r>
            <a:r>
              <a:rPr lang="en-US" altLang="zh-CN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V</a:t>
            </a:r>
            <a:r>
              <a:rPr lang="zh-CN" altLang="en-US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，</a:t>
            </a:r>
            <a:r>
              <a:rPr lang="en-US" altLang="zh-CN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E</a:t>
            </a:r>
            <a:r>
              <a:rPr lang="zh-CN" altLang="en-US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）分为</a:t>
            </a:r>
            <a:r>
              <a:rPr lang="en-US" altLang="zh-CN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A</a:t>
            </a:r>
            <a:r>
              <a:rPr lang="zh-CN" altLang="en-US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，</a:t>
            </a:r>
            <a:r>
              <a:rPr lang="en-US" altLang="zh-CN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B</a:t>
            </a:r>
            <a:r>
              <a:rPr lang="zh-CN" altLang="en-US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两个部分，使得：</a:t>
            </a:r>
            <a:endParaRPr lang="en-US" sz="4800" b="1" spc="600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3076680" y="9386954"/>
            <a:ext cx="1922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问题：最小化</a:t>
            </a:r>
            <a:r>
              <a:rPr lang="en-US" altLang="zh-CN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cut</a:t>
            </a:r>
            <a:r>
              <a:rPr lang="zh-CN" altLang="en-US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偏向于分割单独的点</a:t>
            </a:r>
            <a:endParaRPr lang="en-US" altLang="zh-CN" sz="4800" b="1" spc="600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431" y="2162139"/>
            <a:ext cx="19325492" cy="9437282"/>
          </a:xfrm>
          <a:prstGeom prst="rect">
            <a:avLst/>
          </a:prstGeom>
        </p:spPr>
      </p:pic>
      <p:sp>
        <p:nvSpPr>
          <p:cNvPr id="4" name="TextBox 11"/>
          <p:cNvSpPr txBox="1"/>
          <p:nvPr/>
        </p:nvSpPr>
        <p:spPr>
          <a:xfrm>
            <a:off x="3076680" y="1317521"/>
            <a:ext cx="1922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问题：最小化</a:t>
            </a:r>
            <a:r>
              <a:rPr lang="en-US" altLang="zh-CN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cut</a:t>
            </a:r>
            <a:r>
              <a:rPr lang="zh-CN" altLang="en-US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偏向于分割单独的点</a:t>
            </a:r>
            <a:endParaRPr lang="en-US" altLang="zh-CN" sz="4800" b="1" spc="600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422" y="526233"/>
            <a:ext cx="9810529" cy="19771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48" y="2599013"/>
            <a:ext cx="5646639" cy="74257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15" y="6693033"/>
            <a:ext cx="11655889" cy="687302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118" y="3973855"/>
            <a:ext cx="10351231" cy="1785386"/>
          </a:xfrm>
          <a:prstGeom prst="rect">
            <a:avLst/>
          </a:prstGeom>
        </p:spPr>
      </p:pic>
      <p:sp>
        <p:nvSpPr>
          <p:cNvPr id="19" name="TextBox 11"/>
          <p:cNvSpPr txBox="1"/>
          <p:nvPr/>
        </p:nvSpPr>
        <p:spPr>
          <a:xfrm>
            <a:off x="14416210" y="1246701"/>
            <a:ext cx="9021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规范化切割</a:t>
            </a:r>
            <a:r>
              <a:rPr lang="en-US" altLang="zh-CN" sz="4800" b="1" spc="600" dirty="0" err="1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Ncut</a:t>
            </a:r>
            <a:endParaRPr lang="en-US" sz="4800" b="1" spc="600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14416209" y="4265393"/>
            <a:ext cx="9021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分类关联性</a:t>
            </a:r>
            <a:endParaRPr lang="en-US" sz="4800" b="1" spc="600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3076680" y="1317521"/>
            <a:ext cx="1922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计算最优分割</a:t>
            </a:r>
            <a:endParaRPr lang="en-US" altLang="zh-CN" sz="4800" b="1" spc="600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00" y="2402903"/>
            <a:ext cx="9167777" cy="45100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104" y="5603376"/>
            <a:ext cx="3493267" cy="8364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470" y="9080683"/>
            <a:ext cx="7855752" cy="160723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36" y="9613433"/>
            <a:ext cx="4575691" cy="7544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712" y="9310027"/>
            <a:ext cx="3608069" cy="136122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48" y="11262579"/>
            <a:ext cx="6232120" cy="1295625"/>
          </a:xfrm>
          <a:prstGeom prst="rect">
            <a:avLst/>
          </a:prstGeom>
        </p:spPr>
      </p:pic>
      <p:sp>
        <p:nvSpPr>
          <p:cNvPr id="16" name="TextBox 11"/>
          <p:cNvSpPr txBox="1"/>
          <p:nvPr/>
        </p:nvSpPr>
        <p:spPr>
          <a:xfrm>
            <a:off x="2816992" y="8415831"/>
            <a:ext cx="2006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D</a:t>
            </a:r>
            <a:r>
              <a:rPr lang="zh-CN" altLang="en-US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为</a:t>
            </a:r>
            <a:r>
              <a:rPr lang="en-US" altLang="zh-CN" b="1" spc="600" dirty="0" err="1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NxN</a:t>
            </a:r>
            <a:r>
              <a:rPr lang="zh-CN" altLang="en-US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的</a:t>
            </a:r>
            <a:r>
              <a:rPr lang="en-US" altLang="zh-CN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di</a:t>
            </a:r>
            <a:r>
              <a:rPr lang="zh-CN" altLang="en-US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对角矩阵，</a:t>
            </a:r>
            <a:r>
              <a:rPr lang="en-US" altLang="zh-CN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W</a:t>
            </a:r>
            <a:r>
              <a:rPr lang="zh-CN" altLang="en-US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为</a:t>
            </a:r>
            <a:r>
              <a:rPr lang="en-US" altLang="zh-CN" b="1" spc="600" dirty="0" err="1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NxN</a:t>
            </a:r>
            <a:r>
              <a:rPr lang="zh-CN" altLang="en-US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的</a:t>
            </a:r>
            <a:r>
              <a:rPr lang="en-US" altLang="zh-CN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w</a:t>
            </a:r>
            <a:r>
              <a:rPr lang="zh-CN" altLang="en-US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（</a:t>
            </a:r>
            <a:r>
              <a:rPr lang="en-US" altLang="zh-CN" b="1" spc="600" dirty="0" err="1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i</a:t>
            </a:r>
            <a:r>
              <a:rPr lang="zh-CN" altLang="en-US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，</a:t>
            </a:r>
            <a:r>
              <a:rPr lang="en-US" altLang="zh-CN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j</a:t>
            </a:r>
            <a:r>
              <a:rPr lang="zh-CN" altLang="en-US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）权重矩阵</a:t>
            </a:r>
            <a:endParaRPr lang="en-US" b="1" spc="600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47" y="657652"/>
            <a:ext cx="7855752" cy="16072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15" y="2725616"/>
            <a:ext cx="5324843" cy="9891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244" y="2778371"/>
            <a:ext cx="1950282" cy="7403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798" y="4413739"/>
            <a:ext cx="2130864" cy="740385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5010988" y="4413739"/>
            <a:ext cx="1922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特征值为</a:t>
            </a:r>
            <a:r>
              <a:rPr lang="en-US" altLang="zh-CN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0</a:t>
            </a:r>
            <a:r>
              <a:rPr lang="zh-CN" altLang="en-US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的特征向量</a:t>
            </a:r>
            <a:endParaRPr lang="en-US" altLang="zh-CN" sz="4800" b="1" spc="600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798" y="6049107"/>
            <a:ext cx="4352841" cy="830997"/>
          </a:xfrm>
          <a:prstGeom prst="rect">
            <a:avLst/>
          </a:prstGeom>
        </p:spPr>
      </p:pic>
      <p:sp>
        <p:nvSpPr>
          <p:cNvPr id="14" name="TextBox 11"/>
          <p:cNvSpPr txBox="1"/>
          <p:nvPr/>
        </p:nvSpPr>
        <p:spPr>
          <a:xfrm>
            <a:off x="7047645" y="5943724"/>
            <a:ext cx="1922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y1</a:t>
            </a:r>
            <a:r>
              <a:rPr lang="zh-CN" altLang="en-US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是特征值第二小的特征向量</a:t>
            </a:r>
            <a:endParaRPr lang="en-US" altLang="zh-CN" sz="4800" b="1" spc="600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57" y="8081152"/>
            <a:ext cx="9933225" cy="1973191"/>
          </a:xfrm>
          <a:prstGeom prst="rect">
            <a:avLst/>
          </a:prstGeom>
        </p:spPr>
      </p:pic>
      <p:sp>
        <p:nvSpPr>
          <p:cNvPr id="17" name="TextBox 11"/>
          <p:cNvSpPr txBox="1"/>
          <p:nvPr/>
        </p:nvSpPr>
        <p:spPr>
          <a:xfrm>
            <a:off x="1862798" y="10554894"/>
            <a:ext cx="205310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利用</a:t>
            </a:r>
            <a:r>
              <a:rPr lang="en-US" altLang="zh-CN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y1</a:t>
            </a:r>
            <a:r>
              <a:rPr lang="zh-CN" altLang="en-US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作为</a:t>
            </a:r>
            <a:r>
              <a:rPr lang="en-US" altLang="zh-CN" sz="4800" b="1" spc="600" dirty="0" err="1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Ncut</a:t>
            </a:r>
            <a:r>
              <a:rPr lang="zh-CN" altLang="en-US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的</a:t>
            </a:r>
            <a:r>
              <a:rPr lang="en-US" altLang="zh-CN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real value</a:t>
            </a:r>
            <a:r>
              <a:rPr lang="zh-CN" altLang="en-US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，同理可证</a:t>
            </a:r>
            <a:endParaRPr lang="en-US" altLang="zh-CN" sz="4800" b="1" spc="600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  <a:p>
            <a:r>
              <a:rPr lang="zh-CN" altLang="en-US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第三小特征值对应的特征向量是对前两部分最佳分割的</a:t>
            </a:r>
            <a:r>
              <a:rPr lang="en-US" altLang="zh-CN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real value</a:t>
            </a:r>
            <a:endParaRPr lang="en-US" altLang="zh-CN" sz="4800" b="1" spc="600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  <a:p>
            <a:r>
              <a:rPr lang="zh-CN" altLang="en-US" sz="4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（但是实值与离散值误差会累积增大）</a:t>
            </a:r>
            <a:endParaRPr lang="en-US" altLang="zh-CN" sz="4800" b="1" spc="600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minus 2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ECE1D7"/>
      </a:accent2>
      <a:accent3>
        <a:srgbClr val="545557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WPS Presentation</Application>
  <PresentationFormat>自定义</PresentationFormat>
  <Paragraphs>81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SimSun</vt:lpstr>
      <vt:lpstr>Wingdings</vt:lpstr>
      <vt:lpstr>Montserrat Light</vt:lpstr>
      <vt:lpstr>Montserrat Hairline</vt:lpstr>
      <vt:lpstr>Montserrat Thin</vt:lpstr>
      <vt:lpstr>DejaVu Sans</vt:lpstr>
      <vt:lpstr>Calibri Light</vt:lpstr>
      <vt:lpstr>Montserrat</vt:lpstr>
      <vt:lpstr>Montserrat Extra</vt:lpstr>
      <vt:lpstr>SimSun</vt:lpstr>
      <vt:lpstr>文泉驿微米黑</vt:lpstr>
      <vt:lpstr>Cambria Math</vt:lpstr>
      <vt:lpstr>DejaVu Math TeX Gyre</vt:lpstr>
      <vt:lpstr>Lato Light</vt:lpstr>
      <vt:lpstr>SimSun</vt:lpstr>
      <vt:lpstr>Microsoft YaHei</vt:lpstr>
      <vt:lpstr>Arial Unicode MS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Awesome PPT</Company>
  <LinksUpToDate>false</LinksUpToDate>
  <SharedDoc>false</SharedDoc>
  <HyperlinksChanged>false</HyperlinksChanged>
  <AppVersion>14.0000</AppVersion>
  <Manager>Awesome 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Awesome PPT</dc:title>
  <dc:creator>Awesome PPT</dc:creator>
  <cp:keywords>Awesome PPT</cp:keywords>
  <dc:description>Awesome PPT</dc:description>
  <dc:subject>Awesome PPT</dc:subject>
  <cp:category>Awesome PPT</cp:category>
  <cp:lastModifiedBy>fedoraroot</cp:lastModifiedBy>
  <cp:revision>6312</cp:revision>
  <dcterms:created xsi:type="dcterms:W3CDTF">2022-04-12T04:05:50Z</dcterms:created>
  <dcterms:modified xsi:type="dcterms:W3CDTF">2022-04-12T04:05:50Z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