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4175-5A75-47C5-8E62-A1AE738BD50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2E82-EE93-47C5-A37A-B209D04D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0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F2E82-EE93-47C5-A37A-B209D04DBF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3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F2E82-EE93-47C5-A37A-B209D04DBF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37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F2E82-EE93-47C5-A37A-B209D04DBF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0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F2E82-EE93-47C5-A37A-B209D04DBF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48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F2E82-EE93-47C5-A37A-B209D04DBF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70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F2E82-EE93-47C5-A37A-B209D04DBF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43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F2E82-EE93-47C5-A37A-B209D04DBF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4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9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8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7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7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9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7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2E61EE0-1F23-4970-A53D-AF0CDC01DB6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6264C23-DA91-47A7-8A70-BBDC4CB2B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0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E8376-5D70-4CC8-B5D2-38051B26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685" y="2387202"/>
            <a:ext cx="9760630" cy="1645920"/>
          </a:xfrm>
        </p:spPr>
        <p:txBody>
          <a:bodyPr/>
          <a:lstStyle/>
          <a:p>
            <a:r>
              <a:rPr lang="zh-CN" altLang="en-US" dirty="0"/>
              <a:t>利用形状上下文进行形状匹配与物体识别</a:t>
            </a:r>
          </a:p>
        </p:txBody>
      </p:sp>
    </p:spTree>
    <p:extLst>
      <p:ext uri="{BB962C8B-B14F-4D97-AF65-F5344CB8AC3E}">
        <p14:creationId xmlns:p14="http://schemas.microsoft.com/office/powerpoint/2010/main" val="215565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735B5B7B-C1A5-40E1-A438-8BCE59C5F303}"/>
              </a:ext>
            </a:extLst>
          </p:cNvPr>
          <p:cNvSpPr txBox="1"/>
          <p:nvPr/>
        </p:nvSpPr>
        <p:spPr>
          <a:xfrm>
            <a:off x="1571919" y="746631"/>
            <a:ext cx="9048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+mn-ea"/>
              </a:rPr>
              <a:t>一次迭代（将上一次变换结果作为下一次输入）与五次迭代后的效果，可以注意到点之间的映射关系更加合理，模型变换也更加准确</a:t>
            </a:r>
            <a:endParaRPr lang="en-US" altLang="zh-CN" sz="2400" dirty="0">
              <a:effectLst/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57AD0A-BBFD-4F1F-9901-B4FE1DEE8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13" y="1870056"/>
            <a:ext cx="8609373" cy="42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1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483CE-C30E-471B-BBE1-080072DE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2183"/>
            <a:ext cx="7729728" cy="1188720"/>
          </a:xfrm>
        </p:spPr>
        <p:txBody>
          <a:bodyPr/>
          <a:lstStyle/>
          <a:p>
            <a:r>
              <a:rPr lang="zh-CN" altLang="en-US" dirty="0"/>
              <a:t>物体识别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76BEE-3F5A-44FD-A276-8AB7D8F96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55"/>
          <a:stretch/>
        </p:blipFill>
        <p:spPr>
          <a:xfrm>
            <a:off x="2852932" y="2141245"/>
            <a:ext cx="3058824" cy="41702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ED928-E033-48AC-AADA-A7EF131A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46"/>
          <a:stretch/>
        </p:blipFill>
        <p:spPr>
          <a:xfrm>
            <a:off x="6280246" y="2141245"/>
            <a:ext cx="2956007" cy="4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7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7DB3-0892-40D7-8A90-73FB1E0B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THANKS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5604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画, 线, 体育&#10;&#10;描述已自动生成">
            <a:extLst>
              <a:ext uri="{FF2B5EF4-FFF2-40B4-BE49-F238E27FC236}">
                <a16:creationId xmlns:a16="http://schemas.microsoft.com/office/drawing/2014/main" id="{A7778E16-2325-4AB1-BC48-65D4A9435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75" y="3526892"/>
            <a:ext cx="6602715" cy="2228416"/>
          </a:xfrm>
          <a:prstGeom prst="rect">
            <a:avLst/>
          </a:prstGeom>
        </p:spPr>
      </p:pic>
      <p:pic>
        <p:nvPicPr>
          <p:cNvPr id="8" name="图片 7" descr="卡通人物&#10;&#10;描述已自动生成">
            <a:extLst>
              <a:ext uri="{FF2B5EF4-FFF2-40B4-BE49-F238E27FC236}">
                <a16:creationId xmlns:a16="http://schemas.microsoft.com/office/drawing/2014/main" id="{82282D74-FC34-499E-B048-959C6BF5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75" y="1284259"/>
            <a:ext cx="5167454" cy="20468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FA4F5A-2C5B-413F-A85B-D0EFAAB97F43}"/>
              </a:ext>
            </a:extLst>
          </p:cNvPr>
          <p:cNvSpPr txBox="1"/>
          <p:nvPr/>
        </p:nvSpPr>
        <p:spPr>
          <a:xfrm>
            <a:off x="1145894" y="1874728"/>
            <a:ext cx="28473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effectLst/>
                <a:latin typeface="+mj-ea"/>
                <a:ea typeface="+mj-ea"/>
                <a:cs typeface="Book Antiqua" panose="02040602050305030304" pitchFamily="18" charset="0"/>
              </a:rPr>
              <a:t>就像素对像素的比较而言，这两</a:t>
            </a:r>
            <a:r>
              <a:rPr lang="zh-CN" altLang="en-US" sz="2800" dirty="0">
                <a:effectLst/>
                <a:latin typeface="+mj-ea"/>
                <a:ea typeface="+mj-ea"/>
                <a:cs typeface="Book Antiqua" panose="02040602050305030304" pitchFamily="18" charset="0"/>
              </a:rPr>
              <a:t>张对比图中的物体</a:t>
            </a:r>
            <a:r>
              <a:rPr lang="zh-CN" altLang="zh-CN" sz="2800" dirty="0">
                <a:effectLst/>
                <a:latin typeface="+mj-ea"/>
                <a:ea typeface="+mj-ea"/>
                <a:cs typeface="Book Antiqua" panose="02040602050305030304" pitchFamily="18" charset="0"/>
              </a:rPr>
              <a:t>是完全不同的，但对人类观察者来说，形状似乎是相似的。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236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4F72A-A7EB-480E-A578-F5EE708D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测量形状之间相似性的流程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D20C6-1432-42FC-8D8C-0096D0E57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求解两个形状上点之间的对应关系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利用点之间的对应关系来估计对齐变换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 两个形状之间的相似性距离为相应点之间的对齐误差之和，加上测量对齐变换的放大值的项。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9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90DDD-98B0-40A0-B294-CD1D9CE4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早期形状匹配的成果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EA7C9F3-1053-43A9-9711-FB110E2BA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基于形状特征的方法：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将图像的轮廓直接以傅里叶级数的方式进行描述，然后直接比较不同傅里叶级数之间的项的差异，但效果不好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将图像中的采样点投射到有限元弹簧质量模型中，并通过比较振动模式找到对应关系。</a:t>
            </a: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zh-CN" altLang="en-US" sz="2800" dirty="0"/>
              <a:t>基于亮度分布的方法：</a:t>
            </a:r>
          </a:p>
          <a:p>
            <a:pPr marL="0" indent="0">
              <a:buNone/>
            </a:pPr>
            <a:r>
              <a:rPr lang="zh-CN" altLang="en-US" sz="2800" dirty="0"/>
              <a:t>	人工设计灰度值模板，再利用梯度下降搜索图像</a:t>
            </a:r>
          </a:p>
          <a:p>
            <a:pPr marL="0" indent="0">
              <a:buNone/>
            </a:pPr>
            <a:r>
              <a:rPr lang="zh-CN" altLang="en-US" sz="2800" dirty="0"/>
              <a:t>	使用学习算法生成模板，但需要训练集	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699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483CE-C30E-471B-BBE1-080072DE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使用形状上下文进行形状匹配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BBA76-3320-4846-9173-FC33ACF3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04" y="2824225"/>
            <a:ext cx="4413424" cy="2598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F90513-A553-4E5B-B100-3CDC78338455}"/>
                  </a:ext>
                </a:extLst>
              </p:cNvPr>
              <p:cNvSpPr txBox="1"/>
              <p:nvPr/>
            </p:nvSpPr>
            <p:spPr>
              <a:xfrm>
                <a:off x="5959254" y="2824225"/>
                <a:ext cx="441342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在此方法中，使用边缘检测对图像进行处理，将处理结果采样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个像素点作为匹配对象，即有点集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24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F90513-A553-4E5B-B100-3CDC7833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254" y="2824225"/>
                <a:ext cx="4413424" cy="1569660"/>
              </a:xfrm>
              <a:prstGeom prst="rect">
                <a:avLst/>
              </a:prstGeom>
              <a:blipFill>
                <a:blip r:embed="rId4"/>
                <a:stretch>
                  <a:fillRect l="-2210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6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表, 散点图&#10;&#10;描述已自动生成">
            <a:extLst>
              <a:ext uri="{FF2B5EF4-FFF2-40B4-BE49-F238E27FC236}">
                <a16:creationId xmlns:a16="http://schemas.microsoft.com/office/drawing/2014/main" id="{0EE63A43-0D3F-4773-B0FF-81EEB4587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8" y="3654835"/>
            <a:ext cx="5639942" cy="8041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483CE-C30E-471B-BBE1-080072DE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2183"/>
            <a:ext cx="7729728" cy="1188720"/>
          </a:xfrm>
        </p:spPr>
        <p:txBody>
          <a:bodyPr/>
          <a:lstStyle/>
          <a:p>
            <a:r>
              <a:rPr lang="zh-CN" altLang="en-US" dirty="0"/>
              <a:t>使用形状上下文进行形状匹配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F90513-A553-4E5B-B100-3CDC78338455}"/>
                  </a:ext>
                </a:extLst>
              </p:cNvPr>
              <p:cNvSpPr txBox="1"/>
              <p:nvPr/>
            </p:nvSpPr>
            <p:spPr>
              <a:xfrm>
                <a:off x="456058" y="2142996"/>
                <a:ext cx="5432678" cy="3266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000" dirty="0">
                    <a:latin typeface="+mn-ea"/>
                  </a:rPr>
                  <a:t>论文提出一个新的描述方式</a:t>
                </a:r>
                <a:r>
                  <a:rPr lang="zh-CN" altLang="en-US" sz="2000" dirty="0">
                    <a:latin typeface="+mn-ea"/>
                  </a:rPr>
                  <a:t>“</a:t>
                </a:r>
                <a:r>
                  <a:rPr lang="zh-CN" altLang="zh-CN" sz="2000" dirty="0">
                    <a:latin typeface="+mn-ea"/>
                  </a:rPr>
                  <a:t>形状上下文</a:t>
                </a:r>
                <a:r>
                  <a:rPr lang="zh-CN" altLang="en-US" sz="2000" dirty="0">
                    <a:latin typeface="+mn-ea"/>
                  </a:rPr>
                  <a:t>”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effectLst/>
                    <a:latin typeface="+mn-ea"/>
                  </a:rPr>
                  <a:t>对于形状上的点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effectLst/>
                    <a:latin typeface="+mn-ea"/>
                  </a:rPr>
                  <a:t>，我们计算出剩余</a:t>
                </a:r>
                <a:r>
                  <a:rPr lang="en-US" altLang="zh-CN" sz="2000" dirty="0">
                    <a:effectLst/>
                    <a:latin typeface="+mn-ea"/>
                  </a:rPr>
                  <a:t>n-1</a:t>
                </a:r>
                <a:r>
                  <a:rPr lang="zh-CN" altLang="en-US" sz="2000" dirty="0">
                    <a:effectLst/>
                    <a:latin typeface="+mn-ea"/>
                  </a:rPr>
                  <a:t>个点的相对坐标的立体直方图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effectLst/>
                    <a:latin typeface="+mn-ea"/>
                  </a:rPr>
                  <a:t>（如图</a:t>
                </a:r>
                <a:r>
                  <a:rPr lang="en-US" altLang="zh-CN" sz="2000" dirty="0">
                    <a:effectLst/>
                    <a:latin typeface="+mn-ea"/>
                  </a:rPr>
                  <a:t>c</a:t>
                </a:r>
                <a:r>
                  <a:rPr lang="zh-CN" altLang="en-US" sz="2000" dirty="0">
                    <a:effectLst/>
                    <a:latin typeface="+mn-ea"/>
                  </a:rPr>
                  <a:t>，此处采用</a:t>
                </a:r>
                <a:r>
                  <a:rPr lang="en-US" altLang="zh-CN" sz="2000" dirty="0" err="1">
                    <a:effectLst/>
                    <a:latin typeface="+mn-ea"/>
                  </a:rPr>
                  <a:t>logr</a:t>
                </a:r>
                <a:r>
                  <a:rPr lang="en-US" altLang="zh-CN" sz="2000" dirty="0">
                    <a:effectLst/>
                    <a:latin typeface="+mn-ea"/>
                  </a:rPr>
                  <a:t>-</a:t>
                </a:r>
                <a:r>
                  <a:rPr lang="el-GR" altLang="zh-CN" sz="2000" dirty="0">
                    <a:latin typeface="+mn-ea"/>
                  </a:rPr>
                  <a:t> θ </a:t>
                </a:r>
                <a:r>
                  <a:rPr lang="zh-CN" altLang="en-US" sz="2000" dirty="0">
                    <a:latin typeface="+mn-ea"/>
                  </a:rPr>
                  <a:t>坐标以实现对邻近点敏感，灰度值表示落在扇形的点数量值</a:t>
                </a:r>
                <a:r>
                  <a:rPr lang="zh-CN" altLang="en-US" sz="2000" dirty="0">
                    <a:effectLst/>
                    <a:latin typeface="+mn-ea"/>
                  </a:rPr>
                  <a:t>）</a:t>
                </a:r>
                <a:endParaRPr lang="en-US" altLang="zh-CN" sz="2000" dirty="0">
                  <a:effectLst/>
                  <a:latin typeface="+mn-ea"/>
                </a:endParaRPr>
              </a:p>
              <a:p>
                <a:endParaRPr lang="en-US" altLang="zh-CN" sz="2000" dirty="0">
                  <a:latin typeface="+mn-ea"/>
                </a:endParaRPr>
              </a:p>
              <a:p>
                <a:endParaRPr lang="en-US" altLang="zh-CN" sz="2000" dirty="0">
                  <a:effectLst/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有第一个形状上的点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n-ea"/>
                  </a:rPr>
                  <a:t>和第二个形状上的点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n-ea"/>
                  </a:rPr>
                  <a:t> 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+mn-ea"/>
                  </a:rPr>
                  <a:t>表示匹配这两点的成本。由于使用直方图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effectLst/>
                    <a:latin typeface="+mn-ea"/>
                  </a:rPr>
                  <a:t>，此处自然地将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effectLst/>
                    <a:latin typeface="+mn-ea"/>
                  </a:rPr>
                  <a:t>定为卡方检验</a:t>
                </a:r>
                <a:endParaRPr lang="en-US" altLang="zh-CN" sz="2000" dirty="0"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F90513-A553-4E5B-B100-3CDC7833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8" y="2142996"/>
                <a:ext cx="5432678" cy="3266279"/>
              </a:xfrm>
              <a:prstGeom prst="rect">
                <a:avLst/>
              </a:prstGeom>
              <a:blipFill>
                <a:blip r:embed="rId4"/>
                <a:stretch>
                  <a:fillRect l="-1235" t="-1121" r="-5836" b="-1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3A4BD7D-5DF1-4363-BB69-2A732E4D8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42996"/>
            <a:ext cx="3792620" cy="1571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875B7E-AC2B-4137-ADD9-49C3B7FA2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883" y="2142996"/>
            <a:ext cx="1903359" cy="1571988"/>
          </a:xfrm>
          <a:prstGeom prst="rect">
            <a:avLst/>
          </a:prstGeom>
        </p:spPr>
      </p:pic>
      <p:pic>
        <p:nvPicPr>
          <p:cNvPr id="16" name="图片 15" descr="手机屏幕的截图&#10;&#10;中度可信度描述已自动生成">
            <a:extLst>
              <a:ext uri="{FF2B5EF4-FFF2-40B4-BE49-F238E27FC236}">
                <a16:creationId xmlns:a16="http://schemas.microsoft.com/office/drawing/2014/main" id="{457DC8DE-F28E-48DC-B9BD-60AE3E0A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8" y="5409275"/>
            <a:ext cx="5432678" cy="991096"/>
          </a:xfrm>
          <a:prstGeom prst="rect">
            <a:avLst/>
          </a:prstGeom>
        </p:spPr>
      </p:pic>
      <p:pic>
        <p:nvPicPr>
          <p:cNvPr id="17" name="图片 16" descr="图片包含 形状&#10;&#10;描述已自动生成">
            <a:extLst>
              <a:ext uri="{FF2B5EF4-FFF2-40B4-BE49-F238E27FC236}">
                <a16:creationId xmlns:a16="http://schemas.microsoft.com/office/drawing/2014/main" id="{5D00E0A2-BA13-403A-973E-C139234FD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4" y="4680737"/>
            <a:ext cx="2719100" cy="8308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0755C36-7E88-44DB-AC65-441CD4F8529A}"/>
              </a:ext>
            </a:extLst>
          </p:cNvPr>
          <p:cNvSpPr txBox="1"/>
          <p:nvPr/>
        </p:nvSpPr>
        <p:spPr>
          <a:xfrm>
            <a:off x="6303264" y="4458946"/>
            <a:ext cx="54326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+mn-ea"/>
              </a:rPr>
              <a:t>由此可得两幅图片之间的匹配成本为：</a:t>
            </a:r>
            <a:endParaRPr lang="en-US" altLang="zh-CN" sz="2000" dirty="0">
              <a:effectLst/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effectLst/>
              <a:latin typeface="+mn-ea"/>
            </a:endParaRPr>
          </a:p>
          <a:p>
            <a:endParaRPr lang="en-US" altLang="zh-CN" sz="20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33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文本&#10;&#10;低可信度描述已自动生成">
            <a:extLst>
              <a:ext uri="{FF2B5EF4-FFF2-40B4-BE49-F238E27FC236}">
                <a16:creationId xmlns:a16="http://schemas.microsoft.com/office/drawing/2014/main" id="{2F472214-106C-4460-8B4A-3F6A077BC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7" y="3377654"/>
            <a:ext cx="2715904" cy="7182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483CE-C30E-471B-BBE1-080072DE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2183"/>
            <a:ext cx="7729728" cy="1188720"/>
          </a:xfrm>
        </p:spPr>
        <p:txBody>
          <a:bodyPr/>
          <a:lstStyle/>
          <a:p>
            <a:r>
              <a:rPr lang="zh-CN" altLang="en-US" dirty="0"/>
              <a:t>模型变换</a:t>
            </a:r>
          </a:p>
        </p:txBody>
      </p:sp>
      <p:pic>
        <p:nvPicPr>
          <p:cNvPr id="13" name="图片 12" descr="图片包含 游戏机, 画, 线, 体育&#10;&#10;描述已自动生成">
            <a:extLst>
              <a:ext uri="{FF2B5EF4-FFF2-40B4-BE49-F238E27FC236}">
                <a16:creationId xmlns:a16="http://schemas.microsoft.com/office/drawing/2014/main" id="{32369655-F556-4AF9-B9BD-915CBC4C3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7" y="2814208"/>
            <a:ext cx="5897577" cy="199043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5B5B7B-C1A5-40E1-A438-8BCE59C5F303}"/>
              </a:ext>
            </a:extLst>
          </p:cNvPr>
          <p:cNvSpPr txBox="1"/>
          <p:nvPr/>
        </p:nvSpPr>
        <p:spPr>
          <a:xfrm>
            <a:off x="607326" y="2721114"/>
            <a:ext cx="5432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+mn-ea"/>
              </a:rPr>
              <a:t>若人为给定了两幅图片的有限点集的对应集，我们可以估计出一个平面变换（图例）：</a:t>
            </a:r>
            <a:endParaRPr lang="en-US" altLang="zh-CN" sz="2000" dirty="0">
              <a:effectLst/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effectLst/>
              <a:latin typeface="+mn-ea"/>
            </a:endParaRPr>
          </a:p>
          <a:p>
            <a:r>
              <a:rPr lang="zh-CN" altLang="en-US" sz="2000" dirty="0">
                <a:effectLst/>
                <a:latin typeface="+mn-ea"/>
              </a:rPr>
              <a:t>可通过最小二乘法求得：</a:t>
            </a:r>
            <a:endParaRPr lang="en-US" altLang="zh-CN" sz="2000" dirty="0">
              <a:effectLst/>
              <a:latin typeface="+mn-ea"/>
            </a:endParaRPr>
          </a:p>
          <a:p>
            <a:endParaRPr lang="en-US" altLang="zh-CN" sz="2000" dirty="0">
              <a:effectLst/>
              <a:latin typeface="+mn-ea"/>
            </a:endParaRPr>
          </a:p>
        </p:txBody>
      </p:sp>
      <p:pic>
        <p:nvPicPr>
          <p:cNvPr id="17" name="图片 16" descr="卡通人物&#10;&#10;中度可信度描述已自动生成">
            <a:extLst>
              <a:ext uri="{FF2B5EF4-FFF2-40B4-BE49-F238E27FC236}">
                <a16:creationId xmlns:a16="http://schemas.microsoft.com/office/drawing/2014/main" id="{06ADA9E6-43B2-4B4E-9828-86BF29256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7" y="4333380"/>
            <a:ext cx="1845793" cy="653451"/>
          </a:xfrm>
          <a:prstGeom prst="rect">
            <a:avLst/>
          </a:prstGeom>
        </p:spPr>
      </p:pic>
      <p:pic>
        <p:nvPicPr>
          <p:cNvPr id="19" name="图片 18" descr="图示&#10;&#10;描述已自动生成">
            <a:extLst>
              <a:ext uri="{FF2B5EF4-FFF2-40B4-BE49-F238E27FC236}">
                <a16:creationId xmlns:a16="http://schemas.microsoft.com/office/drawing/2014/main" id="{48A48692-6133-45BC-B715-C6B19B11A9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7" y="4986831"/>
            <a:ext cx="2851512" cy="14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8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BFF314C5-2B81-46D7-BE0E-CCB9C258F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 b="10318"/>
          <a:stretch/>
        </p:blipFill>
        <p:spPr>
          <a:xfrm>
            <a:off x="2093367" y="4277624"/>
            <a:ext cx="7928040" cy="904461"/>
          </a:xfrm>
          <a:prstGeom prst="rect">
            <a:avLst/>
          </a:prstGeom>
        </p:spPr>
      </p:pic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FC2132B-9AF4-4004-9582-26603F38CA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2" r="758" b="13689"/>
          <a:stretch/>
        </p:blipFill>
        <p:spPr>
          <a:xfrm>
            <a:off x="2231136" y="3429000"/>
            <a:ext cx="5753717" cy="7970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483CE-C30E-471B-BBE1-080072DE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2183"/>
            <a:ext cx="7729728" cy="1188720"/>
          </a:xfrm>
        </p:spPr>
        <p:txBody>
          <a:bodyPr/>
          <a:lstStyle/>
          <a:p>
            <a:r>
              <a:rPr lang="zh-CN" altLang="en-US" dirty="0"/>
              <a:t>模型变换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5B5B7B-C1A5-40E1-A438-8BCE59C5F303}"/>
              </a:ext>
            </a:extLst>
          </p:cNvPr>
          <p:cNvSpPr txBox="1"/>
          <p:nvPr/>
        </p:nvSpPr>
        <p:spPr>
          <a:xfrm>
            <a:off x="2093367" y="2480683"/>
            <a:ext cx="87999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+mn-ea"/>
              </a:rPr>
              <a:t>仅使用点集不能很好地实现模型变换，此处使用</a:t>
            </a:r>
            <a:r>
              <a:rPr lang="en-US" altLang="zh-CN" sz="2400" dirty="0">
                <a:effectLst/>
                <a:latin typeface="+mn-ea"/>
              </a:rPr>
              <a:t>TPS</a:t>
            </a:r>
            <a:r>
              <a:rPr lang="zh-CN" altLang="en-US" sz="2400" dirty="0">
                <a:effectLst/>
                <a:latin typeface="+mn-ea"/>
              </a:rPr>
              <a:t>（</a:t>
            </a:r>
            <a:r>
              <a:rPr lang="en-US" altLang="zh-CN" sz="2400" dirty="0">
                <a:effectLst/>
                <a:latin typeface="+mn-ea"/>
              </a:rPr>
              <a:t>thin  plate  spline</a:t>
            </a:r>
            <a:r>
              <a:rPr lang="zh-CN" altLang="en-US" sz="2400" dirty="0">
                <a:effectLst/>
                <a:latin typeface="+mn-ea"/>
              </a:rPr>
              <a:t>）插值模型 ，将生成曲线</a:t>
            </a:r>
            <a:r>
              <a:rPr lang="en-US" altLang="zh-CN" sz="2400" dirty="0">
                <a:effectLst/>
                <a:latin typeface="+mn-ea"/>
              </a:rPr>
              <a:t>f(x, y)</a:t>
            </a:r>
            <a:r>
              <a:rPr lang="zh-CN" altLang="en-US" sz="2400" dirty="0">
                <a:effectLst/>
                <a:latin typeface="+mn-ea"/>
              </a:rPr>
              <a:t>的弯曲降到最低：</a:t>
            </a:r>
            <a:endParaRPr lang="en-US" altLang="zh-CN" sz="240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effectLst/>
              <a:latin typeface="+mn-ea"/>
            </a:endParaRPr>
          </a:p>
          <a:p>
            <a:endParaRPr lang="en-US" altLang="zh-CN" sz="2400" dirty="0">
              <a:effectLst/>
              <a:latin typeface="+mn-ea"/>
            </a:endParaRPr>
          </a:p>
          <a:p>
            <a:r>
              <a:rPr lang="zh-CN" altLang="en-US" sz="2400" dirty="0">
                <a:effectLst/>
                <a:latin typeface="+mn-ea"/>
              </a:rPr>
              <a:t>其中核函数为：</a:t>
            </a:r>
            <a:endParaRPr lang="en-US" altLang="zh-CN" sz="2400" dirty="0">
              <a:effectLst/>
              <a:latin typeface="+mn-ea"/>
            </a:endParaRPr>
          </a:p>
        </p:txBody>
      </p:sp>
      <p:pic>
        <p:nvPicPr>
          <p:cNvPr id="8" name="图片 7" descr="图片包含 图示&#10;&#10;描述已自动生成">
            <a:extLst>
              <a:ext uri="{FF2B5EF4-FFF2-40B4-BE49-F238E27FC236}">
                <a16:creationId xmlns:a16="http://schemas.microsoft.com/office/drawing/2014/main" id="{AB9F7319-468D-4DA2-AFB1-C7A8AD801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67" y="5633995"/>
            <a:ext cx="2681029" cy="540235"/>
          </a:xfrm>
          <a:prstGeom prst="rect">
            <a:avLst/>
          </a:prstGeom>
        </p:spPr>
      </p:pic>
      <p:pic>
        <p:nvPicPr>
          <p:cNvPr id="11" name="图片 10" descr="图片包含 图标&#10;&#10;描述已自动生成">
            <a:extLst>
              <a:ext uri="{FF2B5EF4-FFF2-40B4-BE49-F238E27FC236}">
                <a16:creationId xmlns:a16="http://schemas.microsoft.com/office/drawing/2014/main" id="{B44DCE20-198E-4637-A6C0-4C7703419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26" y="5708178"/>
            <a:ext cx="1629375" cy="4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E6E0223-A15D-4D0E-B63C-3F0CB028A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34" y="4474555"/>
            <a:ext cx="4056545" cy="6605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48ABF2-E10C-4620-B6C2-FBDCA3F07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34" y="2896181"/>
            <a:ext cx="3923731" cy="1031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483CE-C30E-471B-BBE1-080072DE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2183"/>
            <a:ext cx="7729728" cy="1188720"/>
          </a:xfrm>
        </p:spPr>
        <p:txBody>
          <a:bodyPr/>
          <a:lstStyle/>
          <a:p>
            <a:r>
              <a:rPr lang="zh-CN" altLang="en-US" dirty="0"/>
              <a:t>正则化和缩放行为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5B5B7B-C1A5-40E1-A438-8BCE59C5F303}"/>
                  </a:ext>
                </a:extLst>
              </p:cNvPr>
              <p:cNvSpPr txBox="1"/>
              <p:nvPr/>
            </p:nvSpPr>
            <p:spPr>
              <a:xfrm>
                <a:off x="2093367" y="2480683"/>
                <a:ext cx="879992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effectLst/>
                    <a:latin typeface="+mn-ea"/>
                  </a:rPr>
                  <a:t>有噪点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effectLst/>
                    <a:latin typeface="+mn-ea"/>
                  </a:rPr>
                  <a:t>的</a:t>
                </a:r>
                <a:r>
                  <a:rPr lang="zh-CN" altLang="en-US" sz="2400" dirty="0">
                    <a:latin typeface="+mn-ea"/>
                  </a:rPr>
                  <a:t>情况下，可以通过正则化来放宽精确的插值要求，即通过最小化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dirty="0">
                    <a:effectLst/>
                    <a:latin typeface="+mn-ea"/>
                  </a:rPr>
                  <a:t>                                                                </a:t>
                </a:r>
                <a:r>
                  <a:rPr lang="zh-CN" altLang="en-US" sz="2400" dirty="0">
                    <a:effectLst/>
                    <a:latin typeface="+mn-ea"/>
                  </a:rPr>
                  <a:t>实现。</a:t>
                </a:r>
                <a:endParaRPr lang="en-US" altLang="zh-CN" sz="2400" dirty="0">
                  <a:effectLst/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effectLst/>
                    <a:latin typeface="+mn-ea"/>
                  </a:rPr>
                  <a:t>我们使用两个单独的</a:t>
                </a:r>
                <a:r>
                  <a:rPr lang="en-US" altLang="zh-CN" sz="2400" dirty="0">
                    <a:effectLst/>
                    <a:latin typeface="+mn-ea"/>
                  </a:rPr>
                  <a:t>TPS</a:t>
                </a:r>
                <a:r>
                  <a:rPr lang="zh-CN" altLang="en-US" sz="2400" dirty="0">
                    <a:effectLst/>
                    <a:latin typeface="+mn-ea"/>
                  </a:rPr>
                  <a:t>函数对坐标变换进行建模：</a:t>
                </a:r>
                <a:endParaRPr lang="en-US" altLang="zh-CN" sz="2400" dirty="0">
                  <a:effectLst/>
                  <a:latin typeface="+mn-ea"/>
                </a:endParaRPr>
              </a:p>
              <a:p>
                <a:endParaRPr lang="en-US" altLang="zh-CN" sz="2400" dirty="0">
                  <a:effectLst/>
                  <a:latin typeface="+mn-ea"/>
                </a:endParaRPr>
              </a:p>
              <a:p>
                <a:endParaRPr lang="en-US" altLang="zh-CN" sz="2400" dirty="0">
                  <a:effectLst/>
                  <a:latin typeface="+mn-ea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5B5B7B-C1A5-40E1-A438-8BCE59C5F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367" y="2480683"/>
                <a:ext cx="8799920" cy="2677656"/>
              </a:xfrm>
              <a:prstGeom prst="rect">
                <a:avLst/>
              </a:prstGeom>
              <a:blipFill>
                <a:blip r:embed="rId5"/>
                <a:stretch>
                  <a:fillRect l="-1039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51044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572</TotalTime>
  <Words>511</Words>
  <Application>Microsoft Office PowerPoint</Application>
  <PresentationFormat>宽屏</PresentationFormat>
  <Paragraphs>51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华文中宋</vt:lpstr>
      <vt:lpstr>Arial</vt:lpstr>
      <vt:lpstr>Cambria Math</vt:lpstr>
      <vt:lpstr>Gill Sans MT</vt:lpstr>
      <vt:lpstr>包裹</vt:lpstr>
      <vt:lpstr>利用形状上下文进行形状匹配与物体识别</vt:lpstr>
      <vt:lpstr>PowerPoint 演示文稿</vt:lpstr>
      <vt:lpstr>测量形状之间相似性的流程</vt:lpstr>
      <vt:lpstr>早期形状匹配的成果</vt:lpstr>
      <vt:lpstr>使用形状上下文进行形状匹配</vt:lpstr>
      <vt:lpstr>使用形状上下文进行形状匹配</vt:lpstr>
      <vt:lpstr>模型变换</vt:lpstr>
      <vt:lpstr>模型变换</vt:lpstr>
      <vt:lpstr>正则化和缩放行为</vt:lpstr>
      <vt:lpstr>PowerPoint 演示文稿</vt:lpstr>
      <vt:lpstr>物体识别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利用形状上下文进行形状匹配与物体识别</dc:title>
  <dc:creator>1654305449@qq.com</dc:creator>
  <cp:lastModifiedBy>1654305449@qq.com</cp:lastModifiedBy>
  <cp:revision>8</cp:revision>
  <dcterms:created xsi:type="dcterms:W3CDTF">2022-04-04T09:06:29Z</dcterms:created>
  <dcterms:modified xsi:type="dcterms:W3CDTF">2022-04-05T01:13:09Z</dcterms:modified>
</cp:coreProperties>
</file>