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4"/>
  </p:notesMasterIdLst>
  <p:sldIdLst>
    <p:sldId id="256" r:id="rId4"/>
    <p:sldId id="287" r:id="rId5"/>
    <p:sldId id="258" r:id="rId6"/>
    <p:sldId id="283" r:id="rId7"/>
    <p:sldId id="284" r:id="rId8"/>
    <p:sldId id="286" r:id="rId9"/>
    <p:sldId id="263" r:id="rId10"/>
    <p:sldId id="264" r:id="rId11"/>
    <p:sldId id="265" r:id="rId12"/>
    <p:sldId id="266" r:id="rId13"/>
    <p:sldId id="267" r:id="rId14"/>
    <p:sldId id="288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882" y="-108"/>
      </p:cViewPr>
      <p:guideLst>
        <p:guide orient="horz" pos="2146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2145" y="2142216"/>
            <a:ext cx="772483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The Laplacian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Pyramid as a Compact Image Code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1983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）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019425" y="3702685"/>
            <a:ext cx="619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图像金字塔与图像压缩编码</a:t>
            </a:r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9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高斯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平滑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520" y="1334770"/>
            <a:ext cx="2085975" cy="1295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370" y="1798320"/>
            <a:ext cx="180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卷积核</a:t>
            </a:r>
            <a:r>
              <a:rPr lang="zh-CN" altLang="en-US"/>
              <a:t>长这样：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6445" y="1757045"/>
            <a:ext cx="271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a=6/16      </a:t>
            </a:r>
            <a:r>
              <a:rPr lang="en-US" altLang="zh-CN"/>
              <a:t>c=1/16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1413510" y="3519805"/>
          <a:ext cx="25908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8370" y="3042285"/>
          <a:ext cx="64579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2" imgW="316865" imgH="215900" progId="Equation.KSEE3">
                  <p:embed/>
                </p:oleObj>
              </mc:Choice>
              <mc:Fallback>
                <p:oleObj name="" r:id="rId2" imgW="316865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8370" y="3042285"/>
                        <a:ext cx="64579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1010" y="355155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1/16  *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054725" y="3168650"/>
            <a:ext cx="4839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直接删除原图的一半行列会使图片产生锯齿，进而造成</a:t>
            </a:r>
            <a:r>
              <a:rPr lang="zh-CN" altLang="en-US"/>
              <a:t>失真</a:t>
            </a:r>
            <a:endParaRPr lang="zh-CN" altLang="en-US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先进行高斯平滑之后再删除</a:t>
            </a:r>
            <a:r>
              <a:rPr lang="en-US" altLang="zh-CN"/>
              <a:t>feature map</a:t>
            </a:r>
            <a:r>
              <a:rPr lang="zh-CN" altLang="en-US"/>
              <a:t>的一半行列会使得到的图像</a:t>
            </a:r>
            <a:r>
              <a:rPr lang="zh-CN" altLang="en-US"/>
              <a:t>更自然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57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等权函数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155" y="1289685"/>
            <a:ext cx="36537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从</a:t>
            </a:r>
            <a:r>
              <a:rPr lang="en-US" altLang="zh-CN"/>
              <a:t>g0</a:t>
            </a:r>
            <a:r>
              <a:rPr lang="zh-CN" altLang="en-US"/>
              <a:t>到</a:t>
            </a:r>
            <a:r>
              <a:rPr lang="en-US" altLang="zh-CN"/>
              <a:t>gn</a:t>
            </a:r>
            <a:r>
              <a:rPr lang="zh-CN" altLang="en-US"/>
              <a:t>的迭代过程等价于</a:t>
            </a:r>
            <a:r>
              <a:rPr lang="en-US" altLang="zh-CN"/>
              <a:t>g0</a:t>
            </a:r>
            <a:r>
              <a:rPr lang="zh-CN" altLang="en-US"/>
              <a:t>和一个等权函数</a:t>
            </a:r>
            <a:r>
              <a:rPr lang="en-US" altLang="zh-CN"/>
              <a:t>hn</a:t>
            </a:r>
            <a:r>
              <a:rPr lang="zh-CN" altLang="en-US"/>
              <a:t>进行</a:t>
            </a:r>
            <a:r>
              <a:rPr lang="zh-CN" altLang="en-US"/>
              <a:t>卷积</a:t>
            </a:r>
            <a:endParaRPr lang="zh-CN" altLang="en-US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0793" y="2578735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800100" imgH="228600" progId="Equation.KSEE3">
                  <p:embed/>
                </p:oleObj>
              </mc:Choice>
              <mc:Fallback>
                <p:oleObj name="" r:id="rId1" imgW="800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793" y="2578735"/>
                        <a:ext cx="18002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859155" y="265176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71550" y="3618865"/>
            <a:ext cx="24244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由于卷积核权重只有唯一参数</a:t>
            </a:r>
            <a:r>
              <a:rPr lang="en-US" altLang="zh-CN"/>
              <a:t>a</a:t>
            </a:r>
            <a:r>
              <a:rPr lang="zh-CN" altLang="en-US"/>
              <a:t>，所以</a:t>
            </a:r>
            <a:r>
              <a:rPr lang="en-US" altLang="zh-CN"/>
              <a:t>hl</a:t>
            </a:r>
            <a:r>
              <a:rPr lang="zh-CN" altLang="en-US"/>
              <a:t>也只有唯一参数</a:t>
            </a:r>
            <a:r>
              <a:rPr lang="en-US" altLang="zh-CN"/>
              <a:t>a</a:t>
            </a:r>
            <a:endParaRPr lang="en-US" altLang="zh-CN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右图是</a:t>
            </a:r>
            <a:r>
              <a:rPr lang="en-US" altLang="zh-CN"/>
              <a:t>a=0.4</a:t>
            </a:r>
            <a:r>
              <a:rPr lang="zh-CN" altLang="en-US"/>
              <a:t>时，</a:t>
            </a:r>
            <a:r>
              <a:rPr lang="zh-CN" altLang="en-US"/>
              <a:t>一系列等权函数的</a:t>
            </a:r>
            <a:r>
              <a:rPr lang="zh-CN" altLang="en-US"/>
              <a:t>图像</a:t>
            </a:r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922655"/>
            <a:ext cx="35814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7235" y="1156970"/>
            <a:ext cx="4124325" cy="4543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5690" y="3244850"/>
            <a:ext cx="335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不同取值对应的等权函数</a:t>
            </a:r>
            <a:r>
              <a:rPr lang="zh-CN" altLang="en-US"/>
              <a:t>图像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aplacian Pyramid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拉普拉斯金字塔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7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altLang="zh-CN" sz="2000" dirty="0" smtClean="0">
                <a:latin typeface="+mn-lt"/>
                <a:cs typeface="+mn-ea"/>
                <a:sym typeface="+mn-lt"/>
              </a:rPr>
              <a:t>Li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怎么算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758" y="1758315"/>
          <a:ext cx="5557520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032000" imgH="228600" progId="Equation.KSEE3">
                  <p:embed/>
                </p:oleObj>
              </mc:Choice>
              <mc:Fallback>
                <p:oleObj name="" r:id="rId1" imgW="2032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3758" y="1758315"/>
                        <a:ext cx="5557520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971550" y="2770505"/>
            <a:ext cx="432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但这样计算量</a:t>
            </a:r>
            <a:r>
              <a:rPr lang="zh-CN" altLang="en-US"/>
              <a:t>非常大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54075" y="4034155"/>
            <a:ext cx="295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这里我们采用另一种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50" name="文本占位符 17"/>
          <p:cNvSpPr txBox="1"/>
          <p:nvPr/>
        </p:nvSpPr>
        <p:spPr>
          <a:xfrm>
            <a:off x="243938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altLang="zh-CN" sz="2000" dirty="0" smtClean="0">
                <a:latin typeface="+mn-lt"/>
                <a:cs typeface="+mn-ea"/>
                <a:sym typeface="+mn-lt"/>
              </a:rPr>
              <a:t>“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逆</a:t>
            </a:r>
            <a:r>
              <a:rPr altLang="zh-CN" sz="2000" dirty="0" smtClean="0">
                <a:latin typeface="+mn-lt"/>
                <a:cs typeface="+mn-ea"/>
                <a:sym typeface="+mn-lt"/>
              </a:rPr>
              <a:t>”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高斯金字塔过程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8155" y="1341755"/>
            <a:ext cx="37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endParaRPr lang="zh-CN" altLang="en-US"/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1535" y="1334135"/>
          <a:ext cx="41783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54000" imgH="228600" progId="Equation.KSEE3">
                  <p:embed/>
                </p:oleObj>
              </mc:Choice>
              <mc:Fallback>
                <p:oleObj name="" r:id="rId1" imgW="2540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1535" y="1334135"/>
                        <a:ext cx="417830" cy="37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1269365" y="1341755"/>
            <a:ext cx="647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进行上采样：扩充为原来的</a:t>
            </a:r>
            <a:r>
              <a:rPr lang="en-US" altLang="zh-CN"/>
              <a:t>4</a:t>
            </a:r>
            <a:r>
              <a:rPr lang="zh-CN" altLang="en-US"/>
              <a:t>倍，空位用</a:t>
            </a:r>
            <a:r>
              <a:rPr lang="en-US" altLang="zh-CN"/>
              <a:t>0</a:t>
            </a:r>
            <a:r>
              <a:rPr lang="zh-CN" altLang="en-US"/>
              <a:t>补充</a:t>
            </a:r>
            <a:endParaRPr lang="zh-CN" altLang="en-US"/>
          </a:p>
        </p:txBody>
      </p:sp>
      <p:graphicFrame>
        <p:nvGraphicFramePr>
          <p:cNvPr id="52" name="表格 51"/>
          <p:cNvGraphicFramePr/>
          <p:nvPr>
            <p:custDataLst>
              <p:tags r:id="rId3"/>
            </p:custDataLst>
          </p:nvPr>
        </p:nvGraphicFramePr>
        <p:xfrm>
          <a:off x="669925" y="2578100"/>
          <a:ext cx="1346200" cy="127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100"/>
                <a:gridCol w="673100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右箭头 52"/>
          <p:cNvSpPr/>
          <p:nvPr/>
        </p:nvSpPr>
        <p:spPr>
          <a:xfrm>
            <a:off x="2504440" y="3018155"/>
            <a:ext cx="1402715" cy="38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4" name="表格 53"/>
          <p:cNvGraphicFramePr/>
          <p:nvPr>
            <p:custDataLst>
              <p:tags r:id="rId4"/>
            </p:custDataLst>
          </p:nvPr>
        </p:nvGraphicFramePr>
        <p:xfrm>
          <a:off x="4267200" y="1917700"/>
          <a:ext cx="27305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/>
                <a:gridCol w="682625"/>
                <a:gridCol w="682625"/>
                <a:gridCol w="682625"/>
              </a:tblGrid>
              <a:tr h="647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547370" y="5021580"/>
            <a:ext cx="628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然后进行一次高斯平滑，对补</a:t>
            </a:r>
            <a:r>
              <a:rPr lang="en-US" altLang="zh-CN"/>
              <a:t>0</a:t>
            </a:r>
            <a:r>
              <a:rPr lang="zh-CN" altLang="en-US"/>
              <a:t>位置的灰度值进行估计，</a:t>
            </a:r>
            <a:r>
              <a:rPr lang="zh-CN" altLang="en-US"/>
              <a:t>得到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7370" y="5748655"/>
            <a:ext cx="644969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注意：补</a:t>
            </a:r>
            <a:r>
              <a:rPr lang="en-US" altLang="zh-CN"/>
              <a:t>0</a:t>
            </a:r>
            <a:r>
              <a:rPr lang="zh-CN" altLang="en-US"/>
              <a:t>后的图像</a:t>
            </a:r>
            <a:r>
              <a:rPr lang="en-US" altLang="zh-CN"/>
              <a:t>3/4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，卷积后灰度值会在</a:t>
            </a:r>
            <a:r>
              <a:rPr lang="en-US" altLang="zh-CN"/>
              <a:t>0~64</a:t>
            </a:r>
            <a:r>
              <a:rPr lang="zh-CN" altLang="en-US"/>
              <a:t>之间，所以高斯平滑</a:t>
            </a:r>
            <a:r>
              <a:rPr lang="zh-CN" altLang="en-US"/>
              <a:t>时卷积核所有权重</a:t>
            </a:r>
            <a:r>
              <a:rPr lang="en-US" altLang="zh-CN"/>
              <a:t>*4</a:t>
            </a:r>
            <a:endParaRPr lang="en-US" altLang="zh-CN"/>
          </a:p>
        </p:txBody>
      </p:sp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3235" y="4987925"/>
          <a:ext cx="181737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952500" imgH="228600" progId="Equation.KSEE3">
                  <p:embed/>
                </p:oleObj>
              </mc:Choice>
              <mc:Fallback>
                <p:oleObj name="" r:id="rId5" imgW="952500" imgH="2286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3235" y="4987925"/>
                        <a:ext cx="1817370" cy="43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迭代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式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5745" y="1440180"/>
          <a:ext cx="317563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1498600" imgH="228600" progId="Equation.KSEE3">
                  <p:embed/>
                </p:oleObj>
              </mc:Choice>
              <mc:Fallback>
                <p:oleObj name="" r:id="rId1" imgW="1498600" imgH="2286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5745" y="1440180"/>
                        <a:ext cx="317563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6300" y="1498600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42510" y="1454150"/>
            <a:ext cx="292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得出</a:t>
            </a:r>
            <a:r>
              <a:rPr lang="zh-CN" altLang="en-US"/>
              <a:t>拉普拉斯金字塔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76875" y="690245"/>
            <a:ext cx="4034155" cy="6849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66190" y="2709545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上层为</a:t>
            </a:r>
            <a:r>
              <a:rPr lang="zh-CN" altLang="en-US"/>
              <a:t>高斯金字塔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5380" y="4537075"/>
            <a:ext cx="262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下层为</a:t>
            </a:r>
            <a:r>
              <a:rPr lang="zh-CN" altLang="en-US"/>
              <a:t>拉普拉斯金字塔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72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解码</a:t>
            </a:r>
            <a:r>
              <a:rPr altLang="zh-CN" sz="2000" dirty="0" smtClean="0">
                <a:latin typeface="+mn-lt"/>
                <a:cs typeface="+mn-ea"/>
                <a:sym typeface="+mn-lt"/>
              </a:rPr>
              <a:t>(decode)</a:t>
            </a:r>
            <a:endParaRPr altLang="zh-CN" sz="200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33120" y="1454150"/>
            <a:ext cx="247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给定</a:t>
            </a:r>
            <a:r>
              <a:rPr lang="zh-CN" altLang="en-US"/>
              <a:t>高斯金字塔最高层</a:t>
            </a:r>
            <a:endParaRPr lang="zh-CN" altLang="en-US"/>
          </a:p>
        </p:txBody>
      </p:sp>
      <p:graphicFrame>
        <p:nvGraphicFramePr>
          <p:cNvPr id="71" name="对象 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9620" y="1394460"/>
          <a:ext cx="40640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90500" imgH="228600" progId="Equation.KSEE3">
                  <p:embed/>
                </p:oleObj>
              </mc:Choice>
              <mc:Fallback>
                <p:oleObj name="" r:id="rId1" imgW="1905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9620" y="1394460"/>
                        <a:ext cx="406400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4106545" y="1480185"/>
            <a:ext cx="318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以及整个</a:t>
            </a:r>
            <a:r>
              <a:rPr lang="zh-CN" altLang="en-US"/>
              <a:t>拉普拉斯金字塔序列</a:t>
            </a:r>
            <a:endParaRPr lang="zh-CN" altLang="en-US"/>
          </a:p>
        </p:txBody>
      </p:sp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91705" y="1454785"/>
          <a:ext cx="167576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914400" imgH="228600" progId="Equation.KSEE3">
                  <p:embed/>
                </p:oleObj>
              </mc:Choice>
              <mc:Fallback>
                <p:oleObj name="" r:id="rId3" imgW="914400" imgH="2286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1705" y="1454785"/>
                        <a:ext cx="167576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4175" y="2534920"/>
          <a:ext cx="815530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4356100" imgH="228600" progId="Equation.KSEE3">
                  <p:embed/>
                </p:oleObj>
              </mc:Choice>
              <mc:Fallback>
                <p:oleObj name="" r:id="rId5" imgW="4356100" imgH="2286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175" y="2534920"/>
                        <a:ext cx="815530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1493520" y="2564765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n=4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928370" y="4008755"/>
            <a:ext cx="404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（这里可以跑一下</a:t>
            </a:r>
            <a:r>
              <a:rPr lang="zh-CN" altLang="en-US"/>
              <a:t>原始代码</a:t>
            </a:r>
            <a:r>
              <a:rPr lang="zh-CN" altLang="en-US"/>
              <a:t>看看效果）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altLang="zh-CN" sz="2000" dirty="0" smtClean="0">
                <a:latin typeface="+mn-lt"/>
                <a:cs typeface="+mn-ea"/>
                <a:sym typeface="+mn-lt"/>
              </a:rPr>
              <a:t>OpenCV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豪华套餐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7435" y="1238250"/>
            <a:ext cx="4710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下采样</a:t>
            </a:r>
            <a:r>
              <a:rPr lang="en-US" altLang="zh-CN"/>
              <a:t>:cv2.pyrDown()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上采样</a:t>
            </a:r>
            <a:r>
              <a:rPr lang="en-US" altLang="zh-CN"/>
              <a:t>:cv2.pyrUp()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196975" y="2943860"/>
            <a:ext cx="207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看一眼代码效果）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/>
            </a:fld>
            <a:endParaRPr lang="en-US" noProof="0" dirty="0"/>
          </a:p>
        </p:txBody>
      </p:sp>
      <p:sp>
        <p:nvSpPr>
          <p:cNvPr id="19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熵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680" y="817245"/>
            <a:ext cx="6226810" cy="545719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936625" y="3116580"/>
            <a:ext cx="4191000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左侧为</a:t>
            </a:r>
            <a:r>
              <a:rPr lang="en-US" altLang="zh-CN"/>
              <a:t>0~3</a:t>
            </a:r>
            <a:r>
              <a:rPr lang="zh-CN" altLang="en-US"/>
              <a:t>层拉普拉斯金字塔的直方图，右侧为每层经量化后得到的直方图</a:t>
            </a:r>
            <a:r>
              <a:rPr lang="en-US" altLang="zh-CN"/>
              <a:t>(a=0.6)</a:t>
            </a:r>
            <a:endParaRPr lang="en-US" altLang="zh-CN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量化后拉普拉斯金字塔的像素值集中于</a:t>
            </a:r>
            <a:r>
              <a:rPr lang="en-US" altLang="zh-CN"/>
              <a:t>0</a:t>
            </a:r>
            <a:r>
              <a:rPr lang="zh-CN" altLang="en-US"/>
              <a:t>附近，可以在编码级别上进行</a:t>
            </a:r>
            <a:r>
              <a:rPr lang="zh-CN" altLang="en-US"/>
              <a:t>进一步压缩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83945" y="1332865"/>
            <a:ext cx="37846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作者经反复实验后得到</a:t>
            </a:r>
            <a:r>
              <a:rPr lang="en-US" altLang="zh-CN"/>
              <a:t>a=0.6</a:t>
            </a:r>
            <a:r>
              <a:rPr lang="zh-CN" altLang="en-US"/>
              <a:t>时像素值的方差和熵的下降程度</a:t>
            </a:r>
            <a:r>
              <a:rPr lang="zh-CN" altLang="en-US"/>
              <a:t>最大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Introduction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简单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介绍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  <a:endParaRPr lang="en-US" altLang="zh-CN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6725" y="363220"/>
            <a:ext cx="3585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金字塔？</a:t>
            </a:r>
            <a:endParaRPr lang="zh-CN" altLang="en-US" sz="4000"/>
          </a:p>
        </p:txBody>
      </p:sp>
      <p:pic>
        <p:nvPicPr>
          <p:cNvPr id="11" name="图片 10" descr="金字塔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174115"/>
            <a:ext cx="937006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6725" y="363220"/>
            <a:ext cx="3585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图像金字塔？</a:t>
            </a:r>
            <a:endParaRPr lang="zh-CN" altLang="en-US" sz="4000"/>
          </a:p>
        </p:txBody>
      </p:sp>
      <p:pic>
        <p:nvPicPr>
          <p:cNvPr id="2" name="图片 1" descr="图像金字塔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8800" y="1623060"/>
            <a:ext cx="8534400" cy="3200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19375" y="5376545"/>
            <a:ext cx="695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——</a:t>
            </a:r>
            <a:r>
              <a:rPr lang="zh-CN" altLang="en-US" sz="2800"/>
              <a:t>同一幅图像、不同分辨率的叠放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像金字塔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409065"/>
            <a:ext cx="4181475" cy="310515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1022350" y="1176020"/>
            <a:ext cx="17780" cy="344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28650" y="2500630"/>
            <a:ext cx="276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下采样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575935" y="1063625"/>
            <a:ext cx="0" cy="3558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5935" y="2500630"/>
            <a:ext cx="276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上采样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845" y="1882140"/>
          <a:ext cx="3228975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93800" imgH="228600" progId="Equation.KSEE3">
                  <p:embed/>
                </p:oleObj>
              </mc:Choice>
              <mc:Fallback>
                <p:oleObj name="" r:id="rId2" imgW="1193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68845" y="1882140"/>
                        <a:ext cx="3228975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6725" y="233045"/>
            <a:ext cx="550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图像金字塔编码的</a:t>
            </a:r>
            <a:r>
              <a:rPr lang="zh-CN" altLang="en-US" sz="3200"/>
              <a:t>思路：</a:t>
            </a:r>
            <a:endParaRPr lang="zh-CN" altLang="en-US" sz="3200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9078" y="3359785"/>
          <a:ext cx="2048510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749300" imgH="228600" progId="Equation.KSEE3">
                  <p:embed/>
                </p:oleObj>
              </mc:Choice>
              <mc:Fallback>
                <p:oleObj name="" r:id="rId4" imgW="749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9078" y="3359785"/>
                        <a:ext cx="2048510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183120" y="1513840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降采样：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83120" y="2991485"/>
            <a:ext cx="132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</a:t>
            </a:r>
            <a:r>
              <a:rPr lang="zh-CN" altLang="en-US"/>
              <a:t>计误差：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3260" y="4981575"/>
            <a:ext cx="109537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/>
              <a:t>不对原图像</a:t>
            </a:r>
            <a:r>
              <a:rPr lang="en-US" altLang="zh-CN" sz="2800"/>
              <a:t>g0</a:t>
            </a:r>
            <a:r>
              <a:rPr lang="zh-CN" altLang="en-US" sz="2800"/>
              <a:t>进行编码，而是对</a:t>
            </a:r>
            <a:r>
              <a:rPr lang="en-US" altLang="zh-CN" sz="2800"/>
              <a:t>L0</a:t>
            </a:r>
            <a:r>
              <a:rPr lang="zh-CN" altLang="en-US" sz="2800"/>
              <a:t>和</a:t>
            </a:r>
            <a:r>
              <a:rPr lang="en-US" altLang="zh-CN" sz="2800"/>
              <a:t>g1</a:t>
            </a:r>
            <a:r>
              <a:rPr lang="zh-CN" altLang="en-US" sz="2800"/>
              <a:t>进行</a:t>
            </a:r>
            <a:r>
              <a:rPr lang="zh-CN" altLang="en-US" sz="2800"/>
              <a:t>编码：</a:t>
            </a:r>
            <a:endParaRPr lang="zh-CN" altLang="en-US" sz="280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——</a:t>
            </a:r>
            <a:r>
              <a:rPr lang="zh-CN" altLang="en-US" sz="2800"/>
              <a:t>经过下采样的</a:t>
            </a:r>
            <a:r>
              <a:rPr lang="en-US" altLang="zh-CN" sz="2800"/>
              <a:t>g1</a:t>
            </a:r>
            <a:r>
              <a:rPr lang="zh-CN" altLang="en-US" sz="2800"/>
              <a:t>分辨率低于</a:t>
            </a:r>
            <a:r>
              <a:rPr lang="en-US" altLang="zh-CN" sz="2800"/>
              <a:t>g0</a:t>
            </a:r>
            <a:endParaRPr lang="zh-CN" altLang="en-US" sz="280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——L0</a:t>
            </a:r>
            <a:r>
              <a:rPr lang="zh-CN" altLang="en-US" sz="2800"/>
              <a:t>大范围不相关</a:t>
            </a:r>
            <a:r>
              <a:rPr lang="en-US" altLang="zh-CN" sz="2800"/>
              <a:t>(L0 is largly decorrelated)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像金字塔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2560320"/>
            <a:ext cx="4181475" cy="310515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1022350" y="2441575"/>
            <a:ext cx="17780" cy="344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62940" y="3703955"/>
            <a:ext cx="276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下采样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575935" y="2394585"/>
            <a:ext cx="0" cy="3558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5935" y="3712845"/>
            <a:ext cx="276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上采样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6725" y="233045"/>
            <a:ext cx="550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这样的</a:t>
            </a:r>
            <a:r>
              <a:rPr lang="zh-CN" altLang="en-US" sz="3200"/>
              <a:t>过程进行</a:t>
            </a:r>
            <a:r>
              <a:rPr lang="en-US" altLang="zh-CN" sz="3200"/>
              <a:t>n</a:t>
            </a:r>
            <a:r>
              <a:rPr lang="zh-CN" altLang="en-US" sz="3200"/>
              <a:t>次：</a:t>
            </a:r>
            <a:endParaRPr lang="zh-CN" altLang="en-US" sz="32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8295" y="1063625"/>
          <a:ext cx="545465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90500" imgH="228600" progId="Equation.KSEE3">
                  <p:embed/>
                </p:oleObj>
              </mc:Choice>
              <mc:Fallback>
                <p:oleObj name="" r:id="rId2" imgW="190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8295" y="1063625"/>
                        <a:ext cx="545465" cy="65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8295" y="2394585"/>
          <a:ext cx="501015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65100" imgH="215900" progId="Equation.KSEE3">
                  <p:embed/>
                </p:oleObj>
              </mc:Choice>
              <mc:Fallback>
                <p:oleObj name="" r:id="rId4" imgW="1651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8295" y="2394585"/>
                        <a:ext cx="501015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8295" y="3726815"/>
          <a:ext cx="553085" cy="62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6" imgW="190500" imgH="215900" progId="Equation.KSEE3">
                  <p:embed/>
                </p:oleObj>
              </mc:Choice>
              <mc:Fallback>
                <p:oleObj name="" r:id="rId6" imgW="1905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48295" y="3726815"/>
                        <a:ext cx="553085" cy="62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9090" y="5878195"/>
          <a:ext cx="542290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8" imgW="190500" imgH="228600" progId="Equation.KSEE3">
                  <p:embed/>
                </p:oleObj>
              </mc:Choice>
              <mc:Fallback>
                <p:oleObj name="" r:id="rId8" imgW="1905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59090" y="5878195"/>
                        <a:ext cx="542290" cy="65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4430" y="1877060"/>
          <a:ext cx="40068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0" imgW="177165" imgH="228600" progId="Equation.KSEE3">
                  <p:embed/>
                </p:oleObj>
              </mc:Choice>
              <mc:Fallback>
                <p:oleObj name="" r:id="rId10" imgW="177165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44430" y="1877060"/>
                        <a:ext cx="40068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57765" y="3184843"/>
          <a:ext cx="37401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2" imgW="165100" imgH="215900" progId="Equation.KSEE3">
                  <p:embed/>
                </p:oleObj>
              </mc:Choice>
              <mc:Fallback>
                <p:oleObj name="" r:id="rId12" imgW="1651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57765" y="3184843"/>
                        <a:ext cx="37401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下箭头 19"/>
          <p:cNvSpPr/>
          <p:nvPr/>
        </p:nvSpPr>
        <p:spPr>
          <a:xfrm>
            <a:off x="8068945" y="1798955"/>
            <a:ext cx="259715" cy="70167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8091805" y="3025140"/>
            <a:ext cx="259715" cy="70167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8094980" y="4353560"/>
            <a:ext cx="259715" cy="4597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8554720" y="2060575"/>
            <a:ext cx="1402715" cy="155575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554720" y="3350895"/>
            <a:ext cx="1402715" cy="155575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078470" y="4839970"/>
            <a:ext cx="30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8100695" y="5579745"/>
            <a:ext cx="259715" cy="4597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066655" y="4353560"/>
            <a:ext cx="30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55848" y="5535613"/>
          <a:ext cx="60452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4" imgW="266700" imgH="228600" progId="Equation.KSEE3">
                  <p:embed/>
                </p:oleObj>
              </mc:Choice>
              <mc:Fallback>
                <p:oleObj name="" r:id="rId14" imgW="2667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55848" y="5535613"/>
                        <a:ext cx="604520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右箭头 29"/>
          <p:cNvSpPr/>
          <p:nvPr/>
        </p:nvSpPr>
        <p:spPr>
          <a:xfrm>
            <a:off x="8508365" y="5732145"/>
            <a:ext cx="1402715" cy="155575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510780" y="448310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GAUSSIAN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518015" y="448310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LAPLACIAN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585333" y="3424634"/>
            <a:ext cx="46892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Gauss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ian Pyramid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585333" y="265519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高斯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金字塔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altLang="zh-CN" sz="2000" dirty="0" smtClean="0">
                <a:latin typeface="+mn-lt"/>
                <a:cs typeface="+mn-ea"/>
                <a:sym typeface="+mn-lt"/>
              </a:rPr>
              <a:t>REDUCE()</a:t>
            </a:r>
            <a:endParaRPr altLang="zh-CN" sz="200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515" y="1298575"/>
            <a:ext cx="3965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想要达成的效果是什么？</a:t>
            </a:r>
            <a:endParaRPr lang="zh-CN" altLang="en-US" sz="28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1415" y="2195195"/>
            <a:ext cx="4362450" cy="24669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58545" y="3014345"/>
            <a:ext cx="338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论文中</a:t>
            </a:r>
            <a:r>
              <a:rPr lang="zh-CN" altLang="en-US" sz="2400"/>
              <a:t>展示的一维效果：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5080000" y="5204460"/>
            <a:ext cx="55245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(1)</a:t>
            </a:r>
            <a:r>
              <a:rPr lang="zh-CN" altLang="en-US"/>
              <a:t>二维卷积、</a:t>
            </a:r>
            <a:r>
              <a:rPr lang="en-US" altLang="zh-CN"/>
              <a:t>5*5</a:t>
            </a:r>
            <a:r>
              <a:rPr lang="zh-CN" altLang="en-US"/>
              <a:t>卷积核、外围补</a:t>
            </a:r>
            <a:r>
              <a:rPr lang="en-US" altLang="zh-CN"/>
              <a:t>2</a:t>
            </a:r>
            <a:r>
              <a:rPr lang="zh-CN" altLang="en-US"/>
              <a:t>圈</a:t>
            </a:r>
            <a:r>
              <a:rPr lang="en-US" altLang="zh-CN"/>
              <a:t>                                                      </a:t>
            </a:r>
            <a:r>
              <a:rPr lang="zh-CN" altLang="en-US" i="1"/>
              <a:t>（保证</a:t>
            </a:r>
            <a:r>
              <a:rPr lang="en-US" altLang="zh-CN" i="1"/>
              <a:t> feature map</a:t>
            </a:r>
            <a:r>
              <a:rPr lang="zh-CN" altLang="en-US" i="1"/>
              <a:t>和</a:t>
            </a:r>
            <a:r>
              <a:rPr lang="en-US" altLang="zh-CN" i="1"/>
              <a:t> image</a:t>
            </a:r>
            <a:r>
              <a:rPr lang="zh-CN" altLang="en-US" i="1"/>
              <a:t>一个大小）</a:t>
            </a:r>
            <a:endParaRPr lang="zh-CN" altLang="en-US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/>
              <a:t>(2)feature map</a:t>
            </a:r>
            <a:r>
              <a:rPr lang="zh-CN" altLang="en-US" b="1"/>
              <a:t>缩减为</a:t>
            </a:r>
            <a:r>
              <a:rPr lang="en-US" altLang="zh-CN" b="1"/>
              <a:t>1/4</a:t>
            </a:r>
            <a:r>
              <a:rPr lang="zh-CN" altLang="en-US" b="1"/>
              <a:t>（行列缩减一半）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824230" y="5497195"/>
            <a:ext cx="414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什么都不管，只去看效果</a:t>
            </a:r>
            <a:r>
              <a:rPr lang="en-US" altLang="zh-CN" sz="2400"/>
              <a:t>——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/>
            </a:fld>
            <a:endParaRPr lang="en-US" noProof="0" dirty="0"/>
          </a:p>
        </p:txBody>
      </p:sp>
      <p:sp>
        <p:nvSpPr>
          <p:cNvPr id="27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+mn-lt"/>
                <a:cs typeface="+mn-ea"/>
                <a:sym typeface="+mn-lt"/>
              </a:rPr>
              <a:t>卷积核权重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设置</a:t>
            </a:r>
            <a:endParaRPr lang="zh-CN" altLang="en-US" sz="2000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609600" y="1627505"/>
          <a:ext cx="2565400" cy="245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080"/>
                <a:gridCol w="513080"/>
                <a:gridCol w="513080"/>
                <a:gridCol w="513080"/>
                <a:gridCol w="513080"/>
              </a:tblGrid>
              <a:tr h="4902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902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902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902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902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600" y="1057910"/>
          <a:ext cx="95821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482600" imgH="215900" progId="Equation.KSEE3">
                  <p:embed/>
                </p:oleObj>
              </mc:Choice>
              <mc:Fallback>
                <p:oleObj name="" r:id="rId2" imgW="482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1057910"/>
                        <a:ext cx="95821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39725" y="2668905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39725" y="2198370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339725" y="1727835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252095" y="3139440"/>
            <a:ext cx="43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252095" y="3609975"/>
            <a:ext cx="43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736090" y="4078605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161415" y="4080510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88340" y="4080510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2252345" y="4078605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768600" y="4080510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43" name="表格 42"/>
          <p:cNvGraphicFramePr/>
          <p:nvPr/>
        </p:nvGraphicFramePr>
        <p:xfrm>
          <a:off x="596900" y="5499100"/>
          <a:ext cx="25908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6900" y="5021580"/>
          <a:ext cx="64579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316865" imgH="215900" progId="Equation.KSEE3">
                  <p:embed/>
                </p:oleObj>
              </mc:Choice>
              <mc:Fallback>
                <p:oleObj name="" r:id="rId4" imgW="316865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900" y="5021580"/>
                        <a:ext cx="64579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1736090" y="5930900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1161415" y="4078605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161415" y="5930900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609600" y="5930900"/>
            <a:ext cx="40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2252345" y="5930900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768600" y="5930900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6435725" y="1047115"/>
            <a:ext cx="226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四大约束（</a:t>
            </a:r>
            <a:r>
              <a:rPr lang="zh-CN" altLang="en-US"/>
              <a:t>性质）：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435725" y="1896110"/>
            <a:ext cx="143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可分离性：</a:t>
            </a:r>
            <a:endParaRPr lang="zh-CN" altLang="en-US"/>
          </a:p>
        </p:txBody>
      </p:sp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97825" y="1877060"/>
          <a:ext cx="229489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6" imgW="1219200" imgH="215900" progId="Equation.KSEE3">
                  <p:embed/>
                </p:oleObj>
              </mc:Choice>
              <mc:Fallback>
                <p:oleObj name="" r:id="rId6" imgW="1219200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7825" y="1877060"/>
                        <a:ext cx="229489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6435725" y="2668905"/>
            <a:ext cx="105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和为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08035" y="2494915"/>
          <a:ext cx="1264285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762000" imgH="431800" progId="Equation.KSEE3">
                  <p:embed/>
                </p:oleObj>
              </mc:Choice>
              <mc:Fallback>
                <p:oleObj name="" r:id="rId8" imgW="7620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08035" y="2494915"/>
                        <a:ext cx="1264285" cy="71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6435725" y="3441700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对称性：</a:t>
            </a:r>
            <a:endParaRPr lang="zh-CN" altLang="en-US"/>
          </a:p>
        </p:txBody>
      </p:sp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97825" y="3422650"/>
          <a:ext cx="257175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0" imgW="1397000" imgH="215900" progId="Equation.KSEE3">
                  <p:embed/>
                </p:oleObj>
              </mc:Choice>
              <mc:Fallback>
                <p:oleObj name="" r:id="rId10" imgW="13970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97825" y="3422650"/>
                        <a:ext cx="257175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6435725" y="4214495"/>
            <a:ext cx="143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等值贡献：</a:t>
            </a:r>
            <a:endParaRPr lang="zh-CN" altLang="en-US"/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3415" y="4200525"/>
          <a:ext cx="1534160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711200" imgH="177165" progId="Equation.KSEE3">
                  <p:embed/>
                </p:oleObj>
              </mc:Choice>
              <mc:Fallback>
                <p:oleObj name="" r:id="rId12" imgW="711200" imgH="177165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73415" y="4200525"/>
                        <a:ext cx="1534160" cy="38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6097905" y="5125720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实际上</a:t>
            </a:r>
            <a:r>
              <a:rPr lang="zh-CN" altLang="en-US"/>
              <a:t>可以解出来：</a:t>
            </a:r>
            <a:endParaRPr lang="zh-CN" altLang="en-US"/>
          </a:p>
        </p:txBody>
      </p:sp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3430" y="5093970"/>
          <a:ext cx="177990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4" imgW="862965" imgH="405765" progId="Equation.KSEE3">
                  <p:embed/>
                </p:oleObj>
              </mc:Choice>
              <mc:Fallback>
                <p:oleObj name="" r:id="rId14" imgW="862965" imgH="405765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93430" y="5093970"/>
                        <a:ext cx="1779905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6210300" y="6104255"/>
            <a:ext cx="402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调整不同的</a:t>
            </a:r>
            <a:r>
              <a:rPr lang="en-US" altLang="zh-CN"/>
              <a:t>a</a:t>
            </a:r>
            <a:r>
              <a:rPr lang="zh-CN" altLang="en-US"/>
              <a:t>，就有不同的</a:t>
            </a:r>
            <a:r>
              <a:rPr lang="zh-CN" altLang="en-US"/>
              <a:t>卷积核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40,&quot;width&quot;:13440}"/>
</p:tagLst>
</file>

<file path=ppt/tags/tag2.xml><?xml version="1.0" encoding="utf-8"?>
<p:tagLst xmlns:p="http://schemas.openxmlformats.org/presentationml/2006/main">
  <p:tag name="KSO_WM_UNIT_TABLE_BEAUTIFY" val="smartTable{ee47fa9c-891a-4c97-8d6c-c86dc6b8b0c0}"/>
</p:tagLst>
</file>

<file path=ppt/tags/tag3.xml><?xml version="1.0" encoding="utf-8"?>
<p:tagLst xmlns:p="http://schemas.openxmlformats.org/presentationml/2006/main">
  <p:tag name="KSO_WM_UNIT_TABLE_BEAUTIFY" val="smartTable{96f1550d-24a4-4230-ad96-a23663a0a763}"/>
</p:tagLst>
</file>

<file path=ppt/tags/tag4.xml><?xml version="1.0" encoding="utf-8"?>
<p:tagLst xmlns:p="http://schemas.openxmlformats.org/presentationml/2006/main">
  <p:tag name="KSO_WM_UNIT_TABLE_BEAUTIFY" val="smartTable{c9ad3f60-21b5-4561-9852-6b1f2cc27563}"/>
</p:tagLst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1208</Words>
  <Application>WPS 演示</Application>
  <PresentationFormat>自定义</PresentationFormat>
  <Paragraphs>280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20</vt:i4>
      </vt:variant>
    </vt:vector>
  </HeadingPairs>
  <TitlesOfParts>
    <vt:vector size="64" baseType="lpstr">
      <vt:lpstr>Arial</vt:lpstr>
      <vt:lpstr>宋体</vt:lpstr>
      <vt:lpstr>Wingdings</vt:lpstr>
      <vt:lpstr>Lato</vt:lpstr>
      <vt:lpstr>Calibri</vt:lpstr>
      <vt:lpstr>Raleway</vt:lpstr>
      <vt:lpstr>Segoe Print</vt:lpstr>
      <vt:lpstr>微软雅黑</vt:lpstr>
      <vt:lpstr>Neris Thin</vt:lpstr>
      <vt:lpstr>Calibri Light</vt:lpstr>
      <vt:lpstr>方正宋刻本秀楷简体</vt:lpstr>
      <vt:lpstr>华文细黑</vt:lpstr>
      <vt:lpstr>Arial Unicode MS</vt:lpstr>
      <vt:lpstr>Meiryo</vt:lpstr>
      <vt:lpstr>Yu Gothic UI</vt:lpstr>
      <vt:lpstr>Arial Narrow</vt:lpstr>
      <vt:lpstr>Cambria Math</vt:lpstr>
      <vt:lpstr>Office Theme</vt:lpstr>
      <vt:lpstr>11_Office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咸鱼咸鱼咸</cp:lastModifiedBy>
  <cp:revision>1</cp:revision>
  <dcterms:created xsi:type="dcterms:W3CDTF">2022-04-03T08:09:56Z</dcterms:created>
  <dcterms:modified xsi:type="dcterms:W3CDTF">2022-04-03T08:09:56Z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78CC944D3B46430F913C65ABF44355EC</vt:lpwstr>
  </property>
  <property fmtid="{D5CDD505-2E9C-101B-9397-08002B2CF9AE}" pid="3" name="KSOProductBuildVer">
    <vt:lpwstr>2052-11.1.0.11365</vt:lpwstr>
  </property>
</Properties>
</file>