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4" r:id="rId17"/>
    <p:sldId id="276" r:id="rId18"/>
    <p:sldId id="275" r:id="rId19"/>
    <p:sldId id="277" r:id="rId20"/>
    <p:sldId id="271" r:id="rId21"/>
    <p:sldId id="272" r:id="rId22"/>
    <p:sldId id="273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52EEA6D-A903-4F19-B503-661E5B8EEBA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3647E07-DABD-41EE-A042-29C64AE06A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28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EA6D-A903-4F19-B503-661E5B8EEBA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7E07-DABD-41EE-A042-29C64AE0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10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EA6D-A903-4F19-B503-661E5B8EEBA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7E07-DABD-41EE-A042-29C64AE06A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335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EA6D-A903-4F19-B503-661E5B8EEBA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7E07-DABD-41EE-A042-29C64AE06A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843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EA6D-A903-4F19-B503-661E5B8EEBA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7E07-DABD-41EE-A042-29C64AE0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507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EA6D-A903-4F19-B503-661E5B8EEBA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7E07-DABD-41EE-A042-29C64AE06A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412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EA6D-A903-4F19-B503-661E5B8EEBA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7E07-DABD-41EE-A042-29C64AE06A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956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EA6D-A903-4F19-B503-661E5B8EEBA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7E07-DABD-41EE-A042-29C64AE06A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214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EA6D-A903-4F19-B503-661E5B8EEBA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7E07-DABD-41EE-A042-29C64AE06A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40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EA6D-A903-4F19-B503-661E5B8EEBA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7E07-DABD-41EE-A042-29C64AE0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3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EA6D-A903-4F19-B503-661E5B8EEBA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7E07-DABD-41EE-A042-29C64AE06A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18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EA6D-A903-4F19-B503-661E5B8EEBA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7E07-DABD-41EE-A042-29C64AE0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91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EA6D-A903-4F19-B503-661E5B8EEBA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7E07-DABD-41EE-A042-29C64AE06A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3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EA6D-A903-4F19-B503-661E5B8EEBA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7E07-DABD-41EE-A042-29C64AE06A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3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EA6D-A903-4F19-B503-661E5B8EEBA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7E07-DABD-41EE-A042-29C64AE0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4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EA6D-A903-4F19-B503-661E5B8EEBA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7E07-DABD-41EE-A042-29C64AE06A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8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EA6D-A903-4F19-B503-661E5B8EEBA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7E07-DABD-41EE-A042-29C64AE0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07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2EEA6D-A903-4F19-B503-661E5B8EEBA6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647E07-DABD-41EE-A042-29C64AE06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92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21900-BB1F-4EFC-860D-FBCA7F2EB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尺度空间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47A27E-37E2-4F59-B5CC-AF3703762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阅读论文报告</a:t>
            </a:r>
            <a:r>
              <a:rPr lang="en-US" altLang="zh-CN" dirty="0"/>
              <a:t>          </a:t>
            </a:r>
            <a:r>
              <a:rPr lang="zh-CN" altLang="en-US" dirty="0"/>
              <a:t>汇报人：杨鸿健</a:t>
            </a:r>
          </a:p>
        </p:txBody>
      </p:sp>
    </p:spTree>
    <p:extLst>
      <p:ext uri="{BB962C8B-B14F-4D97-AF65-F5344CB8AC3E}">
        <p14:creationId xmlns:p14="http://schemas.microsoft.com/office/powerpoint/2010/main" val="12567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4E76F-9A7C-4A60-8714-997BEB47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尺度空间的性质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77A06-7237-4B3E-8933-0A3EF2761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6</a:t>
            </a:r>
            <a:r>
              <a:rPr lang="zh-CN" altLang="en-US" dirty="0"/>
              <a:t>：尺度空间是</a:t>
            </a:r>
            <a:r>
              <a:rPr lang="zh-CN" altLang="en-US" dirty="0">
                <a:solidFill>
                  <a:srgbClr val="FF0000"/>
                </a:solidFill>
              </a:rPr>
              <a:t>因果的</a:t>
            </a:r>
            <a:r>
              <a:rPr lang="zh-CN" altLang="en-US" dirty="0"/>
              <a:t>，如果它是</a:t>
            </a:r>
            <a:r>
              <a:rPr lang="zh-CN" altLang="en-US" dirty="0">
                <a:solidFill>
                  <a:srgbClr val="FF0000"/>
                </a:solidFill>
              </a:rPr>
              <a:t>规则的</a:t>
            </a:r>
            <a:r>
              <a:rPr lang="zh-CN" altLang="en-US" dirty="0"/>
              <a:t>，且符合</a:t>
            </a:r>
            <a:r>
              <a:rPr lang="zh-CN" altLang="en-US" dirty="0">
                <a:solidFill>
                  <a:srgbClr val="FF0000"/>
                </a:solidFill>
              </a:rPr>
              <a:t>局部比较原则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金字塔结构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例：</a:t>
            </a:r>
            <a:r>
              <a:rPr lang="en-US" altLang="zh-CN" dirty="0">
                <a:solidFill>
                  <a:schemeClr val="tx1"/>
                </a:solidFill>
              </a:rPr>
              <a:t>EXTREMA KILL</a:t>
            </a:r>
            <a:r>
              <a:rPr lang="zh-CN" altLang="en-US" dirty="0">
                <a:solidFill>
                  <a:schemeClr val="tx1"/>
                </a:solidFill>
              </a:rPr>
              <a:t>算子是因果的。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861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30C9A-A854-43B7-9298-7DBE6895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尺度空间的性质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E039C5-1193-42AD-844D-E118FB55DA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其中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EXTREMA KILL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算子的步骤如下：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1.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给定阈值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；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2.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记图像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u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在灰度</a:t>
                </a:r>
                <a:r>
                  <a:rPr lang="el-GR" altLang="zh-CN" dirty="0">
                    <a:solidFill>
                      <a:schemeClr val="tx1"/>
                    </a:solidFill>
                  </a:rPr>
                  <a:t>λ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的水平集为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Xu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（</a:t>
                </a:r>
                <a:r>
                  <a:rPr lang="el-GR" altLang="zh-CN" dirty="0">
                    <a:solidFill>
                      <a:schemeClr val="tx1"/>
                    </a:solidFill>
                  </a:rPr>
                  <a:t> λ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），它由若干个连通区域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l-GR" altLang="zh-CN" dirty="0">
                    <a:solidFill>
                      <a:schemeClr val="tx1"/>
                    </a:solidFill>
                  </a:rPr>
                  <a:t>λ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组成，有：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Xu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（</a:t>
                </a:r>
                <a:r>
                  <a:rPr lang="el-GR" altLang="zh-CN" dirty="0">
                    <a:solidFill>
                      <a:schemeClr val="tx1"/>
                    </a:solidFill>
                  </a:rPr>
                  <a:t> λ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）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pt-B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altLang="zh-CN" dirty="0">
                            <a:solidFill>
                              <a:schemeClr val="tx1"/>
                            </a:solidFill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3.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删除面积比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小的区域</a:t>
                </a:r>
                <a:r>
                  <a:rPr lang="zh-CN" altLang="en-US" dirty="0"/>
                  <a:t>，改变原水平集，新水平集设为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Xu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（</a:t>
                </a:r>
                <a:r>
                  <a:rPr lang="el-GR" altLang="zh-CN" dirty="0">
                    <a:solidFill>
                      <a:schemeClr val="tx1"/>
                    </a:solidFill>
                  </a:rPr>
                  <a:t> λ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</a:t>
                </a:r>
                <a:r>
                  <a:rPr lang="el-GR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） 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4.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变换结果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m:rPr>
                            <m:nor/>
                          </m:rPr>
                          <a:rPr lang="en-US" altLang="zh-CN" dirty="0"/>
                          <m:t>x</m:t>
                        </m:r>
                        <m:r>
                          <m:rPr>
                            <m:nor/>
                          </m:rPr>
                          <a:rPr lang="zh-CN" altLang="en-US" dirty="0"/>
                          <m:t>）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sup{</a:t>
                </a:r>
                <a:r>
                  <a:rPr lang="el-GR" altLang="zh-CN" dirty="0">
                    <a:solidFill>
                      <a:schemeClr val="tx1"/>
                    </a:solidFill>
                  </a:rPr>
                  <a:t>λ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；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x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Xu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（</a:t>
                </a:r>
                <a:r>
                  <a:rPr lang="el-GR" altLang="zh-CN" dirty="0">
                    <a:solidFill>
                      <a:schemeClr val="tx1"/>
                    </a:solidFill>
                  </a:rPr>
                  <a:t> λ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</a:t>
                </a:r>
                <a:r>
                  <a:rPr lang="el-GR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）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E039C5-1193-42AD-844D-E118FB55D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50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97035-BE3F-4C75-8935-68A3B3AA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尺度空间的性质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39330C-6BD8-415E-99DB-19D038796F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证明：</a:t>
                </a:r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）满足金字塔结构。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dirty="0"/>
                  <a:t>Id</a:t>
                </a:r>
                <a:r>
                  <a:rPr lang="zh-CN" altLang="en-US" dirty="0"/>
                  <a:t>，任取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，存在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）</m:t>
                        </m:r>
                      </m:sub>
                    </m:sSub>
                  </m:oMath>
                </a14:m>
                <a:r>
                  <a:rPr lang="zh-CN" altLang="en-US" dirty="0"/>
                  <a:t>，使得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）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）</m:t>
                        </m:r>
                      </m:sub>
                    </m:sSub>
                  </m:oMath>
                </a14:m>
                <a:r>
                  <a:rPr lang="zh-CN" altLang="en-US" dirty="0"/>
                  <a:t>被称为转移算子，</a:t>
                </a:r>
                <a:r>
                  <a:rPr lang="en-US" altLang="zh-CN" dirty="0"/>
                  <a:t>Id</a:t>
                </a:r>
                <a:r>
                  <a:rPr lang="zh-CN" altLang="en-US" dirty="0"/>
                  <a:t>是图像的恒等变换。</a:t>
                </a:r>
                <a:endParaRPr lang="en-US" altLang="zh-CN" dirty="0"/>
              </a:p>
              <a:p>
                <a:r>
                  <a:rPr lang="zh-CN" altLang="en-US" dirty="0"/>
                  <a:t>令</a:t>
                </a:r>
                <a:r>
                  <a:rPr lang="en-US" altLang="zh-CN" dirty="0"/>
                  <a:t>t = 0 </a:t>
                </a:r>
                <a:r>
                  <a:rPr lang="zh-CN" altLang="en-US" dirty="0"/>
                  <a:t>，则</a:t>
                </a:r>
                <a:r>
                  <a:rPr lang="en-US" altLang="zh-CN" dirty="0"/>
                  <a:t>Tt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））</a:t>
                </a:r>
                <a:r>
                  <a:rPr lang="en-US" altLang="zh-CN" dirty="0"/>
                  <a:t> = sup{</a:t>
                </a:r>
                <a:r>
                  <a:rPr lang="el-GR" altLang="zh-CN" dirty="0">
                    <a:solidFill>
                      <a:schemeClr val="tx1"/>
                    </a:solidFill>
                  </a:rPr>
                  <a:t>λ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；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x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Xu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（</a:t>
                </a:r>
                <a:r>
                  <a:rPr lang="el-GR" altLang="zh-CN" dirty="0">
                    <a:solidFill>
                      <a:schemeClr val="tx1"/>
                    </a:solidFill>
                  </a:rPr>
                  <a:t> λ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）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} =u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在步骤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中，面积小于</a:t>
                </a:r>
                <a:r>
                  <a:rPr lang="en-US" altLang="zh-CN" dirty="0" err="1"/>
                  <a:t>t+h</a:t>
                </a:r>
                <a:r>
                  <a:rPr lang="zh-CN" altLang="en-US" dirty="0"/>
                  <a:t>的区域分成两个部分，</a:t>
                </a:r>
                <a:r>
                  <a:rPr lang="en-US" altLang="zh-CN" dirty="0"/>
                  <a:t>Tt</a:t>
                </a:r>
                <a:r>
                  <a:rPr lang="zh-CN" altLang="en-US" dirty="0"/>
                  <a:t>排除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小于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</a:t>
                </a:r>
                <a:r>
                  <a:rPr lang="zh-CN" altLang="en-US" dirty="0"/>
                  <a:t>面积部分，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CN" altLang="en-US" dirty="0"/>
                  <a:t>排除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到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t+h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之间</a:t>
                </a:r>
                <a:r>
                  <a:rPr lang="zh-CN" altLang="en-US" dirty="0"/>
                  <a:t>的部分，所以满足金字塔结构。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39330C-6BD8-415E-99DB-19D038796F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3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779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D2A3-50D5-4332-9BA0-D0C27321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尺度空间的性质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2F27A1-D486-4495-9A49-2A74E44B2F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）满足局部比较原则。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是图像中的点，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的某一邻域。如果两幅图像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满足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&gt;v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），那么存在足够小的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）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u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））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&gt;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）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v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））对图像中任意的点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都成立。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因为该算子得到的是和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有关的上确界，所以根据极限的保不等式性，此关系成立。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2F27A1-D486-4495-9A49-2A74E44B2F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 r="-4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079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7F840-5813-46A5-9E6E-5B4B1C6F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尺度空间的性质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87C977-5D0C-45F0-B3E0-8025DBB58B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）满足该变换是规则的。</a:t>
                </a:r>
                <a:endParaRPr lang="en-US" altLang="zh-CN" dirty="0"/>
              </a:p>
              <a:p>
                <a:r>
                  <a:rPr lang="zh-CN" altLang="en-US" dirty="0"/>
                  <a:t>定义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：假设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的某个邻域内，具有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u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y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）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=0.5*&lt;A(y-x) , y-x&gt;+&lt;p , y-x&gt; +c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形式的函数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u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二次式</a:t>
                </a:r>
                <a:r>
                  <a:rPr lang="zh-CN" altLang="en-US" dirty="0"/>
                  <a:t>，其中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为对称二维矩阵，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是二维向量，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是一个常数，称尺度空间是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规则的</a:t>
                </a:r>
                <a:r>
                  <a:rPr lang="zh-CN" altLang="en-US" dirty="0"/>
                  <a:t>，如果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存在</a:t>
                </a:r>
                <a:r>
                  <a:rPr lang="zh-CN" altLang="en-US" dirty="0"/>
                  <a:t>一个函数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），对于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连续，并且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）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u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））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-u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）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-&gt;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(h-&gt;0)</a:t>
                </a:r>
                <a:endParaRPr lang="zh-CN" altLang="en-US" dirty="0"/>
              </a:p>
              <a:p>
                <a:r>
                  <a:rPr lang="zh-CN" altLang="en-US" dirty="0"/>
                  <a:t>当参数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等于</a:t>
                </a:r>
                <a:r>
                  <a:rPr lang="en-US" altLang="zh-CN" dirty="0"/>
                  <a:t>0 </a:t>
                </a:r>
                <a:r>
                  <a:rPr lang="zh-CN" altLang="en-US" dirty="0"/>
                  <a:t>时候，成立上述条件，则变换是规则的。</a:t>
                </a:r>
                <a:endParaRPr lang="en-US" altLang="zh-CN" dirty="0"/>
              </a:p>
              <a:p>
                <a:r>
                  <a:rPr lang="zh-CN" altLang="en-US" dirty="0"/>
                  <a:t>综上所述，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EXTREMA KILL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算子是因果的。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87C977-5D0C-45F0-B3E0-8025DBB58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3853" r="-3113" b="-2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975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FB5BA-8F46-4A28-B8B0-AE62241C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尺度空间与偏微分方程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20F6189-C991-4CBB-AB14-B9A17A8918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如果尺度空间满足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因果性假设</a:t>
                </a:r>
                <a:r>
                  <a:rPr lang="zh-CN" altLang="en-US" dirty="0"/>
                  <a:t>，那么这个尺度空间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可以被一个偏微分方程导出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70C0"/>
                    </a:solidFill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1</a:t>
                </a:r>
                <a:r>
                  <a:rPr lang="zh-CN" altLang="en-US" dirty="0"/>
                  <a:t>：如果尺度空间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zh-CN" dirty="0"/>
                  <a:t>}t&gt;0</a:t>
                </a:r>
                <a:r>
                  <a:rPr lang="zh-CN" altLang="en-US" dirty="0"/>
                  <a:t>是因果的，那么存在一个函数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）满足</a:t>
                </a:r>
                <a:r>
                  <a:rPr lang="en-US" altLang="zh-CN" dirty="0"/>
                  <a:t>h-&gt;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dirty="0"/>
                  <a:t>时，有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（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）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chemeClr val="tx1"/>
                            </a:solidFill>
                          </a:rPr>
                          <m:t>（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chemeClr val="tx1"/>
                            </a:solidFill>
                          </a:rPr>
                          <m:t>））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chemeClr val="tx1"/>
                            </a:solidFill>
                          </a:rPr>
                          <m:t>（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chemeClr val="tx1"/>
                            </a:solidFill>
                          </a:rPr>
                          <m:t>）</m:t>
                        </m:r>
                        <m:r>
                          <m:rPr>
                            <m:nor/>
                          </m:rPr>
                          <a:rPr lang="en-US" altLang="zh-CN" b="0" i="0" dirty="0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   -&gt;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   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en-US" altLang="zh-CN" dirty="0"/>
                  <a:t>(x)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Du(x)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u(x)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上式对所有的图像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都满足，并把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成为尺度空间的相关函数，另外，</a:t>
                </a:r>
                <a:r>
                  <a:rPr lang="en-US" altLang="zh-CN" dirty="0"/>
                  <a:t>F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对于第一个参数是递增的</a:t>
                </a:r>
                <a:r>
                  <a:rPr lang="zh-CN" altLang="en-US" dirty="0"/>
                  <a:t>，即如果</a:t>
                </a:r>
                <a:r>
                  <a:rPr lang="en-US" altLang="zh-CN" dirty="0"/>
                  <a:t>A1</a:t>
                </a:r>
                <a:r>
                  <a:rPr lang="zh-CN" altLang="en-US" dirty="0"/>
                  <a:t>在对称矩阵中大于等于</a:t>
                </a:r>
                <a:r>
                  <a:rPr lang="en-US" altLang="zh-CN" dirty="0"/>
                  <a:t>A2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A1-A2</a:t>
                </a:r>
                <a:r>
                  <a:rPr lang="zh-CN" altLang="en-US" dirty="0"/>
                  <a:t>是正定矩阵），公式表示为：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）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&gt;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20F6189-C991-4CBB-AB14-B9A17A8918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3" t="-4037" r="-3685" b="-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688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B003D-7573-4575-AEBC-894574B5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尺度空间与偏微分方程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B64119E-C371-4F7B-8EDB-A91780F49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440" y="508093"/>
            <a:ext cx="8229600" cy="5773993"/>
          </a:xfrm>
        </p:spPr>
      </p:pic>
    </p:spTree>
    <p:extLst>
      <p:ext uri="{BB962C8B-B14F-4D97-AF65-F5344CB8AC3E}">
        <p14:creationId xmlns:p14="http://schemas.microsoft.com/office/powerpoint/2010/main" val="307744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17D57-C91A-4551-AC78-9D29097C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FB8C992-EF58-498E-B8F0-718D7D130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320" y="605246"/>
            <a:ext cx="8331200" cy="5950857"/>
          </a:xfrm>
        </p:spPr>
      </p:pic>
    </p:spTree>
    <p:extLst>
      <p:ext uri="{BB962C8B-B14F-4D97-AF65-F5344CB8AC3E}">
        <p14:creationId xmlns:p14="http://schemas.microsoft.com/office/powerpoint/2010/main" val="1268685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DB289-06FF-4F60-A7BA-40DA51E6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7D757E6-2BCC-420D-91E5-5820ACA3B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240" y="648923"/>
            <a:ext cx="8209280" cy="5957274"/>
          </a:xfrm>
        </p:spPr>
      </p:pic>
    </p:spTree>
    <p:extLst>
      <p:ext uri="{BB962C8B-B14F-4D97-AF65-F5344CB8AC3E}">
        <p14:creationId xmlns:p14="http://schemas.microsoft.com/office/powerpoint/2010/main" val="2873804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210DD-EBB4-4CDC-9DA8-86BCD296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9916097-CAD9-43DB-8860-6326BC0D7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640" y="2523814"/>
            <a:ext cx="8554720" cy="3352054"/>
          </a:xfrm>
        </p:spPr>
      </p:pic>
    </p:spTree>
    <p:extLst>
      <p:ext uri="{BB962C8B-B14F-4D97-AF65-F5344CB8AC3E}">
        <p14:creationId xmlns:p14="http://schemas.microsoft.com/office/powerpoint/2010/main" val="100524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21BC2-87F0-4AC4-9EC5-E8E28503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论文概述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FC81749-F052-4A19-A4BF-E1A77C958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232" y="2631439"/>
            <a:ext cx="9192528" cy="3137073"/>
          </a:xfrm>
        </p:spPr>
      </p:pic>
    </p:spTree>
    <p:extLst>
      <p:ext uri="{BB962C8B-B14F-4D97-AF65-F5344CB8AC3E}">
        <p14:creationId xmlns:p14="http://schemas.microsoft.com/office/powerpoint/2010/main" val="1504087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81150-DCCA-4839-A780-86B9C734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尺度空间与偏微分方程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CDC80-D221-4673-BFFE-1309F863D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通过定义</a:t>
            </a:r>
            <a:r>
              <a:rPr lang="en-US" altLang="zh-CN" dirty="0"/>
              <a:t>4</a:t>
            </a:r>
            <a:r>
              <a:rPr lang="zh-CN" altLang="en-US" dirty="0"/>
              <a:t>将规则性的模型赋予尺度空间，通过定理</a:t>
            </a:r>
            <a:r>
              <a:rPr lang="en-US" altLang="zh-CN" dirty="0"/>
              <a:t>1</a:t>
            </a:r>
            <a:r>
              <a:rPr lang="zh-CN" altLang="en-US" dirty="0"/>
              <a:t>可以说明，所有的迭代滤波器（或者所有尺度空间）</a:t>
            </a:r>
            <a:r>
              <a:rPr lang="zh-CN" altLang="en-US" dirty="0">
                <a:solidFill>
                  <a:srgbClr val="FF0000"/>
                </a:solidFill>
              </a:rPr>
              <a:t>可以通过对相关函数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zh-CN" altLang="en-US" dirty="0">
                <a:solidFill>
                  <a:srgbClr val="FF0000"/>
                </a:solidFill>
              </a:rPr>
              <a:t>的分类进行实现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77005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CD4FE-DB1B-45DC-99AA-A1DDD6BB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尺度空间和不变性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22408-628B-4E39-BDB1-499FBADE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灰度平移不变性</a:t>
            </a:r>
            <a:endParaRPr lang="en-US" altLang="zh-CN" dirty="0"/>
          </a:p>
          <a:p>
            <a:r>
              <a:rPr lang="zh-CN" altLang="en-US" dirty="0"/>
              <a:t>几何平移不变性</a:t>
            </a:r>
            <a:endParaRPr lang="en-US" altLang="zh-CN" dirty="0"/>
          </a:p>
          <a:p>
            <a:r>
              <a:rPr lang="zh-CN" altLang="en-US" dirty="0"/>
              <a:t>欧式不变性</a:t>
            </a:r>
            <a:endParaRPr lang="en-US" altLang="zh-CN" dirty="0"/>
          </a:p>
          <a:p>
            <a:r>
              <a:rPr lang="zh-CN" altLang="en-US" dirty="0"/>
              <a:t>对比不变性</a:t>
            </a:r>
            <a:endParaRPr lang="en-US" altLang="zh-CN" dirty="0"/>
          </a:p>
          <a:p>
            <a:r>
              <a:rPr lang="zh-CN" altLang="en-US" dirty="0"/>
              <a:t>伸缩不变性</a:t>
            </a:r>
          </a:p>
        </p:txBody>
      </p:sp>
    </p:spTree>
    <p:extLst>
      <p:ext uri="{BB962C8B-B14F-4D97-AF65-F5344CB8AC3E}">
        <p14:creationId xmlns:p14="http://schemas.microsoft.com/office/powerpoint/2010/main" val="1086974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5010F-1572-4D44-8E9A-AC78A5B6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灰度平移不变性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5DA738-1674-4E86-B1E8-8CB27B28AF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定义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：设尺度空间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是灰度平移不变的，如果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）</m:t>
                        </m:r>
                      </m:sub>
                    </m:sSub>
                  </m:oMath>
                </a14:m>
                <a:r>
                  <a:rPr lang="zh-CN" altLang="en-US" dirty="0"/>
                  <a:t>（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=0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即（</a:t>
                </a:r>
                <a:r>
                  <a:rPr lang="en-US" altLang="zh-CN" dirty="0" err="1"/>
                  <a:t>u+C</a:t>
                </a:r>
                <a:r>
                  <a:rPr lang="zh-CN" altLang="en-US" dirty="0"/>
                  <a:t>）（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 = u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定理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：设尺度空间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是因果的，且为灰度平移不变的那么其相关函数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）不依赖于</a:t>
                </a:r>
                <a:r>
                  <a:rPr lang="en-US" altLang="zh-CN" dirty="0"/>
                  <a:t>c</a:t>
                </a: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5DA738-1674-4E86-B1E8-8CB27B28AF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7" t="-1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787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41974-AC75-41FE-86BC-4C4485BD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几何平移不变性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372A2E-9081-4B7A-BB22-2B0636EF8A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定义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：设尺度空间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是几何平移不变的，如果对任意的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≥0,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有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）</m:t>
                        </m:r>
                      </m:sub>
                    </m:sSub>
                  </m:oMath>
                </a14:m>
                <a:r>
                  <a:rPr lang="zh-CN" altLang="en-US" dirty="0"/>
                  <a:t>（</a:t>
                </a:r>
                <a:r>
                  <a:rPr lang="en-US" altLang="zh-CN" dirty="0"/>
                  <a:t>τyu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= </a:t>
                </a:r>
                <a:r>
                  <a:rPr lang="en-US" altLang="zh-CN" dirty="0" err="1"/>
                  <a:t>τy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）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en-US" altLang="zh-CN" dirty="0"/>
                  <a:t>u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其中</a:t>
                </a:r>
                <a:r>
                  <a:rPr lang="en-US" altLang="zh-CN" dirty="0" err="1"/>
                  <a:t>τyu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） </a:t>
                </a:r>
                <a:r>
                  <a:rPr lang="en-US" altLang="zh-CN" dirty="0"/>
                  <a:t>= u(x-y)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定理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：设尺度空间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是因果的，且为灰度平移不变的那么其相关函数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）不依赖于</a:t>
                </a:r>
                <a:r>
                  <a:rPr lang="en-US" altLang="zh-CN" dirty="0"/>
                  <a:t>x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372A2E-9081-4B7A-BB22-2B0636EF8A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2569" r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547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2C7D1-03A6-4E27-B15D-5C16C80C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欧式不变性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C799AB-47DE-4369-8534-1C88EDEB8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定义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：设尺度空间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是欧式不变的，如果对任意的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保距变换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有</a:t>
                </a:r>
                <a:r>
                  <a:rPr lang="en-US" altLang="zh-CN" dirty="0"/>
                  <a:t>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）</m:t>
                        </m:r>
                      </m:sub>
                    </m:sSub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）</m:t>
                        </m:r>
                      </m:sub>
                    </m:sSub>
                  </m:oMath>
                </a14:m>
                <a:r>
                  <a:rPr lang="en-US" altLang="zh-CN" dirty="0"/>
                  <a:t>R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其中</a:t>
                </a:r>
                <a:r>
                  <a:rPr lang="en-US" altLang="zh-CN" dirty="0" err="1"/>
                  <a:t>Rux</a:t>
                </a:r>
                <a:r>
                  <a:rPr lang="en-US" altLang="zh-CN" dirty="0"/>
                  <a:t> = </a:t>
                </a:r>
                <a:r>
                  <a:rPr lang="en-US" altLang="zh-CN" dirty="0" err="1"/>
                  <a:t>uRx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定理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：如果一个灰度平移不变的因果尺度空间是欧式不变的，那么它的相关函数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满足任取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RAR’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Rp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） </a:t>
                </a:r>
                <a:r>
                  <a:rPr lang="en-US" altLang="zh-CN" dirty="0"/>
                  <a:t>= F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）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C799AB-47DE-4369-8534-1C88EDEB8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7" t="-1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432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BEF4C-8176-4083-8091-D789513A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19ADEF5-B769-4D80-9C2B-249FB8658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381" y="2788952"/>
            <a:ext cx="9560745" cy="2376290"/>
          </a:xfrm>
        </p:spPr>
      </p:pic>
    </p:spTree>
    <p:extLst>
      <p:ext uri="{BB962C8B-B14F-4D97-AF65-F5344CB8AC3E}">
        <p14:creationId xmlns:p14="http://schemas.microsoft.com/office/powerpoint/2010/main" val="3008235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D560B-9F29-40DF-9DA6-8F7CCB1D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值得研究的问题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32EC7CF-E34C-48E7-A52D-CF923F847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120" y="2285999"/>
            <a:ext cx="8747759" cy="3638668"/>
          </a:xfrm>
        </p:spPr>
      </p:pic>
    </p:spTree>
    <p:extLst>
      <p:ext uri="{BB962C8B-B14F-4D97-AF65-F5344CB8AC3E}">
        <p14:creationId xmlns:p14="http://schemas.microsoft.com/office/powerpoint/2010/main" val="3496507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66DD9-EA35-4F64-B0DE-567F0F02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2A307-91AA-4545-AFE4-7DED31534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/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221922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7B438-E8CD-49C1-8DF7-5319C153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尺度空间理论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3F14E-10E5-40F0-935D-BBD48B0DF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在视觉信息处理模型中引入一个</a:t>
            </a:r>
            <a:r>
              <a:rPr lang="zh-CN" altLang="en-US" dirty="0">
                <a:solidFill>
                  <a:srgbClr val="FF0000"/>
                </a:solidFill>
              </a:rPr>
              <a:t>被视为尺度的参数</a:t>
            </a:r>
            <a:r>
              <a:rPr lang="zh-CN" altLang="en-US" dirty="0"/>
              <a:t>，通过连续变化尺度参数获得不同尺度下的</a:t>
            </a:r>
            <a:r>
              <a:rPr lang="zh-CN" altLang="en-US" dirty="0">
                <a:solidFill>
                  <a:srgbClr val="FF0000"/>
                </a:solidFill>
              </a:rPr>
              <a:t>视觉处理信息</a:t>
            </a:r>
            <a:r>
              <a:rPr lang="zh-CN" altLang="en-US" dirty="0"/>
              <a:t>，然后综合这些信息以深入地挖掘图像的本质特征。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39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DA2EE-C8F2-4DE2-A00B-67542F37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尺度空间理论的思路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02AA3-4057-42EE-8A3B-79686A795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现实世界的</a:t>
            </a:r>
            <a:r>
              <a:rPr lang="zh-CN" altLang="en-US" dirty="0">
                <a:solidFill>
                  <a:srgbClr val="FF0000"/>
                </a:solidFill>
              </a:rPr>
              <a:t>物体由不同尺度的结构所组成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人的视觉</a:t>
            </a:r>
            <a:r>
              <a:rPr lang="zh-CN" altLang="en-US" dirty="0"/>
              <a:t>中，对物体观察的</a:t>
            </a:r>
            <a:r>
              <a:rPr lang="zh-CN" altLang="en-US" dirty="0">
                <a:solidFill>
                  <a:srgbClr val="FF0000"/>
                </a:solidFill>
              </a:rPr>
              <a:t>尺度不同</a:t>
            </a:r>
            <a:r>
              <a:rPr lang="zh-CN" altLang="en-US" dirty="0"/>
              <a:t>，物体的</a:t>
            </a:r>
            <a:r>
              <a:rPr lang="zh-CN" altLang="en-US" dirty="0">
                <a:solidFill>
                  <a:srgbClr val="FF0000"/>
                </a:solidFill>
              </a:rPr>
              <a:t>呈现方式也不同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zh-CN" altLang="en-US" dirty="0">
                <a:solidFill>
                  <a:srgbClr val="FF0000"/>
                </a:solidFill>
              </a:rPr>
              <a:t>计算机视觉</a:t>
            </a:r>
            <a:r>
              <a:rPr lang="zh-CN" altLang="en-US" dirty="0"/>
              <a:t>而言，</a:t>
            </a:r>
            <a:r>
              <a:rPr lang="zh-CN" altLang="en-US" dirty="0">
                <a:solidFill>
                  <a:srgbClr val="FF0000"/>
                </a:solidFill>
              </a:rPr>
              <a:t>无法预知</a:t>
            </a:r>
            <a:r>
              <a:rPr lang="zh-CN" altLang="en-US" dirty="0"/>
              <a:t>某种尺度的物体结构是有意义的，</a:t>
            </a:r>
            <a:r>
              <a:rPr lang="zh-CN" altLang="en-US" dirty="0">
                <a:solidFill>
                  <a:srgbClr val="FF0000"/>
                </a:solidFill>
              </a:rPr>
              <a:t>因此有必要将所有尺度的结构表示出来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从测量的角度来说，对物体的测量数据必然是依赖于某个尺度的；</a:t>
            </a:r>
            <a:endParaRPr lang="en-US" altLang="zh-CN" dirty="0"/>
          </a:p>
          <a:p>
            <a:r>
              <a:rPr lang="zh-CN" altLang="en-US" dirty="0"/>
              <a:t>采用尺度空间理论对物体</a:t>
            </a:r>
            <a:r>
              <a:rPr lang="zh-CN" altLang="en-US" dirty="0">
                <a:solidFill>
                  <a:srgbClr val="FF0000"/>
                </a:solidFill>
              </a:rPr>
              <a:t>建模</a:t>
            </a:r>
            <a:r>
              <a:rPr lang="zh-CN" altLang="en-US" dirty="0"/>
              <a:t>，即将尺度的概念融合入物理模型之中。</a:t>
            </a:r>
          </a:p>
        </p:txBody>
      </p:sp>
    </p:spTree>
    <p:extLst>
      <p:ext uri="{BB962C8B-B14F-4D97-AF65-F5344CB8AC3E}">
        <p14:creationId xmlns:p14="http://schemas.microsoft.com/office/powerpoint/2010/main" val="399269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CF4E4-3027-4210-9DC7-9344C6CE3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尺度空间的定义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2FCFCD-5EE2-49C4-9EFA-0CB9A501D8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尺度空间（</a:t>
                </a:r>
                <a:r>
                  <a:rPr lang="en-US" altLang="zh-CN" dirty="0"/>
                  <a:t>scale space</a:t>
                </a:r>
                <a:r>
                  <a:rPr lang="zh-CN" altLang="en-US" dirty="0"/>
                  <a:t>）在计算机算法的角度上看，是一个滤波器的迭代过程。</a:t>
                </a:r>
                <a:endParaRPr lang="en-US" altLang="zh-CN" dirty="0"/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不同的滤波器具有不同的收敛性</a:t>
                </a:r>
                <a:r>
                  <a:rPr lang="zh-CN" altLang="en-US" dirty="0"/>
                  <a:t>，例如线性滤波器迭代后收敛于热传导方程的解。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70C0"/>
                    </a:solidFill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1</a:t>
                </a:r>
                <a:r>
                  <a:rPr lang="zh-CN" altLang="en-US" dirty="0"/>
                  <a:t>：一族以</a:t>
                </a:r>
                <a:r>
                  <a:rPr lang="en-US" altLang="zh-CN" dirty="0"/>
                  <a:t>t&gt;=0</a:t>
                </a:r>
                <a:r>
                  <a:rPr lang="zh-CN" altLang="en-US" dirty="0"/>
                  <a:t>为参数的图像光滑算子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zh-CN" altLang="en-US" dirty="0"/>
                  <a:t>称为一个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尺度空间</a:t>
                </a:r>
                <a:r>
                  <a:rPr lang="zh-CN" altLang="en-US" dirty="0"/>
                  <a:t>，记作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，其中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称为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尺度参数</a:t>
                </a:r>
                <a:r>
                  <a:rPr lang="zh-CN" altLang="en-US" dirty="0"/>
                  <a:t>。对于单个图像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en-US" altLang="zh-CN" dirty="0"/>
                  <a:t>x</a:t>
                </a:r>
                <a:r>
                  <a:rPr lang="zh-CN" altLang="en-US" dirty="0"/>
                  <a:t>），称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en-US" altLang="zh-CN" dirty="0"/>
                  <a:t>x</a:t>
                </a:r>
                <a:r>
                  <a:rPr lang="zh-CN" altLang="en-US" dirty="0"/>
                  <a:t>）是图像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在尺度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的映像</a:t>
                </a:r>
                <a:r>
                  <a:rPr lang="zh-CN" altLang="en-US" dirty="0"/>
                  <a:t>，尺度参数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定量地反映图像被平滑的程度。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2FCFCD-5EE2-49C4-9EFA-0CB9A501D8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27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58A33-3627-4346-9090-089DEAD4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尺度空间的定义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3C194E-714D-4325-B766-65635FC13B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尺度空间上有一个性质比较好的代数结构。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70C0"/>
                    </a:solidFill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2</a:t>
                </a:r>
                <a:r>
                  <a:rPr lang="zh-CN" altLang="en-US" dirty="0"/>
                  <a:t>：尺度空间具有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金字塔结构</a:t>
                </a:r>
                <a:r>
                  <a:rPr lang="zh-CN" altLang="en-US" dirty="0"/>
                  <a:t>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dirty="0"/>
                  <a:t>Id</a:t>
                </a:r>
                <a:r>
                  <a:rPr lang="zh-CN" altLang="en-US" dirty="0"/>
                  <a:t>，任取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，存在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）</m:t>
                        </m:r>
                      </m:sub>
                    </m:sSub>
                  </m:oMath>
                </a14:m>
                <a:r>
                  <a:rPr lang="zh-CN" altLang="en-US" dirty="0"/>
                  <a:t>，使得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）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）</m:t>
                        </m:r>
                      </m:sub>
                    </m:sSub>
                  </m:oMath>
                </a14:m>
                <a:r>
                  <a:rPr lang="zh-CN" altLang="en-US" dirty="0"/>
                  <a:t>被称为转移算子，</a:t>
                </a:r>
                <a:r>
                  <a:rPr lang="en-US" altLang="zh-CN" dirty="0"/>
                  <a:t>Id</a:t>
                </a:r>
                <a:r>
                  <a:rPr lang="zh-CN" altLang="en-US" dirty="0"/>
                  <a:t>是图像的恒等变换。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63C194E-714D-4325-B766-65635FC13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8F983CC-7122-4300-B5CB-8FD2069E0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736" y="4428748"/>
            <a:ext cx="3413742" cy="226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4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2AD49-BE16-4355-9FE6-907120DB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尺度空间的定义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D311D5-1CFB-491E-9328-31A22CCBC2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2" y="2556932"/>
                <a:ext cx="9601196" cy="3318936"/>
              </a:xfrm>
            </p:spPr>
            <p:txBody>
              <a:bodyPr/>
              <a:lstStyle/>
              <a:p>
                <a:r>
                  <a:rPr lang="zh-CN" altLang="en-US" dirty="0">
                    <a:solidFill>
                      <a:srgbClr val="0070C0"/>
                    </a:solidFill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3</a:t>
                </a:r>
                <a:r>
                  <a:rPr lang="zh-CN" altLang="en-US" dirty="0"/>
                  <a:t>：尺度空间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递归</a:t>
                </a:r>
                <a:r>
                  <a:rPr lang="zh-CN" altLang="en-US" dirty="0"/>
                  <a:t>的，如果对于任意的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t&gt;0</a:t>
                </a:r>
                <a:r>
                  <a:rPr lang="zh-CN" altLang="en-US" dirty="0"/>
                  <a:t>和图像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dirty="0"/>
                  <a:t>Id</a:t>
                </a:r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dirty="0"/>
                  <a:t>如果满足递归条件，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可以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/n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迭代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次得到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运算相当于堆图像的信息做组合，没有其他特征计入，所以这个时候参数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越大，图像的内容越简单。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D311D5-1CFB-491E-9328-31A22CCBC2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2" y="2556932"/>
                <a:ext cx="9601196" cy="3318936"/>
              </a:xfrm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96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9A858-2C46-4454-9DE8-548AB173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尺度空间的性质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0B2850-F137-4FF0-9AEC-F23D8BB61A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尺度空间的发展过程中，加入了一些限制条件。有一部分是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图像变换所满足的基本性质</a:t>
                </a:r>
                <a:r>
                  <a:rPr lang="zh-CN" altLang="en-US" dirty="0"/>
                  <a:t>，另一部分是为了导入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偏微分方程的数学建模</a:t>
                </a:r>
                <a:r>
                  <a:rPr lang="zh-CN" altLang="en-US" dirty="0"/>
                  <a:t>工具而加入的。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70C0"/>
                    </a:solidFill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4</a:t>
                </a:r>
                <a:r>
                  <a:rPr lang="zh-CN" altLang="en-US" dirty="0"/>
                  <a:t>：设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是图像中的点，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的某一邻域。如果两幅图像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满足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&gt;v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），那么存在足够小的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）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u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））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&gt;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）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v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））对图像中任意的点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都成立，则称尺度空间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满足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局部比较原则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0B2850-F137-4FF0-9AEC-F23D8BB61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569" r="-4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42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1FC25-6DEC-446A-8680-EEA06DC9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尺度空间的性质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414B55-9FC0-45A7-BFF6-269481B959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如果尺度空间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满足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局部比较原则</a:t>
                </a:r>
                <a:r>
                  <a:rPr lang="zh-CN" altLang="en-US" dirty="0"/>
                  <a:t>，那么经过一个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很短</a:t>
                </a:r>
                <a:r>
                  <a:rPr lang="zh-CN" altLang="en-US" dirty="0"/>
                  <a:t>的“时间”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后，图像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局部的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灰度值</a:t>
                </a:r>
                <a:r>
                  <a:rPr lang="zh-CN" altLang="en-US" dirty="0"/>
                  <a:t>比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大这种特征依然得到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保留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下面导入偏微分方程，给出下列定义。约定</a:t>
                </a:r>
                <a:r>
                  <a:rPr lang="en-US" altLang="zh-CN" dirty="0"/>
                  <a:t>&lt;,&gt;</a:t>
                </a:r>
                <a:r>
                  <a:rPr lang="zh-CN" altLang="en-US" dirty="0"/>
                  <a:t>表示内积，那么把图像看作向量，对于两点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x1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x2</a:t>
                </a:r>
                <a:r>
                  <a:rPr lang="zh-CN" altLang="en-US" dirty="0"/>
                  <a:t>），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y1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y2</a:t>
                </a:r>
                <a:r>
                  <a:rPr lang="zh-CN" altLang="en-US" dirty="0"/>
                  <a:t>）有</a:t>
                </a:r>
                <a:r>
                  <a:rPr lang="en-US" altLang="zh-CN" dirty="0"/>
                  <a:t>&lt;x , y&gt; = x1y1+x2y2</a:t>
                </a:r>
              </a:p>
              <a:p>
                <a:r>
                  <a:rPr lang="zh-CN" altLang="en-US" dirty="0">
                    <a:solidFill>
                      <a:srgbClr val="0070C0"/>
                    </a:solidFill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5</a:t>
                </a:r>
                <a:r>
                  <a:rPr lang="zh-CN" altLang="en-US" dirty="0"/>
                  <a:t>：假设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的某个邻域内，具有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u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y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）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=0.5*&lt;A(y-x) , y-x&gt;+&lt;p , y-x&gt; +c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形式的函数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u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二次式</a:t>
                </a:r>
                <a:r>
                  <a:rPr lang="zh-CN" altLang="en-US" dirty="0"/>
                  <a:t>，其中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为对称二维矩阵，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是二维向量，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是一个常数，称尺度空间是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规则的</a:t>
                </a:r>
                <a:r>
                  <a:rPr lang="zh-CN" altLang="en-US" dirty="0"/>
                  <a:t>，如果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存在</a:t>
                </a:r>
                <a:r>
                  <a:rPr lang="zh-CN" altLang="en-US" dirty="0"/>
                  <a:t>一个函数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），对于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连续，并且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）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u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））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-u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）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-&gt;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(h-&gt;0)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414B55-9FC0-45A7-BFF6-269481B959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3" t="-2202" r="-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77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1470</TotalTime>
  <Words>1731</Words>
  <Application>Microsoft Office PowerPoint</Application>
  <PresentationFormat>宽屏</PresentationFormat>
  <Paragraphs>86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Arial</vt:lpstr>
      <vt:lpstr>Cambria Math</vt:lpstr>
      <vt:lpstr>Garamond</vt:lpstr>
      <vt:lpstr>环保</vt:lpstr>
      <vt:lpstr>尺度空间</vt:lpstr>
      <vt:lpstr>论文概述</vt:lpstr>
      <vt:lpstr>尺度空间理论</vt:lpstr>
      <vt:lpstr>尺度空间理论的思路</vt:lpstr>
      <vt:lpstr>尺度空间的定义</vt:lpstr>
      <vt:lpstr>尺度空间的定义</vt:lpstr>
      <vt:lpstr>尺度空间的定义</vt:lpstr>
      <vt:lpstr>尺度空间的性质</vt:lpstr>
      <vt:lpstr>尺度空间的性质</vt:lpstr>
      <vt:lpstr>尺度空间的性质</vt:lpstr>
      <vt:lpstr>尺度空间的性质</vt:lpstr>
      <vt:lpstr>尺度空间的性质</vt:lpstr>
      <vt:lpstr>尺度空间的性质</vt:lpstr>
      <vt:lpstr>尺度空间的性质</vt:lpstr>
      <vt:lpstr>尺度空间与偏微分方程</vt:lpstr>
      <vt:lpstr>尺度空间与偏微分方程</vt:lpstr>
      <vt:lpstr>PowerPoint 演示文稿</vt:lpstr>
      <vt:lpstr>PowerPoint 演示文稿</vt:lpstr>
      <vt:lpstr>PowerPoint 演示文稿</vt:lpstr>
      <vt:lpstr>尺度空间与偏微分方程</vt:lpstr>
      <vt:lpstr>尺度空间和不变性</vt:lpstr>
      <vt:lpstr>灰度平移不变性</vt:lpstr>
      <vt:lpstr>几何平移不变性</vt:lpstr>
      <vt:lpstr>欧式不变性</vt:lpstr>
      <vt:lpstr>PowerPoint 演示文稿</vt:lpstr>
      <vt:lpstr>值得研究的问题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尺度空间</dc:title>
  <dc:creator>Jangle 。</dc:creator>
  <cp:lastModifiedBy>Jangle 。</cp:lastModifiedBy>
  <cp:revision>14</cp:revision>
  <dcterms:created xsi:type="dcterms:W3CDTF">2022-04-05T02:49:45Z</dcterms:created>
  <dcterms:modified xsi:type="dcterms:W3CDTF">2022-04-07T03:22:12Z</dcterms:modified>
</cp:coreProperties>
</file>