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23" r:id="rId3"/>
    <p:sldId id="535" r:id="rId4"/>
    <p:sldId id="524" r:id="rId5"/>
    <p:sldId id="536" r:id="rId6"/>
    <p:sldId id="537" r:id="rId7"/>
    <p:sldId id="538" r:id="rId8"/>
    <p:sldId id="540" r:id="rId9"/>
    <p:sldId id="552" r:id="rId10"/>
    <p:sldId id="558" r:id="rId11"/>
    <p:sldId id="553" r:id="rId12"/>
    <p:sldId id="530" r:id="rId13"/>
    <p:sldId id="531" r:id="rId14"/>
    <p:sldId id="556" r:id="rId15"/>
    <p:sldId id="541" r:id="rId16"/>
    <p:sldId id="542" r:id="rId17"/>
    <p:sldId id="543" r:id="rId18"/>
    <p:sldId id="544" r:id="rId19"/>
    <p:sldId id="545" r:id="rId20"/>
    <p:sldId id="554" r:id="rId21"/>
    <p:sldId id="555" r:id="rId22"/>
    <p:sldId id="557" r:id="rId23"/>
    <p:sldId id="547" r:id="rId24"/>
    <p:sldId id="548" r:id="rId25"/>
    <p:sldId id="560" r:id="rId26"/>
    <p:sldId id="559" r:id="rId27"/>
    <p:sldId id="549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23"/>
    <a:srgbClr val="FFFF00"/>
    <a:srgbClr val="33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>
      <p:cViewPr varScale="1">
        <p:scale>
          <a:sx n="63" d="100"/>
          <a:sy n="63" d="100"/>
        </p:scale>
        <p:origin x="8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5D7C2-8A41-4B11-8A52-7C1B21E7AA18}" type="datetimeFigureOut">
              <a:rPr lang="es-AR" smtClean="0"/>
              <a:t>7/3/2022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010-3C82-4AF6-B112-05D6AC3E11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40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B7AA69-BDDA-4698-B92B-9AD961763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2FE8E-335B-4974-BFBF-6CEEB4A51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5E5353-E514-4882-BD7F-6191261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DD9E-81C2-4FD4-89CA-A81A013622ED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1030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F059C-E70A-47CB-AE7A-ADA5FCC50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8553CC-EBAD-4F2A-BB9C-2ECCC5108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E8C6B-1F25-4FC5-9D36-4AC12BB3F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EBBCD-29AC-423D-B2BE-B8C2575EE48B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978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486" y="253111"/>
            <a:ext cx="7862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1F1F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5" dirty="0"/>
              <a:t>Historia Económica</a:t>
            </a:r>
            <a:r>
              <a:rPr spc="5" dirty="0"/>
              <a:t> </a:t>
            </a:r>
            <a:r>
              <a:rPr spc="-5" dirty="0"/>
              <a:t>Internacional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cion nu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4760"/>
            <a:ext cx="8229600" cy="11430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0666"/>
            <a:ext cx="8229600" cy="452596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latin typeface="Fontin Sans Rg" panose="02000000000000000000" pitchFamily="50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latin typeface="Fontin Sans Rg" panose="02000000000000000000" pitchFamily="50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Fontin Sans Rg" panose="02000000000000000000" pitchFamily="50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11960" y="6295447"/>
            <a:ext cx="477416" cy="427397"/>
          </a:xfrm>
        </p:spPr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A31CAF-7D20-46A9-BB41-8DF617C5331C}"/>
              </a:ext>
            </a:extLst>
          </p:cNvPr>
          <p:cNvSpPr/>
          <p:nvPr userDrawn="1"/>
        </p:nvSpPr>
        <p:spPr>
          <a:xfrm>
            <a:off x="0" y="1466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535657-31B5-47ED-B2B1-C1A8560E83B1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82C550-5A28-4454-B003-3B8900F05A33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B31C2-7D1B-498D-A890-A75E06641257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10E731-D29D-48C2-BB8F-09D02F5356D9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D19469-D114-4A9B-9EE5-9C7D24CC6D5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9197" y="6313032"/>
            <a:ext cx="525605" cy="365125"/>
          </a:xfrm>
        </p:spPr>
        <p:txBody>
          <a:bodyPr/>
          <a:lstStyle>
            <a:lvl1pPr algn="ctr">
              <a:defRPr/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305600-450C-4EE3-885F-AD8C123B3204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C91BE7-6A05-403E-93D6-BD36C12F173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i="0" kern="1200">
          <a:solidFill>
            <a:schemeClr val="tx2">
              <a:lumMod val="75000"/>
            </a:schemeClr>
          </a:solidFill>
          <a:latin typeface="Fontin Sans Rg" panose="020000000000000000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mango verde sudamericano">
            <a:extLst>
              <a:ext uri="{FF2B5EF4-FFF2-40B4-BE49-F238E27FC236}">
                <a16:creationId xmlns:a16="http://schemas.microsoft.com/office/drawing/2014/main" id="{2D49FC25-88FD-4DB0-A11F-1D7C38F86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F4D7A80-8E16-4EC6-85DA-DF8772DE0572}"/>
              </a:ext>
            </a:extLst>
          </p:cNvPr>
          <p:cNvSpPr txBox="1">
            <a:spLocks/>
          </p:cNvSpPr>
          <p:nvPr/>
        </p:nvSpPr>
        <p:spPr>
          <a:xfrm>
            <a:off x="-48912" y="3189723"/>
            <a:ext cx="8778221" cy="198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>
              <a:solidFill>
                <a:schemeClr val="accent1">
                  <a:lumMod val="75000"/>
                </a:schemeClr>
              </a:solidFill>
              <a:latin typeface="Fontin Sans Rg" panose="020000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D84B8A-E54D-4B93-BCDF-F6FCC5DD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641781"/>
            <a:ext cx="7772400" cy="1470025"/>
          </a:xfrm>
        </p:spPr>
        <p:txBody>
          <a:bodyPr>
            <a:noAutofit/>
          </a:bodyPr>
          <a:lstStyle/>
          <a:p>
            <a:r>
              <a:rPr lang="en-US"/>
              <a:t>Tsinghua University</a:t>
            </a:r>
            <a:br>
              <a:rPr lang="en-US"/>
            </a:br>
            <a:br>
              <a:rPr lang="en-US"/>
            </a:br>
            <a:r>
              <a:rPr lang="en-US"/>
              <a:t>Economic History and Development</a:t>
            </a:r>
            <a:br>
              <a:rPr lang="en-US"/>
            </a:br>
            <a:r>
              <a:rPr lang="en-US"/>
              <a:t>in Latin America</a:t>
            </a:r>
            <a:br>
              <a:rPr lang="en-US"/>
            </a:br>
            <a:br>
              <a:rPr lang="en-US"/>
            </a:br>
            <a:r>
              <a:rPr lang="en-US" sz="2000"/>
              <a:t>Instructor: Prof. Lucas Llach</a:t>
            </a:r>
            <a:br>
              <a:rPr lang="en-US" sz="2000"/>
            </a:br>
            <a:r>
              <a:rPr lang="en-US" sz="2000"/>
              <a:t>(affiliation: Universidad Torcuato Di Tella, Argentina)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Lecture 3/8. </a:t>
            </a:r>
            <a:br>
              <a:rPr lang="en-US"/>
            </a:br>
            <a:r>
              <a:rPr lang="en-US"/>
              <a:t>Independence and Instability </a:t>
            </a:r>
            <a:br>
              <a:rPr lang="en-US"/>
            </a:br>
            <a:r>
              <a:rPr lang="en-US"/>
              <a:t>in Post-Independence Latin America</a:t>
            </a:r>
            <a:br>
              <a:rPr lang="en-US"/>
            </a:br>
            <a:br>
              <a:rPr lang="en-US"/>
            </a:br>
            <a:br>
              <a:rPr lang="es-AR"/>
            </a:br>
            <a:br>
              <a:rPr lang="es-A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... but it was a global "periphery" phenomenon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10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2B487-E7B4-4F1D-871D-6BCBC08F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68" y="1439567"/>
            <a:ext cx="6154615" cy="51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Institutional Theories (1):</a:t>
            </a:r>
            <a:br>
              <a:rPr lang="es-ES_tradnl" altLang="en-US" b="1"/>
            </a:br>
            <a:r>
              <a:rPr lang="es-ES_tradnl" altLang="en-US" b="1"/>
              <a:t>The "identity of the colonizer" hypothesis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11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CE9FAC-7EC9-4755-A475-C2075EFE1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USA / Canada vs. Latin America...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...but: Jamaica, Guiana and other British Caribbean territories.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19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Insitutional Theories (2)</a:t>
            </a:r>
            <a:br>
              <a:rPr lang="es-ES_tradnl" altLang="en-US"/>
            </a:br>
            <a:r>
              <a:rPr lang="es-ES_tradnl" altLang="en-US"/>
              <a:t>Engerman/Sokoloff and "factor endowments"</a:t>
            </a:r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0300" y="1802640"/>
            <a:ext cx="4937760" cy="52370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/>
              <a:t>Factor endowments (resources/labor)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D6AE60-53AD-4DAB-B0D1-949D244D5EB9}"/>
              </a:ext>
            </a:extLst>
          </p:cNvPr>
          <p:cNvSpPr/>
          <p:nvPr/>
        </p:nvSpPr>
        <p:spPr>
          <a:xfrm>
            <a:off x="1905000" y="1676400"/>
            <a:ext cx="52578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856CF2-11AE-4E58-B0F5-BC7B9E736EC0}"/>
              </a:ext>
            </a:extLst>
          </p:cNvPr>
          <p:cNvSpPr txBox="1">
            <a:spLocks noChangeArrowheads="1"/>
          </p:cNvSpPr>
          <p:nvPr/>
        </p:nvSpPr>
        <p:spPr>
          <a:xfrm>
            <a:off x="3183260" y="3022247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Income distribution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EB4E35-CB0B-48AD-8B23-4B72A0A3E409}"/>
              </a:ext>
            </a:extLst>
          </p:cNvPr>
          <p:cNvSpPr/>
          <p:nvPr/>
        </p:nvSpPr>
        <p:spPr>
          <a:xfrm>
            <a:off x="1833880" y="2870047"/>
            <a:ext cx="5257800" cy="777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5F44BF2-57F6-48BF-8E72-E0F1A1B7D025}"/>
              </a:ext>
            </a:extLst>
          </p:cNvPr>
          <p:cNvSpPr txBox="1">
            <a:spLocks noChangeArrowheads="1"/>
          </p:cNvSpPr>
          <p:nvPr/>
        </p:nvSpPr>
        <p:spPr>
          <a:xfrm>
            <a:off x="2933700" y="4319526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Institutions &amp; policies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4BDDF6-1C9D-45BC-B97B-AF4D0D827102}"/>
              </a:ext>
            </a:extLst>
          </p:cNvPr>
          <p:cNvSpPr/>
          <p:nvPr/>
        </p:nvSpPr>
        <p:spPr>
          <a:xfrm>
            <a:off x="1828800" y="4059830"/>
            <a:ext cx="52578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89CFA7-75AF-4A6D-AF80-B1B24778536C}"/>
              </a:ext>
            </a:extLst>
          </p:cNvPr>
          <p:cNvCxnSpPr/>
          <p:nvPr/>
        </p:nvCxnSpPr>
        <p:spPr>
          <a:xfrm>
            <a:off x="4455160" y="2551245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7C2C8-70E3-4B5D-9FDA-09854B779A27}"/>
              </a:ext>
            </a:extLst>
          </p:cNvPr>
          <p:cNvCxnSpPr/>
          <p:nvPr/>
        </p:nvCxnSpPr>
        <p:spPr>
          <a:xfrm>
            <a:off x="4457700" y="3829552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C8D8D63-B942-401A-9113-977AB2C29100}"/>
              </a:ext>
            </a:extLst>
          </p:cNvPr>
          <p:cNvSpPr/>
          <p:nvPr/>
        </p:nvSpPr>
        <p:spPr>
          <a:xfrm>
            <a:off x="1943100" y="5166360"/>
            <a:ext cx="52578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E75A7D-6166-4CCB-A2FB-C7D054E1166B}"/>
              </a:ext>
            </a:extLst>
          </p:cNvPr>
          <p:cNvCxnSpPr/>
          <p:nvPr/>
        </p:nvCxnSpPr>
        <p:spPr>
          <a:xfrm>
            <a:off x="4450668" y="4929126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F0DED3D-E809-423C-85CC-C856DD962BD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5369560"/>
            <a:ext cx="3048000" cy="425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Economic performance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71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Insitutional Theories (3)</a:t>
            </a:r>
            <a:br>
              <a:rPr lang="es-ES_tradnl" altLang="en-US"/>
            </a:br>
            <a:r>
              <a:rPr lang="es-ES_tradnl" altLang="en-US"/>
              <a:t>Acemoglu/Robinson and settler mortality</a:t>
            </a:r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0820" y="2437793"/>
            <a:ext cx="4937760" cy="5237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/>
              <a:t>Large stock or European settlers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D6AE60-53AD-4DAB-B0D1-949D244D5EB9}"/>
              </a:ext>
            </a:extLst>
          </p:cNvPr>
          <p:cNvSpPr/>
          <p:nvPr/>
        </p:nvSpPr>
        <p:spPr>
          <a:xfrm>
            <a:off x="985520" y="2311553"/>
            <a:ext cx="52578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856CF2-11AE-4E58-B0F5-BC7B9E736EC0}"/>
              </a:ext>
            </a:extLst>
          </p:cNvPr>
          <p:cNvSpPr txBox="1">
            <a:spLocks noChangeArrowheads="1"/>
          </p:cNvSpPr>
          <p:nvPr/>
        </p:nvSpPr>
        <p:spPr>
          <a:xfrm>
            <a:off x="1309371" y="3694182"/>
            <a:ext cx="4686298" cy="79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"European"/inclusive institutions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EB4E35-CB0B-48AD-8B23-4B72A0A3E409}"/>
              </a:ext>
            </a:extLst>
          </p:cNvPr>
          <p:cNvSpPr/>
          <p:nvPr/>
        </p:nvSpPr>
        <p:spPr>
          <a:xfrm>
            <a:off x="914400" y="3505200"/>
            <a:ext cx="5257800" cy="777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5F44BF2-57F6-48BF-8E72-E0F1A1B7D025}"/>
              </a:ext>
            </a:extLst>
          </p:cNvPr>
          <p:cNvSpPr txBox="1">
            <a:spLocks noChangeArrowheads="1"/>
          </p:cNvSpPr>
          <p:nvPr/>
        </p:nvSpPr>
        <p:spPr>
          <a:xfrm>
            <a:off x="2014219" y="4896505"/>
            <a:ext cx="3390899" cy="7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Economic performance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4BDDF6-1C9D-45BC-B97B-AF4D0D827102}"/>
              </a:ext>
            </a:extLst>
          </p:cNvPr>
          <p:cNvSpPr/>
          <p:nvPr/>
        </p:nvSpPr>
        <p:spPr>
          <a:xfrm>
            <a:off x="909320" y="4694983"/>
            <a:ext cx="52578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89CFA7-75AF-4A6D-AF80-B1B24778536C}"/>
              </a:ext>
            </a:extLst>
          </p:cNvPr>
          <p:cNvCxnSpPr/>
          <p:nvPr/>
        </p:nvCxnSpPr>
        <p:spPr>
          <a:xfrm>
            <a:off x="3535680" y="3186398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7C2C8-70E3-4B5D-9FDA-09854B779A27}"/>
              </a:ext>
            </a:extLst>
          </p:cNvPr>
          <p:cNvCxnSpPr/>
          <p:nvPr/>
        </p:nvCxnSpPr>
        <p:spPr>
          <a:xfrm>
            <a:off x="3543300" y="4395718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2A091D8-5DF2-4F6C-B149-0E2728C9E8E8}"/>
              </a:ext>
            </a:extLst>
          </p:cNvPr>
          <p:cNvSpPr/>
          <p:nvPr/>
        </p:nvSpPr>
        <p:spPr>
          <a:xfrm>
            <a:off x="6243320" y="1725331"/>
            <a:ext cx="2743200" cy="73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C273B-8B5B-4915-B653-7F171CF1AF51}"/>
              </a:ext>
            </a:extLst>
          </p:cNvPr>
          <p:cNvCxnSpPr>
            <a:cxnSpLocks/>
          </p:cNvCxnSpPr>
          <p:nvPr/>
        </p:nvCxnSpPr>
        <p:spPr>
          <a:xfrm flipH="1">
            <a:off x="6312828" y="2408244"/>
            <a:ext cx="211503" cy="179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FF76960A-1866-420A-8AD9-BBA175DFF4D3}"/>
              </a:ext>
            </a:extLst>
          </p:cNvPr>
          <p:cNvSpPr txBox="1">
            <a:spLocks noChangeArrowheads="1"/>
          </p:cNvSpPr>
          <p:nvPr/>
        </p:nvSpPr>
        <p:spPr>
          <a:xfrm>
            <a:off x="6485889" y="1928531"/>
            <a:ext cx="2272031" cy="425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/>
              <a:t>Settler mortality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96096-9BD3-4174-95C0-AE449CD7D3AE}"/>
              </a:ext>
            </a:extLst>
          </p:cNvPr>
          <p:cNvCxnSpPr>
            <a:cxnSpLocks/>
          </p:cNvCxnSpPr>
          <p:nvPr/>
        </p:nvCxnSpPr>
        <p:spPr>
          <a:xfrm flipH="1">
            <a:off x="6072799" y="2557364"/>
            <a:ext cx="709683" cy="2339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9760623-3CF4-4963-988D-8188DC6E281B}"/>
              </a:ext>
            </a:extLst>
          </p:cNvPr>
          <p:cNvSpPr/>
          <p:nvPr/>
        </p:nvSpPr>
        <p:spPr>
          <a:xfrm>
            <a:off x="6279901" y="3186398"/>
            <a:ext cx="502581" cy="570195"/>
          </a:xfrm>
          <a:prstGeom prst="mathMultiply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81B10E6-7E67-4075-9521-E4F3EF76926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5958185"/>
            <a:ext cx="8229600" cy="437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"Reversal of Development"?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8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14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0000"/>
                </a:solidFill>
              </a:rPr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Endowment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613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Dependency Theories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15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Core-Periphery model and patterns of domination: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Technology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Capital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Terms of trade (ie., export/import prices)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Latin America: A Periphery of a Periphery? (Stanley &amp; Barbara Stein)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4134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16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0000"/>
                </a:solidFill>
              </a:rPr>
              <a:t>Endowment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280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Geography or "Endowments" 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17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Endowments of "factors": land, capital, natural resources, human capital ¿distance?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Endowment, trade &amp; income: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Heckscher-Ohlin model: a country will have comparative advantages according to factor endowments.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Stolper-Samuelson: trade will benefit factors of production that are "winners" with trade.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role of transport costs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016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18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Endowment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01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shock of independence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19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 shocks: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"Imperial burden" (eg., Mexico)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Terms of trade shock (eg., Argentina)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Institutional Change?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Imperial disintegration and political conflict over who would be in charge.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Was It Shock or Continuity? (eg., Brasil v Argentina)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else was happening at the same time?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Industrial Revolution in England</a:t>
            </a:r>
          </a:p>
        </p:txBody>
      </p:sp>
    </p:spTree>
    <p:extLst>
      <p:ext uri="{BB962C8B-B14F-4D97-AF65-F5344CB8AC3E}">
        <p14:creationId xmlns:p14="http://schemas.microsoft.com/office/powerpoint/2010/main" val="9392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Endowment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713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shock of independence: </a:t>
            </a:r>
            <a:br>
              <a:rPr lang="es-ES_tradnl" altLang="en-US" b="1"/>
            </a:br>
            <a:r>
              <a:rPr lang="es-ES_tradnl" altLang="en-US" b="1"/>
              <a:t>differential transport costs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20</a:t>
            </a:fld>
            <a:endParaRPr lang="es-E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E8A05-C595-4AFD-9E44-586F69B0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26" y="1447800"/>
            <a:ext cx="7277100" cy="50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shock of independence: </a:t>
            </a:r>
            <a:br>
              <a:rPr lang="es-ES_tradnl" altLang="en-US" b="1"/>
            </a:br>
            <a:r>
              <a:rPr lang="es-ES_tradnl" altLang="en-US" b="1"/>
              <a:t>differential transport costs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21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C3669-4A95-446B-AED6-35E4D151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60" y="1371600"/>
            <a:ext cx="6301079" cy="53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shock of independence: </a:t>
            </a:r>
            <a:br>
              <a:rPr lang="es-ES_tradnl" altLang="en-US" b="1"/>
            </a:br>
            <a:r>
              <a:rPr lang="es-ES_tradnl" altLang="en-US" b="1"/>
              <a:t>improvement of terms of trade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22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1CBC3-90BD-47E7-916C-BE2EEAE1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416"/>
            <a:ext cx="9144000" cy="39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9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Post-Independence Economy</a:t>
            </a:r>
            <a:br>
              <a:rPr lang="es-ES_tradnl" altLang="en-US" b="1"/>
            </a:br>
            <a:r>
              <a:rPr lang="es-ES_tradnl" altLang="en-US" b="1"/>
              <a:t>1. Brazil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Still an "Empire" in spite of independence.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Slave plantations until the end of the 19th century.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Obstacles to industrialization: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it was British dependence, it predated independence.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Brazilian authorities were autonomous (eg., slave trade) but were smart to avoid a very protectionist policy.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Brazil lacked other factors of production (technology, capital) for modern manufacture to develop.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Also: was there a market for large scale manufacturing, with high transport costs and low incomes?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7869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Post-Independence Economy</a:t>
            </a:r>
            <a:br>
              <a:rPr lang="es-ES_tradnl" altLang="en-US" b="1"/>
            </a:br>
            <a:r>
              <a:rPr lang="es-ES_tradnl" altLang="en-US" b="1"/>
              <a:t>2. Mexico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24</a:t>
            </a:fld>
            <a:endParaRPr lang="es-E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FDDC0-A815-43A7-9790-1554A52C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4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Post-Independence Economy</a:t>
            </a:r>
            <a:br>
              <a:rPr lang="es-ES_tradnl" altLang="en-US" b="1"/>
            </a:br>
            <a:r>
              <a:rPr lang="es-ES_tradnl" altLang="en-US" b="1"/>
              <a:t>2. Mexico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25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Marred by political conflict &amp; low growth until the 1880s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Spanish colonial rule?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Land tenure?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Church?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Maybe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Slow move to modern legal framework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Transport costs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950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Post-Independence Economy</a:t>
            </a:r>
            <a:br>
              <a:rPr lang="es-ES_tradnl" altLang="en-US" b="1"/>
            </a:br>
            <a:r>
              <a:rPr lang="es-ES_tradnl" altLang="en-US" b="1"/>
              <a:t>3. Argentina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26</a:t>
            </a:fld>
            <a:endParaRPr lang="es-ES" altLang="en-US"/>
          </a:p>
        </p:txBody>
      </p:sp>
      <p:pic>
        <p:nvPicPr>
          <p:cNvPr id="1026" name="Picture 2" descr="The Gaucho Martin Fierro (UNESCO Collection of Representative Works: Latin  American): Jose Hernandez, Frank G. Carrino, Alberto Carlos, Catherine E.  Ward: 9780873952842: Amazon.com: Books">
            <a:extLst>
              <a:ext uri="{FF2B5EF4-FFF2-40B4-BE49-F238E27FC236}">
                <a16:creationId xmlns:a16="http://schemas.microsoft.com/office/drawing/2014/main" id="{1C730145-0BC4-404A-B077-68E01EF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68" y="1428808"/>
            <a:ext cx="3581400" cy="53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6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The Post-Independence Economy</a:t>
            </a:r>
            <a:br>
              <a:rPr lang="es-ES_tradnl" altLang="en-US" b="1"/>
            </a:br>
            <a:r>
              <a:rPr lang="es-ES_tradnl" altLang="en-US" b="1"/>
              <a:t>3. Argentina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27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more dynamic case of the three</a:t>
            </a:r>
          </a:p>
          <a:p>
            <a:pPr>
              <a:lnSpc>
                <a:spcPct val="90000"/>
              </a:lnSpc>
            </a:pPr>
            <a:r>
              <a:rPr lang="en-US" altLang="en-US"/>
              <a:t>"Disorder and Progress"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Huge terms of trade shock: effects on production (cattle) and on income distribution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8C889-017D-47CC-B75F-422DDAF0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1" y="4115268"/>
            <a:ext cx="3998799" cy="2056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9C62D-D0CD-4D5F-92B9-9E24C8C3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41419"/>
            <a:ext cx="3200400" cy="26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Endowment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46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Colonial Economy: the Basics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4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1985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An economy subservient to the Empire. Types of economies: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Mining economies (parts of Mexico &amp; Peru, present-day Bolivia, Brazil in the 1700s).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Plantation economies: the Caribbean, Brazil, parts of Colombia.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Population economies (parts of Mexico &amp; Peru)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"Empty spaces" eventually agricultural: Argentina, Uruguay, parts of Chile.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Non-capitalist expoitation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Mercantilism &amp; trade monopolies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65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Colonial Economy: some questions</a:t>
            </a:r>
            <a:br>
              <a:rPr lang="es-ES_tradnl" altLang="en-US"/>
            </a:br>
            <a:r>
              <a:rPr lang="es-ES_tradnl" altLang="en-US"/>
              <a:t>1. Did Europe benefit?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5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1985"/>
            <a:ext cx="83820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Spain: </a:t>
            </a:r>
            <a:r>
              <a:rPr lang="es-ES" altLang="en-US" i="1"/>
              <a:t>Y ansí el no haber oro ni plata, en España, es por averlo, y el no ser rica es por serlo. ("And thus there's no gold or silver in Spain beacuase there is so much; and Spain is not rich for it being so rich").</a:t>
            </a:r>
          </a:p>
          <a:p>
            <a:pPr>
              <a:lnSpc>
                <a:spcPct val="90000"/>
              </a:lnSpc>
            </a:pPr>
            <a:r>
              <a:rPr lang="es-ES" altLang="en-US"/>
              <a:t>Other potential channels of "contribution":</a:t>
            </a:r>
          </a:p>
          <a:p>
            <a:pPr lvl="1">
              <a:lnSpc>
                <a:spcPct val="90000"/>
              </a:lnSpc>
            </a:pPr>
            <a:r>
              <a:rPr lang="es-ES" altLang="en-US"/>
              <a:t>Profits from trade in general (Marx) and the slave trade in particular (Eric Williams) financed the industrial revolution.</a:t>
            </a:r>
          </a:p>
          <a:p>
            <a:pPr lvl="1">
              <a:lnSpc>
                <a:spcPct val="90000"/>
              </a:lnSpc>
            </a:pPr>
            <a:r>
              <a:rPr lang="es-ES" altLang="en-US"/>
              <a:t>Demand for manufactures (but intra-European trade still dominates).</a:t>
            </a:r>
          </a:p>
          <a:p>
            <a:pPr lvl="1">
              <a:lnSpc>
                <a:spcPct val="90000"/>
              </a:lnSpc>
            </a:pPr>
            <a:r>
              <a:rPr lang="es-ES" altLang="en-US"/>
              <a:t>"Specie" for payments to Eastern Europe and Asia.</a:t>
            </a:r>
          </a:p>
          <a:p>
            <a:pPr lvl="1">
              <a:lnSpc>
                <a:spcPct val="90000"/>
              </a:lnSpc>
            </a:pPr>
            <a:r>
              <a:rPr lang="es-ES" altLang="en-US"/>
              <a:t>Supply of critical inputs for the industrial revoluton (eg, cotton)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5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Colonial Economy: some questions</a:t>
            </a:r>
            <a:br>
              <a:rPr lang="es-ES_tradnl" altLang="en-US"/>
            </a:br>
            <a:r>
              <a:rPr lang="es-ES_tradnl" altLang="en-US"/>
              <a:t>2. Why was Empire stable?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6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1985"/>
            <a:ext cx="83820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Costly land empires, not really interesting for foreign powers.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Diversity &amp; distance. Conflicts tended to be local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"Checks and balances" between royal officials and colonial elites. This was changed by events in Europe in the early 1800s.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Colonial Economy: some questions</a:t>
            </a:r>
            <a:br>
              <a:rPr lang="es-ES_tradnl" altLang="en-US"/>
            </a:br>
            <a:r>
              <a:rPr lang="es-ES_tradnl" altLang="en-US"/>
              <a:t>3. How Was Economic Performance and Why?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7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1985"/>
            <a:ext cx="83820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Static gains: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"Frontier effect" of new technologies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"Terms of trade"-driven wealth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Dynamic drags: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Land tenure systems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Castas system: </a:t>
            </a:r>
            <a:r>
              <a:rPr lang="en-US" altLang="en-US" i="1"/>
              <a:t>República de Indios v República de Españoles</a:t>
            </a:r>
            <a:r>
              <a:rPr lang="en-US" altLang="en-US"/>
              <a:t> and its effect on labor markets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Intrincate and discriminatory judicial system.</a:t>
            </a:r>
          </a:p>
        </p:txBody>
      </p:sp>
    </p:spTree>
    <p:extLst>
      <p:ext uri="{BB962C8B-B14F-4D97-AF65-F5344CB8AC3E}">
        <p14:creationId xmlns:p14="http://schemas.microsoft.com/office/powerpoint/2010/main" val="12531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8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Recap of the Colonial Economy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Independence and the Colonial Heritage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FF0000"/>
                </a:solidFill>
              </a:rPr>
              <a:t>Institutional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Dependency theories</a:t>
            </a:r>
          </a:p>
          <a:p>
            <a:pPr marL="85725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Structural theories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Performance During the Post Independence Decades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805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If divergence vs USA wasn't in the 20th century, it probably was the 19th...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9</a:t>
            </a:fld>
            <a:endParaRPr lang="es-E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5A3B9-D53E-4AC2-BBF4-47CF6B47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600200"/>
            <a:ext cx="7391400" cy="50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8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 1y2. Crecimiento" id="{6FD2ACB9-BD66-49C1-B497-2137FF33647F}" vid="{1CC48E14-EBF2-467A-9C83-4C17CDDF7D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2. Crecimiento, la Gran Divergencia y la Gran Convergencia</Template>
  <TotalTime>11322</TotalTime>
  <Words>1038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Carlito</vt:lpstr>
      <vt:lpstr>Fontin Sans Rg</vt:lpstr>
      <vt:lpstr>Liberation Sans Narrow</vt:lpstr>
      <vt:lpstr>Wingdings</vt:lpstr>
      <vt:lpstr>Tema de Office</vt:lpstr>
      <vt:lpstr>Tsinghua University  Economic History and Development in Latin America  Instructor: Prof. Lucas Llach (affiliation: Universidad Torcuato Di Tella, Argentina)   Lecture 3/8.  Independence and Instability  in Post-Independence Latin America    </vt:lpstr>
      <vt:lpstr>Roadmap</vt:lpstr>
      <vt:lpstr>Roadmap</vt:lpstr>
      <vt:lpstr>The Colonial Economy: the Basics</vt:lpstr>
      <vt:lpstr>The Colonial Economy: some questions 1. Did Europe benefit?</vt:lpstr>
      <vt:lpstr>The Colonial Economy: some questions 2. Why was Empire stable?</vt:lpstr>
      <vt:lpstr>The Colonial Economy: some questions 3. How Was Economic Performance and Why?</vt:lpstr>
      <vt:lpstr>Roadmap</vt:lpstr>
      <vt:lpstr>If divergence vs USA wasn't in the 20th century, it probably was the 19th...</vt:lpstr>
      <vt:lpstr>... but it was a global "periphery" phenomenon</vt:lpstr>
      <vt:lpstr>Institutional Theories (1): The "identity of the colonizer" hypothesis</vt:lpstr>
      <vt:lpstr>Insitutional Theories (2) Engerman/Sokoloff and "factor endowments"</vt:lpstr>
      <vt:lpstr>Insitutional Theories (3) Acemoglu/Robinson and settler mortality</vt:lpstr>
      <vt:lpstr>Roadmap</vt:lpstr>
      <vt:lpstr>Dependency Theories</vt:lpstr>
      <vt:lpstr>Roadmap</vt:lpstr>
      <vt:lpstr>Geography or "Endowments" </vt:lpstr>
      <vt:lpstr>Roadmap</vt:lpstr>
      <vt:lpstr>The shock of independence</vt:lpstr>
      <vt:lpstr>The shock of independence:  differential transport costs</vt:lpstr>
      <vt:lpstr>The shock of independence:  differential transport costs</vt:lpstr>
      <vt:lpstr>The shock of independence:  improvement of terms of trade</vt:lpstr>
      <vt:lpstr>The Post-Independence Economy 1. Brazil</vt:lpstr>
      <vt:lpstr>The Post-Independence Economy 2. Mexico</vt:lpstr>
      <vt:lpstr>The Post-Independence Economy 2. Mexico</vt:lpstr>
      <vt:lpstr>The Post-Independence Economy 3. Argentina</vt:lpstr>
      <vt:lpstr>The Post-Independence Economy 3. Argentina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 Crecimiento,  la Gran Divergencia ¿y la Gran Convergencia?</dc:title>
  <dc:creator>Lucas Llach</dc:creator>
  <cp:lastModifiedBy>Lucas Llach</cp:lastModifiedBy>
  <cp:revision>144</cp:revision>
  <dcterms:created xsi:type="dcterms:W3CDTF">2020-06-11T17:25:11Z</dcterms:created>
  <dcterms:modified xsi:type="dcterms:W3CDTF">2022-03-08T01:50:27Z</dcterms:modified>
</cp:coreProperties>
</file>