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65" r:id="rId3"/>
    <p:sldId id="594" r:id="rId4"/>
    <p:sldId id="591" r:id="rId5"/>
    <p:sldId id="578" r:id="rId6"/>
    <p:sldId id="577" r:id="rId7"/>
    <p:sldId id="595" r:id="rId8"/>
    <p:sldId id="587" r:id="rId9"/>
    <p:sldId id="588" r:id="rId10"/>
    <p:sldId id="592" r:id="rId11"/>
    <p:sldId id="593" r:id="rId12"/>
    <p:sldId id="596" r:id="rId13"/>
    <p:sldId id="433" r:id="rId14"/>
    <p:sldId id="583" r:id="rId15"/>
    <p:sldId id="584" r:id="rId16"/>
    <p:sldId id="434" r:id="rId17"/>
    <p:sldId id="435" r:id="rId18"/>
    <p:sldId id="600" r:id="rId19"/>
    <p:sldId id="445" r:id="rId20"/>
    <p:sldId id="585" r:id="rId21"/>
    <p:sldId id="601" r:id="rId22"/>
    <p:sldId id="598" r:id="rId23"/>
    <p:sldId id="581" r:id="rId24"/>
    <p:sldId id="579" r:id="rId25"/>
    <p:sldId id="580" r:id="rId26"/>
    <p:sldId id="586" r:id="rId27"/>
    <p:sldId id="599" r:id="rId28"/>
    <p:sldId id="463" r:id="rId29"/>
    <p:sldId id="582" r:id="rId30"/>
    <p:sldId id="451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23"/>
    <a:srgbClr val="FFFF00"/>
    <a:srgbClr val="33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>
      <p:cViewPr varScale="1">
        <p:scale>
          <a:sx n="76" d="100"/>
          <a:sy n="76" d="100"/>
        </p:scale>
        <p:origin x="4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5D7C2-8A41-4B11-8A52-7C1B21E7AA18}" type="datetimeFigureOut">
              <a:rPr lang="es-AR" smtClean="0"/>
              <a:t>21/3/2022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010-3C82-4AF6-B112-05D6AC3E11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40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3F9C45B-F2BE-48F4-B20B-7D46673F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B87CC2-8F91-40F9-BF7C-F87535746FA6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9AD419-F030-48E2-A2D3-E15C2BCC4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8E74DB6-A11C-4137-8B1F-C854B58F7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6935718-80AB-40DC-A94C-D3946BF2E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F74B35-5ACD-4485-A90A-B70A680AA250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E6EF1AF-6E14-47B3-8665-86DC58340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CB438FA-B299-4C21-8C5B-908B7B78C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5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E12380F-F8F1-4D68-9D28-94E575386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024C1A-ABB9-4949-888F-F6983CF36C0A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7C0ABD3-5DD7-41E0-9CA8-576792E90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792ADA0-258B-46ED-96F0-5ACD346D3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6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E12380F-F8F1-4D68-9D28-94E575386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024C1A-ABB9-4949-888F-F6983CF36C0A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7C0ABD3-5DD7-41E0-9CA8-576792E90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792ADA0-258B-46ED-96F0-5ACD346D3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0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541F15A-1345-411E-90C0-CF858CD5E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1F5A78-C831-472F-A972-F6D62F88C5AE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08F69B0-C1A2-49B4-B740-0606E99CB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3A57992-6907-4552-A9A4-9D4C6EA78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7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27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29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6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30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0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B7AA69-BDDA-4698-B92B-9AD961763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2FE8E-335B-4974-BFBF-6CEEB4A51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5E5353-E514-4882-BD7F-6191261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DD9E-81C2-4FD4-89CA-A81A013622ED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1030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F059C-E70A-47CB-AE7A-ADA5FCC50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8553CC-EBAD-4F2A-BB9C-2ECCC5108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E8C6B-1F25-4FC5-9D36-4AC12BB3F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EBBCD-29AC-423D-B2BE-B8C2575EE48B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978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486" y="253111"/>
            <a:ext cx="7862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1F1F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5" dirty="0"/>
              <a:t>Historia Económica</a:t>
            </a:r>
            <a:r>
              <a:rPr spc="5" dirty="0"/>
              <a:t> </a:t>
            </a:r>
            <a:r>
              <a:rPr spc="-5" dirty="0"/>
              <a:t>Internacional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cion nu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Autofit/>
          </a:bodyPr>
          <a:lstStyle>
            <a:lvl1pPr>
              <a:defRPr sz="26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0666"/>
            <a:ext cx="8229600" cy="452596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latin typeface="Fontin Sans Rg" panose="02000000000000000000" pitchFamily="50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latin typeface="Fontin Sans Rg" panose="02000000000000000000" pitchFamily="50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Fontin Sans Rg" panose="02000000000000000000" pitchFamily="50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11960" y="6295447"/>
            <a:ext cx="477416" cy="427397"/>
          </a:xfrm>
        </p:spPr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A31CAF-7D20-46A9-BB41-8DF617C5331C}"/>
              </a:ext>
            </a:extLst>
          </p:cNvPr>
          <p:cNvSpPr/>
          <p:nvPr userDrawn="1"/>
        </p:nvSpPr>
        <p:spPr>
          <a:xfrm>
            <a:off x="0" y="1466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535657-31B5-47ED-B2B1-C1A8560E83B1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82C550-5A28-4454-B003-3B8900F05A33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B31C2-7D1B-498D-A890-A75E06641257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10E731-D29D-48C2-BB8F-09D02F5356D9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D19469-D114-4A9B-9EE5-9C7D24CC6D5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9197" y="6313032"/>
            <a:ext cx="525605" cy="365125"/>
          </a:xfrm>
        </p:spPr>
        <p:txBody>
          <a:bodyPr/>
          <a:lstStyle>
            <a:lvl1pPr algn="ctr">
              <a:defRPr/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305600-450C-4EE3-885F-AD8C123B3204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C91BE7-6A05-403E-93D6-BD36C12F173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i="0" kern="1200">
          <a:solidFill>
            <a:schemeClr val="tx2">
              <a:lumMod val="75000"/>
            </a:schemeClr>
          </a:solidFill>
          <a:latin typeface="Fontin Sans Rg" panose="020000000000000000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u.ca/~djacks/data/boombust/Chartbook%20for%20From%20Boom%20to%20Bust%202102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mango verde sudamericano">
            <a:extLst>
              <a:ext uri="{FF2B5EF4-FFF2-40B4-BE49-F238E27FC236}">
                <a16:creationId xmlns:a16="http://schemas.microsoft.com/office/drawing/2014/main" id="{2D49FC25-88FD-4DB0-A11F-1D7C38F86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F4D7A80-8E16-4EC6-85DA-DF8772DE0572}"/>
              </a:ext>
            </a:extLst>
          </p:cNvPr>
          <p:cNvSpPr txBox="1">
            <a:spLocks/>
          </p:cNvSpPr>
          <p:nvPr/>
        </p:nvSpPr>
        <p:spPr>
          <a:xfrm>
            <a:off x="-48912" y="3189723"/>
            <a:ext cx="8778221" cy="198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>
              <a:solidFill>
                <a:schemeClr val="accent1">
                  <a:lumMod val="75000"/>
                </a:schemeClr>
              </a:solidFill>
              <a:latin typeface="Fontin Sans Rg" panose="020000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D84B8A-E54D-4B93-BCDF-F6FCC5DD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641781"/>
            <a:ext cx="7772400" cy="1470025"/>
          </a:xfrm>
        </p:spPr>
        <p:txBody>
          <a:bodyPr>
            <a:noAutofit/>
          </a:bodyPr>
          <a:lstStyle/>
          <a:p>
            <a:r>
              <a:rPr lang="en-US"/>
              <a:t>Tsinghua University</a:t>
            </a:r>
            <a:br>
              <a:rPr lang="en-US"/>
            </a:br>
            <a:br>
              <a:rPr lang="en-US"/>
            </a:br>
            <a:r>
              <a:rPr lang="en-US"/>
              <a:t>Economic History and Development</a:t>
            </a:r>
            <a:br>
              <a:rPr lang="en-US"/>
            </a:br>
            <a:r>
              <a:rPr lang="en-US"/>
              <a:t>in Latin America</a:t>
            </a:r>
            <a:br>
              <a:rPr lang="en-US"/>
            </a:br>
            <a:br>
              <a:rPr lang="en-US"/>
            </a:br>
            <a:r>
              <a:rPr lang="en-US" sz="2000"/>
              <a:t>Instructor: Prof. Lucas Llach</a:t>
            </a:r>
            <a:br>
              <a:rPr lang="en-US" sz="2000"/>
            </a:br>
            <a:r>
              <a:rPr lang="en-US" sz="2000"/>
              <a:t>(affiliation: Universidad Torcuato Di Tella, Argentina)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Lecture 5/8. </a:t>
            </a:r>
            <a:br>
              <a:rPr lang="en-US"/>
            </a:br>
            <a:r>
              <a:rPr lang="en-US"/>
              <a:t>Latin America in Three World Crises: </a:t>
            </a:r>
            <a:br>
              <a:rPr lang="en-US"/>
            </a:br>
            <a:r>
              <a:rPr lang="en-US"/>
              <a:t>the Road to Industrialization (1914-1950)</a:t>
            </a:r>
            <a:br>
              <a:rPr lang="en-US"/>
            </a:br>
            <a:br>
              <a:rPr lang="en-US"/>
            </a:br>
            <a:br>
              <a:rPr lang="es-AR"/>
            </a:br>
            <a:br>
              <a:rPr lang="es-A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10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export led model in LatAm (1850-1914)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Types of shock in an open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From the export led growth era to the First World War and the 1920s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Between Depression and World War II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42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br>
              <a:rPr lang="es-ES_tradnl" altLang="en-US" b="1"/>
            </a:br>
            <a:r>
              <a:rPr lang="es-ES_tradnl" altLang="en-US" b="1"/>
              <a:t>Transition or "the missing link":</a:t>
            </a:r>
            <a:br>
              <a:rPr lang="es-ES_tradnl" altLang="en-US" b="1"/>
            </a:br>
            <a:r>
              <a:rPr lang="es-ES_tradnl" altLang="en-US" b="1"/>
              <a:t>World War I and Its Aftermath</a:t>
            </a:r>
            <a:br>
              <a:rPr lang="es-ES_tradnl" altLang="en-US" b="1"/>
            </a:b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11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World War I: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Disruption in imports and some "import substitution"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Disruption in finance in capital-dependent countries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But: basically recessionary becuase of import dependence and shipping problems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Aftermath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end of the Gold Standard and instability in prices and terms of trade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USA rise to prominence, the "Dance of the Millions" and the "Roaring Twenties"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Still "export led growth"?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914400" lvl="2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9836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export led model in LatAm (1850-1914)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Types of shock in an open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From the export led growth era to the First World War and the 1920s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Between Depression and World War II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281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1DA0F9D-2E2B-4657-A030-0E0C73EBC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3640"/>
            <a:ext cx="8229600" cy="1143000"/>
          </a:xfrm>
        </p:spPr>
        <p:txBody>
          <a:bodyPr/>
          <a:lstStyle/>
          <a:p>
            <a:pPr marL="233363"/>
            <a:r>
              <a:rPr lang="es-AR" altLang="en-US" sz="2800" b="1"/>
              <a:t>The shock of the Depression (I)</a:t>
            </a:r>
            <a:br>
              <a:rPr lang="es-AR" altLang="en-US" sz="2800" b="1"/>
            </a:br>
            <a:r>
              <a:rPr lang="es-AR" altLang="en-US" sz="2000" b="1" i="1">
                <a:latin typeface="Trebuchet MS" panose="020B0603020202020204" pitchFamily="34" charset="0"/>
              </a:rPr>
              <a:t>Volume and Price of exports, 1928=100</a:t>
            </a:r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4B77E2E-E519-4D09-8155-7026F46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30681-5AF1-4B2F-B06B-BDEFDDD83B37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C648-04DD-40CC-822E-04AE8C94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16" y="1326640"/>
            <a:ext cx="7079568" cy="50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3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b="1"/>
              <a:t>The Shock of the Depression (II)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14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EADAC-89FD-49C1-A47C-84171544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3" y="2133600"/>
            <a:ext cx="8416114" cy="2995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4FDA6-0D77-4D37-BA59-37901AECC4D6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R. Thorpe (1992)</a:t>
            </a:r>
          </a:p>
        </p:txBody>
      </p:sp>
    </p:spTree>
    <p:extLst>
      <p:ext uri="{BB962C8B-B14F-4D97-AF65-F5344CB8AC3E}">
        <p14:creationId xmlns:p14="http://schemas.microsoft.com/office/powerpoint/2010/main" val="341981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b="1"/>
              <a:t>Policy Reactions to the Depression</a:t>
            </a:r>
            <a:endParaRPr lang="es-ES" altLang="en-US" b="1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62917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"Reactive countries", esp Southern Cone, Brazil and Mexico</a:t>
            </a:r>
          </a:p>
          <a:p>
            <a:pPr>
              <a:lnSpc>
                <a:spcPct val="90000"/>
              </a:lnSpc>
            </a:pPr>
            <a:r>
              <a:rPr lang="en-US" altLang="en-US"/>
              <a:t>"Passive countries", Caribbean, northern South America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400050" lvl="1" indent="0">
              <a:lnSpc>
                <a:spcPct val="90000"/>
              </a:lnSpc>
              <a:buNone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102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1FE35D4-AFE3-4870-A57F-485EEF0DF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809625" indent="-809625" eaLnBrk="1" hangingPunct="1"/>
            <a:r>
              <a:rPr lang="es-AR" altLang="en-US" sz="2600" b="1"/>
              <a:t>Policy reactions to Depression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65E5B7B-2266-4702-8566-E8763654F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s-AR" altLang="en-US" sz="2400"/>
              <a:t>Exchange rate</a:t>
            </a:r>
          </a:p>
          <a:p>
            <a:pPr lvl="1" eaLnBrk="1" hangingPunct="1"/>
            <a:r>
              <a:rPr lang="es-AR" altLang="en-US" sz="2000"/>
              <a:t>"Active" countries: exchange rate controls or multiple exchange rates and devaluations as a way of restoring balance of payments equilibrium.</a:t>
            </a:r>
          </a:p>
          <a:p>
            <a:pPr lvl="1" eaLnBrk="1" hangingPunct="1"/>
            <a:r>
              <a:rPr lang="es-AR" altLang="en-US" sz="2000"/>
              <a:t>"Passive" countries: fixed to gold (which itself devalued in 1933).</a:t>
            </a:r>
          </a:p>
          <a:p>
            <a:pPr lvl="1" eaLnBrk="1" hangingPunct="1"/>
            <a:endParaRPr lang="es-AR" altLang="en-US" sz="2000"/>
          </a:p>
          <a:p>
            <a:pPr eaLnBrk="1" hangingPunct="1"/>
            <a:r>
              <a:rPr lang="es-AR" altLang="en-US" sz="2400"/>
              <a:t>Commercial Policy</a:t>
            </a:r>
          </a:p>
          <a:p>
            <a:pPr lvl="1" eaLnBrk="1" hangingPunct="1"/>
            <a:r>
              <a:rPr lang="es-AR" altLang="en-US" sz="2000"/>
              <a:t>"Multiple exchange rates" sometimes meant a more devalued exchange rate for imports than exports, which is equivalente to protection.</a:t>
            </a:r>
          </a:p>
          <a:p>
            <a:pPr lvl="1" eaLnBrk="1" hangingPunct="1"/>
            <a:r>
              <a:rPr lang="es-AR" altLang="en-US" sz="2000"/>
              <a:t>International negotiations in a world turning away from multilateralism. </a:t>
            </a:r>
            <a:r>
              <a:rPr lang="es-AR" altLang="en-US" sz="2000" i="1"/>
              <a:t>Buy from those that buy from us.</a:t>
            </a:r>
          </a:p>
          <a:p>
            <a:pPr lvl="1" eaLnBrk="1" hangingPunct="1"/>
            <a:r>
              <a:rPr lang="es-AR" altLang="en-US" sz="2000"/>
              <a:t>Tariff increases.</a:t>
            </a:r>
          </a:p>
          <a:p>
            <a:pPr lvl="1" eaLnBrk="1" hangingPunct="1"/>
            <a:endParaRPr lang="es-AR" altLang="en-US" sz="2000"/>
          </a:p>
          <a:p>
            <a:pPr lvl="1" eaLnBrk="1" hangingPunct="1"/>
            <a:endParaRPr lang="es-AR" altLang="en-US" sz="2000"/>
          </a:p>
        </p:txBody>
      </p:sp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28EFD802-FCD5-4992-9F13-D26943BB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C3DAC-4D87-48CE-BBFE-B8699830E13E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2256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AB9CDDF-7E41-4670-A4CE-AB223561D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809625" indent="-809625" eaLnBrk="1" hangingPunct="1"/>
            <a:r>
              <a:rPr lang="es-AR" altLang="en-US" sz="2600" b="1"/>
              <a:t>Policy reactions to Depression</a:t>
            </a:r>
            <a:endParaRPr lang="es-AR" altLang="en-US" sz="2200" b="1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42679F7-CB46-4B93-B496-8F08686DF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n-US" sz="2400"/>
              <a:t>Debt: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n-US" sz="2000"/>
              <a:t>Mostly, defaults</a:t>
            </a:r>
          </a:p>
          <a:p>
            <a:pPr eaLnBrk="1" hangingPunct="1">
              <a:lnSpc>
                <a:spcPct val="90000"/>
              </a:lnSpc>
            </a:pPr>
            <a:r>
              <a:rPr lang="es-AR" altLang="en-US" sz="2400"/>
              <a:t>Fiscal/monetary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n-US" sz="2000"/>
              <a:t>New financial &amp; monetary systems after departure from gold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n-US" sz="2000"/>
              <a:t>Movements towards broader fiscal bases and away from just tariff revenues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n-US" sz="2000"/>
              <a:t>Gradually, a move to "Keynesian" policies, eg. road construction.</a:t>
            </a:r>
          </a:p>
          <a:p>
            <a:pPr lvl="1" eaLnBrk="1" hangingPunct="1">
              <a:lnSpc>
                <a:spcPct val="90000"/>
              </a:lnSpc>
            </a:pPr>
            <a:endParaRPr lang="es-AR" altLang="en-US" sz="2000"/>
          </a:p>
        </p:txBody>
      </p:sp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9865BAA8-D308-44EC-8B72-1C541C7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0E10F8-7CAF-4A2D-BD77-D64BDB1C556D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4257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AB9CDDF-7E41-4670-A4CE-AB223561D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6350" indent="-6350" eaLnBrk="1" hangingPunct="1"/>
            <a:r>
              <a:rPr lang="es-AR" altLang="en-US" sz="2600" b="1"/>
              <a:t>Policy reactions to Depression:</a:t>
            </a:r>
            <a:br>
              <a:rPr lang="es-AR" altLang="en-US" sz="2600" b="1"/>
            </a:br>
            <a:r>
              <a:rPr lang="es-AR" altLang="en-US" sz="2600" b="1"/>
              <a:t>Mexico as an example</a:t>
            </a:r>
            <a:endParaRPr lang="es-AR" altLang="en-US" sz="2200" b="1"/>
          </a:p>
        </p:txBody>
      </p:sp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9865BAA8-D308-44EC-8B72-1C541C7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0E10F8-7CAF-4A2D-BD77-D64BDB1C556D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C80F1-ECDE-4F67-AB03-110C4D9D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4" y="1905000"/>
            <a:ext cx="8229600" cy="3485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E5749-4266-4B75-9E0B-E58ED118CA63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Cárdenas in Thorpe (ed.) readings.</a:t>
            </a:r>
          </a:p>
        </p:txBody>
      </p:sp>
    </p:spTree>
    <p:extLst>
      <p:ext uri="{BB962C8B-B14F-4D97-AF65-F5344CB8AC3E}">
        <p14:creationId xmlns:p14="http://schemas.microsoft.com/office/powerpoint/2010/main" val="104852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5F3ECB0-85C0-492A-9C4C-3E6C84111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633413" indent="-368300" eaLnBrk="1" hangingPunct="1"/>
            <a:r>
              <a:rPr lang="es-AR" altLang="en-US" sz="2600" b="1"/>
              <a:t>GDP and manufacturing rates of growth in the 1930s</a:t>
            </a:r>
          </a:p>
        </p:txBody>
      </p:sp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4D25DD7B-B92C-420F-A7BF-CD83CC1B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6CB39-4A37-4154-8EA9-D20D6F8FF29D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025A8-8483-453B-833A-6E5D9643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600200"/>
            <a:ext cx="5981700" cy="4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export led model in LatAm (1850-1914)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Types of shock in an open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From the export led growth era to the First World War and the 1920s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Between Depression and World War II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142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22372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Manufacturing:</a:t>
            </a:r>
            <a:br>
              <a:rPr lang="es-ES_tradnl" altLang="en-US" sz="2600" b="1"/>
            </a:br>
            <a:r>
              <a:rPr lang="es-ES_tradnl" altLang="en-US" sz="2600" b="1"/>
              <a:t>Change or Continuity? 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20</a:t>
            </a:fld>
            <a:endParaRPr lang="es-E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C4E30-0E09-4301-A09E-92CB229DFF16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Bulmer Thomas (2003)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8A6DE-E82A-45E8-A6D7-BBC6945E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8619"/>
            <a:ext cx="8229600" cy="45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2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22372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Manufacturing:</a:t>
            </a:r>
            <a:br>
              <a:rPr lang="es-ES_tradnl" altLang="en-US" sz="2600" b="1"/>
            </a:br>
            <a:r>
              <a:rPr lang="es-ES_tradnl" altLang="en-US" sz="2600" b="1"/>
              <a:t>Change or Continuity? 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21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D7E0A-41C7-41AD-99DE-CE86AA18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8" y="1752600"/>
            <a:ext cx="839906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C4E30-0E09-4301-A09E-92CB229DFF16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R. Thorpe (1992)</a:t>
            </a:r>
          </a:p>
        </p:txBody>
      </p:sp>
    </p:spTree>
    <p:extLst>
      <p:ext uri="{BB962C8B-B14F-4D97-AF65-F5344CB8AC3E}">
        <p14:creationId xmlns:p14="http://schemas.microsoft.com/office/powerpoint/2010/main" val="3811102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364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n-US" b="1"/>
              <a:t>Industrialization in LatAm</a:t>
            </a:r>
            <a:endParaRPr lang="es-ES" altLang="en-US" b="1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629172"/>
            <a:ext cx="82296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Joseph Love (1994): "Industrialization in Latin America was a fact before being a policy, and a policy before being a theory".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Hirschman (1971): "It was expected that industrialization would change the social order, and all it did was to produce manufactures".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640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The Rationale of Protection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Fiscal (clear since the 19th century)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Interest groups (starting in the late 19th century).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Defence of the balance of payments (1930s?)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Employment, manufacturing (since the 1930s)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Real wages? (same as "employment" plus effect on food prices in food exporters).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7088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39100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Always Protectionist? Why?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24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1357C-8214-4EB3-A1A4-F30F26AF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24000"/>
            <a:ext cx="749722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4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Always Protectionist? Why?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25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964B3-F327-4975-8083-4FBA4D47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6" y="1447800"/>
            <a:ext cx="707806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1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22372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War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26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11544-6DE9-43D3-9838-C7973E3F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011"/>
            <a:ext cx="9014433" cy="277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AD36F-8F23-4516-BBE5-055F22554C87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R. Thorpe (1992)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AB91D8-C4F2-4CA2-9D7C-6E41BE7DD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79748"/>
            <a:ext cx="8229600" cy="99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 increase in intra-LatAm exports.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"Plan Pinedo" of Argentina a first blueprint at regional (re?)integration.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2540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Postwar: The Rationale of </a:t>
            </a:r>
            <a:br>
              <a:rPr lang="en-US" b="1"/>
            </a:br>
            <a:r>
              <a:rPr lang="en-US" b="1"/>
              <a:t>Import Substituting Industrialization (ISI)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2C0CC5-CEDE-4D6D-BB09-5CBE2BC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/>
              <a:t>Depression + war: back to normal?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 sz="2400"/>
              <a:t>Theory and the ISI</a:t>
            </a:r>
            <a:endParaRPr lang="es-ES" altLang="en-US"/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The 2 sector models and modernization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Big Push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Balanced v unbalanced growth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Forward and backward linkages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The "Lewis" model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Prebisch and export pessimism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/>
              <a:t>The distributional impact of ISI.</a:t>
            </a:r>
          </a:p>
          <a:p>
            <a:pPr>
              <a:spcAft>
                <a:spcPct val="20000"/>
              </a:spcAft>
              <a:buFontTx/>
              <a:buChar char="•"/>
            </a:pPr>
            <a:endParaRPr lang="es-ES" altLang="en-US"/>
          </a:p>
          <a:p>
            <a:pPr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pPr lvl="1"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endParaRPr lang="en-US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27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9211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LatAm, not the only "late industrializer"</a:t>
            </a:r>
            <a:endParaRPr lang="es-E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50684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Asia and Eastern Europe also faced the challenges of late industrialization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were the similarities and differences?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28</a:t>
            </a:fld>
            <a:endParaRPr lang="es-ES" altLang="en-US"/>
          </a:p>
        </p:txBody>
      </p:sp>
      <p:pic>
        <p:nvPicPr>
          <p:cNvPr id="2" name="Picture 2" descr="Map showing the approximate age for the beginning of the Industrial Revolution and subsequent industrialization across the planet. This is a subjective event, here interpreted as the widespread growth of mechanization in respect to manufacturing, transport and innovation. ">
            <a:extLst>
              <a:ext uri="{FF2B5EF4-FFF2-40B4-BE49-F238E27FC236}">
                <a16:creationId xmlns:a16="http://schemas.microsoft.com/office/drawing/2014/main" id="{3E644AAD-A05C-4158-809A-E2C3603F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9" y="3039530"/>
            <a:ext cx="7179638" cy="3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29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Postwar: Industrialization as a policy</a:t>
            </a:r>
            <a:br>
              <a:rPr lang="en-US" b="1"/>
            </a:br>
            <a:r>
              <a:rPr lang="en-US" b="1"/>
              <a:t>The instruments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2C0CC5-CEDE-4D6D-BB09-5CBE2BC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</a:pPr>
            <a:r>
              <a:rPr lang="es-ES" altLang="en-US" b="1"/>
              <a:t>How to promote an inward-looking industrialization?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Tariffs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Import quotas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Multiple exchange rates / taxes on exports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Directed credit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State property in big scale projects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endParaRPr lang="en-US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29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244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Recap of the export led model in LatAm (1850-1914)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Types of shock in an open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From the export led growth era to the First World War and the 1920s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Between Depression and World War II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6708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credit: Argentina</a:t>
            </a:r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30</a:t>
            </a:fld>
            <a:endParaRPr lang="es-A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2FD34-B31A-4996-9DC2-FBAB33F1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90" y="1295400"/>
            <a:ext cx="7693819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Export led growth ¿and development?</a:t>
            </a:r>
            <a:br>
              <a:rPr lang="es-ES_tradnl" altLang="en-US" b="1"/>
            </a:br>
            <a:r>
              <a:rPr lang="es-ES_tradnl" altLang="en-US" b="1"/>
              <a:t>1850-1914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4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576" y="15240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Substantial GDP growth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Particularly in the "Southern Cone" + Brazil, immigration and capital inflows for FDI (railways, infrastructure)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transport revolution, an assymetric shock favoring in particular exporters of "heavy" products (esp cereals), plus other "commodity lottery" winners (rubber, refrigerated meat, increasingly oil).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about manufacturing? The "Staple Theory" of growth and the development of light industry.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about welfare?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Was the model sustainable?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914400" lvl="2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0448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Migration and the new societies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5</a:t>
            </a:fld>
            <a:endParaRPr lang="es-ES" alt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21EB7619-76FA-4611-B850-AA277B5A8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031" y="1417031"/>
            <a:ext cx="8135938" cy="4594225"/>
          </a:xfrm>
          <a:noFill/>
        </p:spPr>
      </p:pic>
    </p:spTree>
    <p:extLst>
      <p:ext uri="{BB962C8B-B14F-4D97-AF65-F5344CB8AC3E}">
        <p14:creationId xmlns:p14="http://schemas.microsoft.com/office/powerpoint/2010/main" val="242029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39100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Factor endowments and factor prices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6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0AB23-F35E-49A6-9F1C-286F6169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1573517"/>
            <a:ext cx="7273158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7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export led model in LatAm (1850-1914)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Types of shock in an open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From the export led growth era to the First World War and the 1920s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Between Depression and World War II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658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Economics of War vs </a:t>
            </a:r>
            <a:br>
              <a:rPr lang="es-ES_tradnl" altLang="en-US" b="1"/>
            </a:br>
            <a:r>
              <a:rPr lang="es-ES_tradnl" altLang="en-US" b="1"/>
              <a:t>The Economics of Depression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8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576" y="1542305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Economics of War (1914-18, 1939-45, ¿2022?)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Supply of civil goods (and labor) become </a:t>
            </a:r>
            <a:r>
              <a:rPr lang="en-US" altLang="en-US" b="1"/>
              <a:t>scarce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dedication of resources to the war effort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disruptions in supply in war zones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Demand tends to be high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governments' spending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hlinkClick r:id="rId2"/>
              </a:rPr>
              <a:t>Higher commodity prices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In world wars (not 2022 </a:t>
            </a:r>
            <a:r>
              <a:rPr lang="en-US"/>
              <a:t>🙏), disruptions in transport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Policy reaction: securing supply from "emerging economies".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Capital markets: flight to quality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8086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Economics of War vs </a:t>
            </a:r>
            <a:br>
              <a:rPr lang="es-ES_tradnl" altLang="en-US" b="1"/>
            </a:br>
            <a:r>
              <a:rPr lang="es-ES_tradnl" altLang="en-US" b="1"/>
              <a:t>The Economics of Depression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9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Economics of Depression (1930s, 2008)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Demand falls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Goods (and labor) become abundant relative to demand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Deflationary pressures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Policy reaction: protectionism so as to keep local demand up.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Capital markets: flight to quality.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914400" lvl="2" indent="0">
              <a:lnSpc>
                <a:spcPct val="90000"/>
              </a:lnSpc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472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 1y2. Crecimiento" id="{6FD2ACB9-BD66-49C1-B497-2137FF33647F}" vid="{1CC48E14-EBF2-467A-9C83-4C17CDDF7D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2. Crecimiento, la Gran Divergencia y la Gran Convergencia</Template>
  <TotalTime>11950</TotalTime>
  <Words>1140</Words>
  <Application>Microsoft Office PowerPoint</Application>
  <PresentationFormat>On-screen Show (4:3)</PresentationFormat>
  <Paragraphs>188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Carlito</vt:lpstr>
      <vt:lpstr>Fontin Sans Rg</vt:lpstr>
      <vt:lpstr>Liberation Sans Narrow</vt:lpstr>
      <vt:lpstr>Trebuchet MS</vt:lpstr>
      <vt:lpstr>Tema de Office</vt:lpstr>
      <vt:lpstr>Tsinghua University  Economic History and Development in Latin America  Instructor: Prof. Lucas Llach (affiliation: Universidad Torcuato Di Tella, Argentina)   Lecture 5/8.  Latin America in Three World Crises:  the Road to Industrialization (1914-1950)    </vt:lpstr>
      <vt:lpstr>Roadmap</vt:lpstr>
      <vt:lpstr>Roadmap</vt:lpstr>
      <vt:lpstr>Export led growth ¿and development? 1850-1914</vt:lpstr>
      <vt:lpstr>Migration and the new societies</vt:lpstr>
      <vt:lpstr>Factor endowments and factor prices</vt:lpstr>
      <vt:lpstr>Roadmap</vt:lpstr>
      <vt:lpstr>The Economics of War vs  The Economics of Depression</vt:lpstr>
      <vt:lpstr>The Economics of War vs  The Economics of Depression</vt:lpstr>
      <vt:lpstr>Roadmap</vt:lpstr>
      <vt:lpstr> Transition or "the missing link": World War I and Its Aftermath </vt:lpstr>
      <vt:lpstr>Roadmap</vt:lpstr>
      <vt:lpstr>The shock of the Depression (I) Volume and Price of exports, 1928=100</vt:lpstr>
      <vt:lpstr>The Shock of the Depression (II)</vt:lpstr>
      <vt:lpstr>Policy Reactions to the Depression</vt:lpstr>
      <vt:lpstr>Policy reactions to Depression</vt:lpstr>
      <vt:lpstr>Policy reactions to Depression</vt:lpstr>
      <vt:lpstr>Policy reactions to Depression: Mexico as an example</vt:lpstr>
      <vt:lpstr>GDP and manufacturing rates of growth in the 1930s</vt:lpstr>
      <vt:lpstr>Manufacturing: Change or Continuity? </vt:lpstr>
      <vt:lpstr>Manufacturing: Change or Continuity? </vt:lpstr>
      <vt:lpstr>Industrialization in LatAm</vt:lpstr>
      <vt:lpstr>The Rationale of Protection</vt:lpstr>
      <vt:lpstr>Always Protectionist? Why?</vt:lpstr>
      <vt:lpstr>Always Protectionist? Why?</vt:lpstr>
      <vt:lpstr>War</vt:lpstr>
      <vt:lpstr>Postwar: The Rationale of  Import Substituting Industrialization (ISI)</vt:lpstr>
      <vt:lpstr>LatAm, not the only "late industrializer"</vt:lpstr>
      <vt:lpstr>Postwar: Industrialization as a policy The instruments</vt:lpstr>
      <vt:lpstr>Directed credit: Argentina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 Crecimiento,  la Gran Divergencia ¿y la Gran Convergencia?</dc:title>
  <dc:creator>Lucas Llach</dc:creator>
  <cp:lastModifiedBy>Lucas Llach</cp:lastModifiedBy>
  <cp:revision>163</cp:revision>
  <dcterms:created xsi:type="dcterms:W3CDTF">2020-06-11T17:25:11Z</dcterms:created>
  <dcterms:modified xsi:type="dcterms:W3CDTF">2022-03-22T04:01:30Z</dcterms:modified>
</cp:coreProperties>
</file>