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565" r:id="rId3"/>
    <p:sldId id="608" r:id="rId4"/>
    <p:sldId id="445" r:id="rId5"/>
    <p:sldId id="601" r:id="rId6"/>
    <p:sldId id="602" r:id="rId7"/>
    <p:sldId id="603" r:id="rId8"/>
    <p:sldId id="604" r:id="rId9"/>
    <p:sldId id="605" r:id="rId10"/>
    <p:sldId id="606" r:id="rId11"/>
    <p:sldId id="607" r:id="rId12"/>
    <p:sldId id="611" r:id="rId13"/>
    <p:sldId id="582" r:id="rId14"/>
    <p:sldId id="451" r:id="rId15"/>
    <p:sldId id="609" r:id="rId16"/>
    <p:sldId id="463" r:id="rId17"/>
    <p:sldId id="610" r:id="rId18"/>
    <p:sldId id="612" r:id="rId19"/>
    <p:sldId id="620" r:id="rId20"/>
    <p:sldId id="618" r:id="rId21"/>
    <p:sldId id="613" r:id="rId22"/>
    <p:sldId id="614" r:id="rId23"/>
    <p:sldId id="616" r:id="rId24"/>
    <p:sldId id="615" r:id="rId25"/>
    <p:sldId id="617" r:id="rId26"/>
    <p:sldId id="619" r:id="rId2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123"/>
    <a:srgbClr val="FFFF00"/>
    <a:srgbClr val="3399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92" autoAdjust="0"/>
    <p:restoredTop sz="94660"/>
  </p:normalViewPr>
  <p:slideViewPr>
    <p:cSldViewPr>
      <p:cViewPr varScale="1">
        <p:scale>
          <a:sx n="63" d="100"/>
          <a:sy n="63" d="100"/>
        </p:scale>
        <p:origin x="80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5D7C2-8A41-4B11-8A52-7C1B21E7AA18}" type="datetimeFigureOut">
              <a:rPr lang="es-AR" smtClean="0"/>
              <a:t>28/3/2022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A9010-3C82-4AF6-B112-05D6AC3E114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840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B541F15A-1345-411E-90C0-CF858CD5E3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51F5A78-C831-472F-A972-F6D62F88C5AE}" type="slidenum">
              <a:rPr lang="es-AR" altLang="en-US"/>
              <a:pPr eaLnBrk="1" hangingPunct="1"/>
              <a:t>4</a:t>
            </a:fld>
            <a:endParaRPr lang="es-AR" altLang="en-U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108F69B0-C1A2-49B4-B740-0606E99CB1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03A57992-6907-4552-A9A4-9D4C6EA785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670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E7E86A51-9840-427E-BA17-6C36DC8B74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76C3EE0-F743-4316-B38C-36AB55F828C6}" type="slidenum">
              <a:rPr lang="es-AR" altLang="en-US"/>
              <a:pPr eaLnBrk="1" hangingPunct="1"/>
              <a:t>11</a:t>
            </a:fld>
            <a:endParaRPr lang="es-AR" altLang="en-US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6A3734DD-9156-458B-889E-6B57BF35D6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74CF95F-17AB-4FFF-98D0-8161B8AFA6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29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E7E86A51-9840-427E-BA17-6C36DC8B74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76C3EE0-F743-4316-B38C-36AB55F828C6}" type="slidenum">
              <a:rPr lang="es-AR" altLang="en-US"/>
              <a:pPr eaLnBrk="1" hangingPunct="1"/>
              <a:t>12</a:t>
            </a:fld>
            <a:endParaRPr lang="es-AR" altLang="en-US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6A3734DD-9156-458B-889E-6B57BF35D6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74CF95F-17AB-4FFF-98D0-8161B8AFA6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301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E7E86A51-9840-427E-BA17-6C36DC8B74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76C3EE0-F743-4316-B38C-36AB55F828C6}" type="slidenum">
              <a:rPr lang="es-AR" altLang="en-US"/>
              <a:pPr eaLnBrk="1" hangingPunct="1"/>
              <a:t>13</a:t>
            </a:fld>
            <a:endParaRPr lang="es-AR" altLang="en-US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6A3734DD-9156-458B-889E-6B57BF35D6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74CF95F-17AB-4FFF-98D0-8161B8AFA6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54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E7E86A51-9840-427E-BA17-6C36DC8B74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76C3EE0-F743-4316-B38C-36AB55F828C6}" type="slidenum">
              <a:rPr lang="es-AR" altLang="en-US"/>
              <a:pPr eaLnBrk="1" hangingPunct="1"/>
              <a:t>14</a:t>
            </a:fld>
            <a:endParaRPr lang="es-AR" altLang="en-US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6A3734DD-9156-458B-889E-6B57BF35D6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74CF95F-17AB-4FFF-98D0-8161B8AFA6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500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2">
                    <a:lumMod val="75000"/>
                  </a:schemeClr>
                </a:solidFill>
                <a:latin typeface="Fontin Sans Rg" panose="020000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Fontin Sans Rg" panose="02000000000000000000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5BA8DCA-3B1A-4BC4-8A69-C2EF14AE7AA7}"/>
              </a:ext>
            </a:extLst>
          </p:cNvPr>
          <p:cNvSpPr/>
          <p:nvPr userDrawn="1"/>
        </p:nvSpPr>
        <p:spPr>
          <a:xfrm>
            <a:off x="0" y="-36264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3CD0061-1B96-4BC8-847F-EAF257CBE36E}"/>
              </a:ext>
            </a:extLst>
          </p:cNvPr>
          <p:cNvSpPr/>
          <p:nvPr userDrawn="1"/>
        </p:nvSpPr>
        <p:spPr>
          <a:xfrm>
            <a:off x="0" y="6812281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694-8E32-4A13-927D-10BF173D92E7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694-8E32-4A13-927D-10BF173D92E7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694-8E32-4A13-927D-10BF173D92E7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927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EB7AA69-BDDA-4698-B92B-9AD961763C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932FE8E-335B-4974-BFBF-6CEEB4A513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E5E5353-E514-4882-BD7F-6191261F19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2EDD9E-81C2-4FD4-89CA-A81A013622ED}" type="slidenum">
              <a:rPr lang="es-AR" altLang="en-US"/>
              <a:pPr/>
              <a:t>‹#›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710309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lvl="0"/>
            <a:endParaRPr lang="es-AR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49F059C-E70A-47CB-AE7A-ADA5FCC501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F8553CC-EBAD-4F2A-BB9C-2ECCC51083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72E8C6B-1F25-4FC5-9D36-4AC12BB3F2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8EBBCD-29AC-423D-B2BE-B8C2575EE48B}" type="slidenum">
              <a:rPr lang="es-AR" altLang="en-US"/>
              <a:pPr/>
              <a:t>‹#›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409782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0486" y="253111"/>
            <a:ext cx="786257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F1F1F1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lnSpc>
                <a:spcPts val="2145"/>
              </a:lnSpc>
            </a:pPr>
            <a:r>
              <a:rPr spc="-5" dirty="0"/>
              <a:t>Historia Económica</a:t>
            </a:r>
            <a:r>
              <a:rPr spc="5" dirty="0"/>
              <a:t> </a:t>
            </a:r>
            <a:r>
              <a:rPr spc="-5" dirty="0"/>
              <a:t>Internacional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622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cion nue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2">
                    <a:lumMod val="75000"/>
                  </a:schemeClr>
                </a:solidFill>
                <a:latin typeface="Fontin Sans Rg" panose="020000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Fontin Sans Rg" panose="02000000000000000000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5BA8DCA-3B1A-4BC4-8A69-C2EF14AE7AA7}"/>
              </a:ext>
            </a:extLst>
          </p:cNvPr>
          <p:cNvSpPr/>
          <p:nvPr userDrawn="1"/>
        </p:nvSpPr>
        <p:spPr>
          <a:xfrm>
            <a:off x="0" y="-36264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3CD0061-1B96-4BC8-847F-EAF257CBE36E}"/>
              </a:ext>
            </a:extLst>
          </p:cNvPr>
          <p:cNvSpPr/>
          <p:nvPr userDrawn="1"/>
        </p:nvSpPr>
        <p:spPr>
          <a:xfrm>
            <a:off x="0" y="6812281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76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textos e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4942"/>
            <a:ext cx="8229600" cy="1143000"/>
          </a:xfrm>
        </p:spPr>
        <p:txBody>
          <a:bodyPr>
            <a:noAutofit/>
          </a:bodyPr>
          <a:lstStyle>
            <a:lvl1pPr>
              <a:defRPr sz="2600" b="1">
                <a:solidFill>
                  <a:schemeClr val="tx2">
                    <a:lumMod val="75000"/>
                  </a:schemeClr>
                </a:solidFill>
                <a:latin typeface="Fontin Sans Rg" panose="020000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0666"/>
            <a:ext cx="8229600" cy="4525963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400">
                <a:latin typeface="Fontin Sans Rg" panose="02000000000000000000" pitchFamily="50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200">
                <a:latin typeface="Fontin Sans Rg" panose="02000000000000000000" pitchFamily="50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000">
                <a:latin typeface="Fontin Sans Rg" panose="02000000000000000000" pitchFamily="50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1800">
                <a:latin typeface="Fontin Sans Rg" panose="02000000000000000000" pitchFamily="50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1800">
                <a:latin typeface="Fontin Sans Rg" panose="02000000000000000000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11960" y="6295447"/>
            <a:ext cx="477416" cy="427397"/>
          </a:xfrm>
        </p:spPr>
        <p:txBody>
          <a:bodyPr/>
          <a:lstStyle/>
          <a:p>
            <a:fld id="{91D83694-8E32-4A13-927D-10BF173D92E7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0A31CAF-7D20-46A9-BB41-8DF617C5331C}"/>
              </a:ext>
            </a:extLst>
          </p:cNvPr>
          <p:cNvSpPr/>
          <p:nvPr userDrawn="1"/>
        </p:nvSpPr>
        <p:spPr>
          <a:xfrm>
            <a:off x="0" y="1466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D535657-31B5-47ED-B2B1-C1A8560E83B1}"/>
              </a:ext>
            </a:extLst>
          </p:cNvPr>
          <p:cNvSpPr/>
          <p:nvPr userDrawn="1"/>
        </p:nvSpPr>
        <p:spPr>
          <a:xfrm>
            <a:off x="0" y="6812281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694-8E32-4A13-927D-10BF173D92E7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582C550-5A28-4454-B003-3B8900F05A33}"/>
              </a:ext>
            </a:extLst>
          </p:cNvPr>
          <p:cNvSpPr/>
          <p:nvPr userDrawn="1"/>
        </p:nvSpPr>
        <p:spPr>
          <a:xfrm>
            <a:off x="0" y="-36264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DEB31C2-7D1B-498D-A890-A75E06641257}"/>
              </a:ext>
            </a:extLst>
          </p:cNvPr>
          <p:cNvSpPr/>
          <p:nvPr userDrawn="1"/>
        </p:nvSpPr>
        <p:spPr>
          <a:xfrm>
            <a:off x="0" y="6812281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694-8E32-4A13-927D-10BF173D92E7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410E731-D29D-48C2-BB8F-09D02F5356D9}"/>
              </a:ext>
            </a:extLst>
          </p:cNvPr>
          <p:cNvSpPr/>
          <p:nvPr userDrawn="1"/>
        </p:nvSpPr>
        <p:spPr>
          <a:xfrm>
            <a:off x="0" y="-36264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4D19469-D114-4A9B-9EE5-9C7D24CC6D59}"/>
              </a:ext>
            </a:extLst>
          </p:cNvPr>
          <p:cNvSpPr/>
          <p:nvPr userDrawn="1"/>
        </p:nvSpPr>
        <p:spPr>
          <a:xfrm>
            <a:off x="0" y="6812281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solidFill>
                  <a:schemeClr val="tx2">
                    <a:lumMod val="75000"/>
                  </a:schemeClr>
                </a:solidFill>
                <a:latin typeface="Fontin Sans Rg" panose="020000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Fontin Sans Rg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Fontin Sans Rg" panose="02000000000000000000" pitchFamily="50" charset="0"/>
              </a:defRPr>
            </a:lvl1pPr>
            <a:lvl2pPr>
              <a:defRPr sz="2000">
                <a:latin typeface="Fontin Sans Rg" panose="02000000000000000000" pitchFamily="50" charset="0"/>
              </a:defRPr>
            </a:lvl2pPr>
            <a:lvl3pPr>
              <a:defRPr sz="1800">
                <a:latin typeface="Fontin Sans Rg" panose="02000000000000000000" pitchFamily="50" charset="0"/>
              </a:defRPr>
            </a:lvl3pPr>
            <a:lvl4pPr>
              <a:defRPr sz="1600">
                <a:latin typeface="Fontin Sans Rg" panose="02000000000000000000" pitchFamily="50" charset="0"/>
              </a:defRPr>
            </a:lvl4pPr>
            <a:lvl5pPr>
              <a:defRPr sz="1600">
                <a:latin typeface="Fontin Sans Rg" panose="02000000000000000000" pitchFamily="50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Fontin Sans Rg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Fontin Sans Rg" panose="02000000000000000000" pitchFamily="50" charset="0"/>
              </a:defRPr>
            </a:lvl1pPr>
            <a:lvl2pPr>
              <a:defRPr sz="2000">
                <a:latin typeface="Fontin Sans Rg" panose="02000000000000000000" pitchFamily="50" charset="0"/>
              </a:defRPr>
            </a:lvl2pPr>
            <a:lvl3pPr>
              <a:defRPr sz="1800">
                <a:latin typeface="Fontin Sans Rg" panose="02000000000000000000" pitchFamily="50" charset="0"/>
              </a:defRPr>
            </a:lvl3pPr>
            <a:lvl4pPr>
              <a:defRPr sz="1600">
                <a:latin typeface="Fontin Sans Rg" panose="02000000000000000000" pitchFamily="50" charset="0"/>
              </a:defRPr>
            </a:lvl4pPr>
            <a:lvl5pPr>
              <a:defRPr sz="1600">
                <a:latin typeface="Fontin Sans Rg" panose="02000000000000000000" pitchFamily="50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9197" y="6313032"/>
            <a:ext cx="525605" cy="365125"/>
          </a:xfrm>
        </p:spPr>
        <p:txBody>
          <a:bodyPr/>
          <a:lstStyle>
            <a:lvl1pPr algn="ctr">
              <a:defRPr/>
            </a:lvl1pPr>
          </a:lstStyle>
          <a:p>
            <a:fld id="{91D83694-8E32-4A13-927D-10BF173D92E7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A305600-450C-4EE3-885F-AD8C123B3204}"/>
              </a:ext>
            </a:extLst>
          </p:cNvPr>
          <p:cNvSpPr/>
          <p:nvPr userDrawn="1"/>
        </p:nvSpPr>
        <p:spPr>
          <a:xfrm>
            <a:off x="0" y="-36264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9C91BE7-6A05-403E-93D6-BD36C12F1739}"/>
              </a:ext>
            </a:extLst>
          </p:cNvPr>
          <p:cNvSpPr/>
          <p:nvPr userDrawn="1"/>
        </p:nvSpPr>
        <p:spPr>
          <a:xfrm>
            <a:off x="0" y="6812281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694-8E32-4A13-927D-10BF173D92E7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694-8E32-4A13-927D-10BF173D92E7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694-8E32-4A13-927D-10BF173D92E7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83694-8E32-4A13-927D-10BF173D92E7}" type="slidenum">
              <a:rPr lang="es-AR" smtClean="0"/>
              <a:pPr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3" r:id="rId14"/>
    <p:sldLayoutId id="2147483664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i="0" kern="1200">
          <a:solidFill>
            <a:schemeClr val="tx2">
              <a:lumMod val="75000"/>
            </a:schemeClr>
          </a:solidFill>
          <a:latin typeface="Fontin Sans Rg" panose="02000000000000000000" pitchFamily="50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Fontin Sans Rg" panose="02000000000000000000" pitchFamily="50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Fontin Sans Rg" panose="020000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Fontin Sans Rg" panose="020000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Fontin Sans Rg" panose="020000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Fontin Sans Rg" panose="020000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305750X20304332?casa_token=A4x7iHZx6OEAAAAA:Si0-OCe2u1syv9cS5Mqw0MPWtrmDYMUnIWILpIAjrZn10TD4sncuAIL-U3iFBLubFc9FChdwqA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ourworldindata.org/grapher/gdp-per-capita-maddison-2020?yScale=log&amp;time=1930..2018&amp;country=CHN~RUS~ARG~BRA~MEX~KOR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www.minneapolisfed.org%2Fresearch%2Fsr%2Fsr607.pdf&amp;psig=AOvVaw09zmr4cb3tNqlU7TnXcxu9&amp;ust=1648525734633000&amp;source=images&amp;cd=vfe&amp;ved=0CA0Q3YkBahcKEwigqZeY8-f2AhUAAAAAHQAAAAAQAw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google.com/url?sa=i&amp;url=https%3A%2F%2Fwww.minneapolisfed.org%2Fresearch%2Fsr%2Fsr607.pdf&amp;psig=AOvVaw09zmr4cb3tNqlU7TnXcxu9&amp;ust=1648525734633000&amp;source=images&amp;cd=vfe&amp;ved=0CA0Q3YkBahcKEwigqZeY8-f2AhUAAAAAHQAAAAAQAw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mango verde sudamericano">
            <a:extLst>
              <a:ext uri="{FF2B5EF4-FFF2-40B4-BE49-F238E27FC236}">
                <a16:creationId xmlns:a16="http://schemas.microsoft.com/office/drawing/2014/main" id="{2D49FC25-88FD-4DB0-A11F-1D7C38F864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DF4D7A80-8E16-4EC6-85DA-DF8772DE0572}"/>
              </a:ext>
            </a:extLst>
          </p:cNvPr>
          <p:cNvSpPr txBox="1">
            <a:spLocks/>
          </p:cNvSpPr>
          <p:nvPr/>
        </p:nvSpPr>
        <p:spPr>
          <a:xfrm>
            <a:off x="-48912" y="3189723"/>
            <a:ext cx="8778221" cy="198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600">
              <a:solidFill>
                <a:schemeClr val="accent1">
                  <a:lumMod val="75000"/>
                </a:schemeClr>
              </a:solidFill>
              <a:latin typeface="Fontin Sans Rg" panose="02000000000000000000" pitchFamily="50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D84B8A-E54D-4B93-BCDF-F6FCC5DD3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3641781"/>
            <a:ext cx="7772400" cy="1470025"/>
          </a:xfrm>
        </p:spPr>
        <p:txBody>
          <a:bodyPr>
            <a:noAutofit/>
          </a:bodyPr>
          <a:lstStyle/>
          <a:p>
            <a:r>
              <a:rPr lang="en-US"/>
              <a:t>Tsinghua University</a:t>
            </a:r>
            <a:br>
              <a:rPr lang="en-US"/>
            </a:br>
            <a:br>
              <a:rPr lang="en-US"/>
            </a:br>
            <a:r>
              <a:rPr lang="en-US"/>
              <a:t>Economic History and Development</a:t>
            </a:r>
            <a:br>
              <a:rPr lang="en-US"/>
            </a:br>
            <a:r>
              <a:rPr lang="en-US"/>
              <a:t>in Latin America</a:t>
            </a:r>
            <a:br>
              <a:rPr lang="en-US"/>
            </a:br>
            <a:br>
              <a:rPr lang="en-US"/>
            </a:br>
            <a:r>
              <a:rPr lang="en-US" sz="2000"/>
              <a:t>Instructor: Prof. Lucas Llach</a:t>
            </a:r>
            <a:br>
              <a:rPr lang="en-US" sz="2000"/>
            </a:br>
            <a:r>
              <a:rPr lang="en-US" sz="2000"/>
              <a:t>(affiliation: Universidad Torcuato Di Tella, Argentina)</a:t>
            </a: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Lecture 6/8. </a:t>
            </a:r>
            <a:br>
              <a:rPr lang="en-US"/>
            </a:br>
            <a:r>
              <a:rPr lang="en-US"/>
              <a:t>Accomplishments and Limits </a:t>
            </a:r>
            <a:br>
              <a:rPr lang="en-US"/>
            </a:br>
            <a:r>
              <a:rPr lang="en-US"/>
              <a:t>of Import-Substituting Industrialization</a:t>
            </a:r>
            <a:br>
              <a:rPr lang="es-AR"/>
            </a:br>
            <a:br>
              <a:rPr lang="es-AR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7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22372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 b="1"/>
              <a:t>War</a:t>
            </a: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10</a:t>
            </a:fld>
            <a:endParaRPr lang="es-E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811544-6DE9-43D3-9838-C7973E3F5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3011"/>
            <a:ext cx="9014433" cy="27719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BAD36F-8F23-4516-BBE5-055F22554C87}"/>
              </a:ext>
            </a:extLst>
          </p:cNvPr>
          <p:cNvSpPr txBox="1"/>
          <p:nvPr/>
        </p:nvSpPr>
        <p:spPr>
          <a:xfrm>
            <a:off x="609599" y="60960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Source: R. Thorpe (1992)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DAB91D8-C4F2-4CA2-9D7C-6E41BE7DD2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4779748"/>
            <a:ext cx="8229600" cy="17734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Some increase in intra-LatAm exports.</a:t>
            </a:r>
          </a:p>
          <a:p>
            <a:pPr>
              <a:lnSpc>
                <a:spcPct val="90000"/>
              </a:lnSpc>
            </a:pPr>
            <a:r>
              <a:rPr lang="en-US" altLang="en-US"/>
              <a:t>"Plan Pinedo" of Argentina a first blueprint at regional (re?)integration.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altLang="en-US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18948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3EEEDDF-7EEA-4490-A2C8-58CE6BEC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Postwar: The Rationale of </a:t>
            </a:r>
            <a:br>
              <a:rPr lang="en-US" b="1"/>
            </a:br>
            <a:r>
              <a:rPr lang="en-US" b="1"/>
              <a:t>Import Substituting Industrialization (ISI)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72C0CC5-CEDE-4D6D-BB09-5CBE2BCD5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20000"/>
              </a:spcAft>
              <a:buFontTx/>
              <a:buChar char="•"/>
            </a:pPr>
            <a:r>
              <a:rPr lang="es-ES" altLang="en-US"/>
              <a:t>Depression + war: back to normal?</a:t>
            </a:r>
          </a:p>
          <a:p>
            <a:pPr>
              <a:spcAft>
                <a:spcPct val="20000"/>
              </a:spcAft>
              <a:buFontTx/>
              <a:buChar char="•"/>
            </a:pPr>
            <a:r>
              <a:rPr lang="es-ES" altLang="en-US" sz="2400"/>
              <a:t>Theory and the ISI (a good synthesis </a:t>
            </a:r>
            <a:r>
              <a:rPr lang="es-ES" altLang="en-US" sz="2400">
                <a:hlinkClick r:id="rId3"/>
              </a:rPr>
              <a:t>here</a:t>
            </a:r>
            <a:r>
              <a:rPr lang="es-ES" altLang="en-US" sz="2400"/>
              <a:t>)</a:t>
            </a:r>
            <a:endParaRPr lang="es-ES" altLang="en-US"/>
          </a:p>
          <a:p>
            <a:pPr lvl="1">
              <a:spcAft>
                <a:spcPct val="20000"/>
              </a:spcAft>
              <a:buFontTx/>
              <a:buChar char="•"/>
            </a:pPr>
            <a:r>
              <a:rPr lang="es-ES" altLang="en-US"/>
              <a:t>The 2 sector models and modernization</a:t>
            </a:r>
          </a:p>
          <a:p>
            <a:pPr lvl="1">
              <a:spcAft>
                <a:spcPct val="20000"/>
              </a:spcAft>
              <a:buFontTx/>
              <a:buChar char="•"/>
            </a:pPr>
            <a:r>
              <a:rPr lang="es-ES" altLang="en-US"/>
              <a:t>Big Push</a:t>
            </a:r>
          </a:p>
          <a:p>
            <a:pPr lvl="1">
              <a:spcAft>
                <a:spcPct val="20000"/>
              </a:spcAft>
              <a:buFontTx/>
              <a:buChar char="•"/>
            </a:pPr>
            <a:r>
              <a:rPr lang="es-ES" altLang="en-US"/>
              <a:t>Balanced v unbalanced growth</a:t>
            </a:r>
          </a:p>
          <a:p>
            <a:pPr lvl="1">
              <a:spcAft>
                <a:spcPct val="20000"/>
              </a:spcAft>
              <a:buFontTx/>
              <a:buChar char="•"/>
            </a:pPr>
            <a:r>
              <a:rPr lang="es-ES" altLang="en-US"/>
              <a:t>Forward and backward linkages</a:t>
            </a:r>
          </a:p>
          <a:p>
            <a:pPr lvl="1">
              <a:spcAft>
                <a:spcPct val="20000"/>
              </a:spcAft>
              <a:buFontTx/>
              <a:buChar char="•"/>
            </a:pPr>
            <a:r>
              <a:rPr lang="es-ES" altLang="en-US"/>
              <a:t>The "Lewis" model</a:t>
            </a:r>
          </a:p>
          <a:p>
            <a:pPr lvl="1">
              <a:spcAft>
                <a:spcPct val="20000"/>
              </a:spcAft>
              <a:buFontTx/>
              <a:buChar char="•"/>
            </a:pPr>
            <a:r>
              <a:rPr lang="es-ES" altLang="en-US"/>
              <a:t>Prebisch and export pessimism</a:t>
            </a:r>
          </a:p>
          <a:p>
            <a:pPr>
              <a:spcAft>
                <a:spcPct val="20000"/>
              </a:spcAft>
              <a:buFontTx/>
              <a:buChar char="•"/>
            </a:pPr>
            <a:r>
              <a:rPr lang="es-ES" altLang="en-US"/>
              <a:t>The distributional impact of ISI.</a:t>
            </a:r>
          </a:p>
          <a:p>
            <a:pPr>
              <a:spcAft>
                <a:spcPct val="20000"/>
              </a:spcAft>
              <a:buFontTx/>
              <a:buChar char="•"/>
            </a:pPr>
            <a:endParaRPr lang="es-ES" altLang="en-US"/>
          </a:p>
          <a:p>
            <a:pPr>
              <a:spcAft>
                <a:spcPct val="20000"/>
              </a:spcAft>
              <a:buFontTx/>
              <a:buChar char="•"/>
            </a:pPr>
            <a:endParaRPr lang="es-ES" altLang="en-US" sz="2400"/>
          </a:p>
          <a:p>
            <a:pPr lvl="1">
              <a:spcAft>
                <a:spcPct val="20000"/>
              </a:spcAft>
              <a:buFontTx/>
              <a:buChar char="•"/>
            </a:pPr>
            <a:endParaRPr lang="es-ES" altLang="en-US" sz="2400"/>
          </a:p>
          <a:p>
            <a:endParaRPr lang="en-US"/>
          </a:p>
        </p:txBody>
      </p:sp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D032AC17-13B5-439A-B449-D58B0CA2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A74A13C-CD7A-408E-995B-9CB7D08318FF}" type="slidenum">
              <a:rPr lang="es-AR" altLang="en-US"/>
              <a:pPr eaLnBrk="1" hangingPunct="1"/>
              <a:t>11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643713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3EEEDDF-7EEA-4490-A2C8-58CE6BEC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Trade theory &amp; </a:t>
            </a:r>
            <a:br>
              <a:rPr lang="en-US" b="1"/>
            </a:br>
            <a:r>
              <a:rPr lang="en-US" b="1"/>
              <a:t>the distributional effects of ISI</a:t>
            </a:r>
          </a:p>
        </p:txBody>
      </p:sp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D032AC17-13B5-439A-B449-D58B0CA2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A74A13C-CD7A-408E-995B-9CB7D08318FF}" type="slidenum">
              <a:rPr lang="es-AR" altLang="en-US"/>
              <a:pPr eaLnBrk="1" hangingPunct="1"/>
              <a:t>12</a:t>
            </a:fld>
            <a:endParaRPr lang="es-A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A7BCAF-BAAC-46F5-8AB9-1BC071FAF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28" y="1139829"/>
            <a:ext cx="7651143" cy="531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12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3EEEDDF-7EEA-4490-A2C8-58CE6BEC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Postwar: Industrialization as a policy</a:t>
            </a:r>
            <a:br>
              <a:rPr lang="en-US" b="1"/>
            </a:br>
            <a:r>
              <a:rPr lang="en-US" b="1"/>
              <a:t>The instruments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72C0CC5-CEDE-4D6D-BB09-5CBE2BCD5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0" indent="0">
              <a:spcAft>
                <a:spcPct val="20000"/>
              </a:spcAft>
              <a:buNone/>
            </a:pPr>
            <a:r>
              <a:rPr lang="es-ES" altLang="en-US" b="1"/>
              <a:t>How to promote an inward-looking industrialization?</a:t>
            </a:r>
          </a:p>
          <a:p>
            <a:pPr lvl="1">
              <a:spcAft>
                <a:spcPct val="20000"/>
              </a:spcAft>
              <a:buFontTx/>
              <a:buChar char="•"/>
            </a:pPr>
            <a:r>
              <a:rPr lang="es-ES" altLang="en-US" sz="2400"/>
              <a:t>Tariffs</a:t>
            </a:r>
          </a:p>
          <a:p>
            <a:pPr lvl="1">
              <a:spcAft>
                <a:spcPct val="20000"/>
              </a:spcAft>
              <a:buFontTx/>
              <a:buChar char="•"/>
            </a:pPr>
            <a:r>
              <a:rPr lang="es-ES" altLang="en-US" sz="2400"/>
              <a:t>Import quotas</a:t>
            </a:r>
          </a:p>
          <a:p>
            <a:pPr lvl="1">
              <a:spcAft>
                <a:spcPct val="20000"/>
              </a:spcAft>
              <a:buFontTx/>
              <a:buChar char="•"/>
            </a:pPr>
            <a:r>
              <a:rPr lang="es-ES" altLang="en-US" sz="2400"/>
              <a:t>Multiple exchange rates / taxes on exports</a:t>
            </a:r>
          </a:p>
          <a:p>
            <a:pPr lvl="1">
              <a:spcAft>
                <a:spcPct val="20000"/>
              </a:spcAft>
              <a:buFontTx/>
              <a:buChar char="•"/>
            </a:pPr>
            <a:r>
              <a:rPr lang="es-ES" altLang="en-US" sz="2400"/>
              <a:t>Directed credit</a:t>
            </a:r>
          </a:p>
          <a:p>
            <a:pPr lvl="1">
              <a:spcAft>
                <a:spcPct val="20000"/>
              </a:spcAft>
              <a:buFontTx/>
              <a:buChar char="•"/>
            </a:pPr>
            <a:r>
              <a:rPr lang="es-ES" altLang="en-US" sz="2400"/>
              <a:t>State property in big scale projects</a:t>
            </a:r>
          </a:p>
          <a:p>
            <a:pPr lvl="1">
              <a:spcAft>
                <a:spcPct val="20000"/>
              </a:spcAft>
              <a:buFontTx/>
              <a:buChar char="•"/>
            </a:pPr>
            <a:endParaRPr lang="es-ES" altLang="en-US" sz="2400"/>
          </a:p>
          <a:p>
            <a:endParaRPr lang="en-US"/>
          </a:p>
        </p:txBody>
      </p:sp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D032AC17-13B5-439A-B449-D58B0CA2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A74A13C-CD7A-408E-995B-9CB7D08318FF}" type="slidenum">
              <a:rPr lang="es-AR" altLang="en-US"/>
              <a:pPr eaLnBrk="1" hangingPunct="1"/>
              <a:t>13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4205638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3EEEDDF-7EEA-4490-A2C8-58CE6BEC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Directed credit: Argentina</a:t>
            </a:r>
          </a:p>
        </p:txBody>
      </p:sp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D032AC17-13B5-439A-B449-D58B0CA2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A74A13C-CD7A-408E-995B-9CB7D08318FF}" type="slidenum">
              <a:rPr lang="es-AR" altLang="en-US"/>
              <a:pPr eaLnBrk="1" hangingPunct="1"/>
              <a:t>14</a:t>
            </a:fld>
            <a:endParaRPr lang="es-A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F2FD34-B31A-4996-9DC2-FBAB33F1D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90" y="1295400"/>
            <a:ext cx="7693819" cy="48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50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 b="1"/>
              <a:t>Roadmap</a:t>
            </a: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15</a:t>
            </a:fld>
            <a:endParaRPr lang="es-E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19B3D0-7AE5-47D3-BF6D-1A2FB5107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2440" y="1865146"/>
            <a:ext cx="8229600" cy="45307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/>
              <a:t>What was I.S.I., import-substituting industrialization?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>
                <a:solidFill>
                  <a:srgbClr val="FF0000"/>
                </a:solidFill>
              </a:rPr>
              <a:t>Comparative Performance of ISI within LatAm and against other emerging economies. 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/>
              <a:t>Limits of I.S.I.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altLang="en-US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75601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n-US"/>
              <a:t>LatAm, not the only "late industrializer"</a:t>
            </a:r>
            <a:endParaRPr lang="es-ES" altLang="en-US"/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B9C6E2CD-9FFA-457F-B2F9-DE9B108049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3678" y="1506842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Asia and Eastern Europe also faced the challenges of late industrialization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What were the similarities and differences?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altLang="en-US"/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16</a:t>
            </a:fld>
            <a:endParaRPr lang="es-ES" altLang="en-US"/>
          </a:p>
        </p:txBody>
      </p:sp>
      <p:pic>
        <p:nvPicPr>
          <p:cNvPr id="2" name="Picture 2" descr="Map showing the approximate age for the beginning of the Industrial Revolution and subsequent industrialization across the planet. This is a subjective event, here interpreted as the widespread growth of mechanization in respect to manufacturing, transport and innovation. ">
            <a:extLst>
              <a:ext uri="{FF2B5EF4-FFF2-40B4-BE49-F238E27FC236}">
                <a16:creationId xmlns:a16="http://schemas.microsoft.com/office/drawing/2014/main" id="{3E644AAD-A05C-4158-809A-E2C3603FA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49" y="3039530"/>
            <a:ext cx="7179638" cy="321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329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n-US"/>
              <a:t>Three main models of (very) late industrializers</a:t>
            </a:r>
            <a:endParaRPr lang="es-ES" altLang="en-US"/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B9C6E2CD-9FFA-457F-B2F9-DE9B108049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3678" y="1506842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The ISI model (LatAm, India)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East Asian model (Korea, Taiwan, China?)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"real socialist" model (USSR and Eastern Europe)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 marL="400050" lvl="1" indent="0">
              <a:lnSpc>
                <a:spcPct val="90000"/>
              </a:lnSpc>
              <a:buNone/>
            </a:pPr>
            <a:endParaRPr lang="en-US" altLang="en-US"/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17</a:t>
            </a:fld>
            <a:endParaRPr lang="es-ES" altLang="en-US"/>
          </a:p>
        </p:txBody>
      </p:sp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413B434B-4338-4A2D-8164-7F3A878DB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476" y="3039324"/>
            <a:ext cx="5257800" cy="325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09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n-US"/>
              <a:t>Performance differences within Latin America:</a:t>
            </a:r>
            <a:br>
              <a:rPr lang="es-ES_tradnl" altLang="en-US"/>
            </a:br>
            <a:r>
              <a:rPr lang="es-ES_tradnl" altLang="en-US"/>
              <a:t>size...</a:t>
            </a:r>
            <a:endParaRPr lang="es-E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18</a:t>
            </a:fld>
            <a:endParaRPr lang="es-E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B7A2E0-1B73-41D7-8876-ED457F62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49873"/>
            <a:ext cx="7467600" cy="507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80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n-US"/>
              <a:t>... and ultimately comparative advantages</a:t>
            </a:r>
            <a:endParaRPr lang="es-E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19</a:t>
            </a:fld>
            <a:endParaRPr lang="es-E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4A96F6-6E76-4C31-8788-F962E2E9C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47799"/>
            <a:ext cx="7010400" cy="4388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70A4BF-6F36-4DDF-8BAE-B6E013AE52B8}"/>
              </a:ext>
            </a:extLst>
          </p:cNvPr>
          <p:cNvSpPr txBox="1"/>
          <p:nvPr/>
        </p:nvSpPr>
        <p:spPr>
          <a:xfrm>
            <a:off x="609599" y="60960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(current situation)</a:t>
            </a:r>
          </a:p>
        </p:txBody>
      </p:sp>
    </p:spTree>
    <p:extLst>
      <p:ext uri="{BB962C8B-B14F-4D97-AF65-F5344CB8AC3E}">
        <p14:creationId xmlns:p14="http://schemas.microsoft.com/office/powerpoint/2010/main" val="284505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 b="1"/>
              <a:t>Roadmap</a:t>
            </a: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2</a:t>
            </a:fld>
            <a:endParaRPr lang="es-E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19B3D0-7AE5-47D3-BF6D-1A2FB5107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2440" y="1865146"/>
            <a:ext cx="8229600" cy="45307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/>
              <a:t>What was I.S.I., import-substituting industrialization?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/>
              <a:t>Comparative Performance of ISI within LatAm and against other emerging economies. 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/>
              <a:t>Limits of I.S.I.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altLang="en-US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41428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/>
              <a:t>Why ISI and not EOI, </a:t>
            </a:r>
            <a:br>
              <a:rPr lang="es-ES_tradnl" altLang="en-US"/>
            </a:br>
            <a:r>
              <a:rPr lang="es-ES_tradnl" altLang="en-US"/>
              <a:t>export oriented industrialization?</a:t>
            </a: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20</a:t>
            </a:fld>
            <a:endParaRPr lang="es-E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19B3D0-7AE5-47D3-BF6D-1A2FB5107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30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Export orientation could have avoided the "too small to industrialize" problem.</a:t>
            </a:r>
          </a:p>
          <a:p>
            <a:pPr>
              <a:lnSpc>
                <a:spcPct val="90000"/>
              </a:lnSpc>
            </a:pPr>
            <a:r>
              <a:rPr lang="en-US" altLang="en-US"/>
              <a:t>Were LatAm countries ready to export manufactures, or "too rich to industrialize"? (Mahon)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altLang="en-US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6E4135-F0F0-43E0-9341-1EF86BEFE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006186"/>
            <a:ext cx="5105400" cy="358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31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 b="1"/>
              <a:t>Roadmap</a:t>
            </a: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21</a:t>
            </a:fld>
            <a:endParaRPr lang="es-E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19B3D0-7AE5-47D3-BF6D-1A2FB5107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2440" y="1865146"/>
            <a:ext cx="8229600" cy="45307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/>
              <a:t>What was I.S.I., import-substituting industrialization?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/>
              <a:t>Comparative Performance of ISI within LatAm and against other emerging economies. 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>
                <a:solidFill>
                  <a:srgbClr val="FF0000"/>
                </a:solidFill>
              </a:rPr>
              <a:t>Limits of I.S.I.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altLang="en-US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93189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/>
              <a:t>Limit 1: "foreign exchange bottlenecks" &amp;</a:t>
            </a:r>
            <a:br>
              <a:rPr lang="es-ES_tradnl" altLang="en-US"/>
            </a:br>
            <a:r>
              <a:rPr lang="es-ES_tradnl" altLang="en-US"/>
              <a:t>stagnations</a:t>
            </a: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22</a:t>
            </a:fld>
            <a:endParaRPr lang="es-E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19B3D0-7AE5-47D3-BF6D-1A2FB5107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2440" y="1865146"/>
            <a:ext cx="8229600" cy="4530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"Easy stage" of industrialization (textiles, simple metalworking)</a:t>
            </a:r>
          </a:p>
          <a:p>
            <a:pPr>
              <a:lnSpc>
                <a:spcPct val="90000"/>
              </a:lnSpc>
            </a:pPr>
            <a:r>
              <a:rPr lang="en-US" altLang="en-US"/>
              <a:t>"Difficult stage": technology + capital intensive + big scale (petrochemical, steel)</a:t>
            </a:r>
          </a:p>
          <a:p>
            <a:pPr>
              <a:lnSpc>
                <a:spcPct val="90000"/>
              </a:lnSpc>
            </a:pPr>
            <a:r>
              <a:rPr lang="en-US" altLang="en-US"/>
              <a:t>Normally capital intensive industries required capital goods imports; and all manufacturing required imported inputs, but...</a:t>
            </a:r>
          </a:p>
          <a:p>
            <a:pPr>
              <a:lnSpc>
                <a:spcPct val="90000"/>
              </a:lnSpc>
            </a:pPr>
            <a:r>
              <a:rPr lang="en-US" altLang="en-US"/>
              <a:t>...exports were stagnant because of anti-export bias</a:t>
            </a:r>
          </a:p>
          <a:p>
            <a:pPr>
              <a:lnSpc>
                <a:spcPct val="90000"/>
              </a:lnSpc>
            </a:pPr>
            <a:r>
              <a:rPr lang="en-US" altLang="en-US"/>
              <a:t>Welcome to the STOP AND GO...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968652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/>
              <a:t>Limit 1: "foreign exchange bottlenecks" &amp;</a:t>
            </a:r>
            <a:br>
              <a:rPr lang="es-ES_tradnl" altLang="en-US"/>
            </a:br>
            <a:r>
              <a:rPr lang="es-ES_tradnl" altLang="en-US"/>
              <a:t>stagnations</a:t>
            </a: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23</a:t>
            </a:fld>
            <a:endParaRPr lang="es-E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19B3D0-7AE5-47D3-BF6D-1A2FB5107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2440" y="1865146"/>
            <a:ext cx="8229600" cy="4530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The answer of </a:t>
            </a:r>
            <a:r>
              <a:rPr lang="en-US" altLang="en-US" i="1"/>
              <a:t>desarrollismo</a:t>
            </a:r>
            <a:r>
              <a:rPr lang="en-US" altLang="en-US"/>
              <a:t> (late 1950s/1960s)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Welcome to foreign capital for investment, esp in inputs (eg., oil)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Don't be too harsh on traditional exports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Frondizi (Argentina), Kubitschek (Brazil).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OIL + MEAT = STEELMAKING + PETROCHEMICALS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4013105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/>
              <a:t>Limit 2: high inflation</a:t>
            </a: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24</a:t>
            </a:fld>
            <a:endParaRPr lang="es-E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324BBF-A0F7-44BF-BD4A-2440CE760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81" y="1172569"/>
            <a:ext cx="6443774" cy="49948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CCF366-1B47-4730-A78E-14ED2EE47A94}"/>
              </a:ext>
            </a:extLst>
          </p:cNvPr>
          <p:cNvSpPr txBox="1"/>
          <p:nvPr/>
        </p:nvSpPr>
        <p:spPr>
          <a:xfrm>
            <a:off x="609599" y="60960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Source: </a:t>
            </a:r>
            <a:r>
              <a:rPr lang="en-US" sz="1600">
                <a:hlinkClick r:id="rId3"/>
              </a:rPr>
              <a:t>Keohe, Nicolini &amp; Sargent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593913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n-US"/>
              <a:t>Limit 2: high inflation</a:t>
            </a:r>
            <a:br>
              <a:rPr lang="es-ES_tradnl" altLang="en-US"/>
            </a:br>
            <a:r>
              <a:rPr lang="es-ES_tradnl" altLang="en-US"/>
              <a:t>Causes</a:t>
            </a:r>
            <a:endParaRPr lang="es-ES" altLang="en-US" b="1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795760A-6EA6-4643-9FC0-E8FF536DC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3124200"/>
            <a:ext cx="4038600" cy="3001963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MONETARIST</a:t>
            </a:r>
          </a:p>
          <a:p>
            <a:r>
              <a:rPr lang="en-US" sz="2000" i="1"/>
              <a:t>Persistent inflation is just the result of persistent fiscal deficits and their "monetization" (inflation tax)</a:t>
            </a:r>
          </a:p>
          <a:p>
            <a:r>
              <a:rPr lang="en-US" sz="2000" i="1"/>
              <a:t>Solution requieres budget equilibrium &amp; orthodox monetary policy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0B91EB1-4489-46B7-A5D2-453BFB5C3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004" y="3124200"/>
            <a:ext cx="4038600" cy="3001963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ntin Sans Rg" panose="02000000000000000000" pitchFamily="50" charset="0"/>
                <a:ea typeface="+mn-ea"/>
                <a:cs typeface="+mn-cs"/>
              </a:rPr>
              <a:t>STRUCTURALIST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i="1">
                <a:solidFill>
                  <a:prstClr val="black"/>
                </a:solidFill>
              </a:rPr>
              <a:t>"Elasticity" problems. Economies very dependent on imports (devaluation) and with low elasticity of export &amp; food production.</a:t>
            </a:r>
            <a:endParaRPr kumimoji="0" lang="en-US" sz="20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ntin Sans Rg" panose="02000000000000000000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ntin Sans Rg" panose="02000000000000000000" pitchFamily="50" charset="0"/>
                <a:ea typeface="+mn-ea"/>
                <a:cs typeface="+mn-cs"/>
              </a:rPr>
              <a:t>Solution requieres solving those real bottlenecks.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25</a:t>
            </a:fld>
            <a:endParaRPr lang="es-E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CCF366-1B47-4730-A78E-14ED2EE47A94}"/>
              </a:ext>
            </a:extLst>
          </p:cNvPr>
          <p:cNvSpPr txBox="1"/>
          <p:nvPr/>
        </p:nvSpPr>
        <p:spPr>
          <a:xfrm>
            <a:off x="609599" y="60960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Source: </a:t>
            </a:r>
            <a:r>
              <a:rPr lang="en-US" sz="1600">
                <a:hlinkClick r:id="rId2"/>
              </a:rPr>
              <a:t>Keohe, Nicolini &amp; Sargent</a:t>
            </a:r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8EAE6-035B-4441-BB22-4BBC6E85A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64" y="1197969"/>
            <a:ext cx="8382000" cy="206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91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/>
              <a:t>What After ISI (1970s)</a:t>
            </a: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26</a:t>
            </a:fld>
            <a:endParaRPr lang="es-E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19B3D0-7AE5-47D3-BF6D-1A2FB5107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2440" y="1865146"/>
            <a:ext cx="8229600" cy="4530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The "New Strategies"</a:t>
            </a:r>
          </a:p>
          <a:p>
            <a:pPr marL="857250" lvl="1" indent="-457200">
              <a:lnSpc>
                <a:spcPct val="90000"/>
              </a:lnSpc>
            </a:pPr>
            <a:r>
              <a:rPr lang="en-US" altLang="en-US"/>
              <a:t>Export promotion: manufacturing with comparative advantages</a:t>
            </a:r>
          </a:p>
          <a:p>
            <a:pPr marL="857250" lvl="1" indent="-457200">
              <a:lnSpc>
                <a:spcPct val="90000"/>
              </a:lnSpc>
            </a:pPr>
            <a:r>
              <a:rPr lang="en-US" altLang="en-US"/>
              <a:t>Back to specialization (especially smaller countries)</a:t>
            </a:r>
          </a:p>
          <a:p>
            <a:pPr marL="857250" lvl="1" indent="-457200">
              <a:lnSpc>
                <a:spcPct val="90000"/>
              </a:lnSpc>
            </a:pPr>
            <a:r>
              <a:rPr lang="en-US" altLang="en-US"/>
              <a:t>The Return of Finance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altLang="en-US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138698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 b="1"/>
              <a:t>Roadmap</a:t>
            </a:r>
            <a:endParaRPr lang="es-ES" alt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3</a:t>
            </a:fld>
            <a:endParaRPr lang="es-E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19B3D0-7AE5-47D3-BF6D-1A2FB5107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2440" y="1865146"/>
            <a:ext cx="8229600" cy="45307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>
                <a:solidFill>
                  <a:srgbClr val="FF0000"/>
                </a:solidFill>
              </a:rPr>
              <a:t>What was I.S.I., import-substituting industrialization?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/>
              <a:t>Comparative Performance of ISI within LatAm and against other emerging economies. 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/>
              <a:t>Limits of I.S.I.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altLang="en-US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84047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35F3ECB0-85C0-492A-9C4C-3E6C841117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marL="633413" indent="-368300" eaLnBrk="1" hangingPunct="1"/>
            <a:r>
              <a:rPr lang="es-AR" altLang="en-US" sz="2600" b="1"/>
              <a:t>GDP and manufacturing rates of growth in the 1930s</a:t>
            </a:r>
          </a:p>
        </p:txBody>
      </p:sp>
      <p:sp>
        <p:nvSpPr>
          <p:cNvPr id="10242" name="Slide Number Placeholder 6">
            <a:extLst>
              <a:ext uri="{FF2B5EF4-FFF2-40B4-BE49-F238E27FC236}">
                <a16:creationId xmlns:a16="http://schemas.microsoft.com/office/drawing/2014/main" id="{4D25DD7B-B92C-420F-A7BF-CD83CC1B5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F6CB39-4A37-4154-8EA9-D20D6F8FF29D}" type="slidenum">
              <a:rPr lang="es-AR" altLang="en-US"/>
              <a:pPr eaLnBrk="1" hangingPunct="1"/>
              <a:t>4</a:t>
            </a:fld>
            <a:endParaRPr lang="es-A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025A8-8483-453B-833A-6E5D96439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50" y="1600200"/>
            <a:ext cx="5981700" cy="434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41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22372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 sz="2600" b="1"/>
              <a:t>Manufacturing:</a:t>
            </a:r>
            <a:br>
              <a:rPr lang="es-ES_tradnl" altLang="en-US" sz="2600" b="1"/>
            </a:br>
            <a:r>
              <a:rPr lang="es-ES_tradnl" altLang="en-US" sz="2600" b="1"/>
              <a:t>Change or Continuity? </a:t>
            </a:r>
            <a:endParaRPr lang="es-ES" altLang="en-US" sz="26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5</a:t>
            </a:fld>
            <a:endParaRPr lang="es-E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7D7E0A-41C7-41AD-99DE-CE86AA18C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68" y="1752600"/>
            <a:ext cx="8399065" cy="274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5C4E30-0E09-4301-A09E-92CB229DFF16}"/>
              </a:ext>
            </a:extLst>
          </p:cNvPr>
          <p:cNvSpPr txBox="1"/>
          <p:nvPr/>
        </p:nvSpPr>
        <p:spPr>
          <a:xfrm>
            <a:off x="609599" y="60960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Source: R. Thorpe (1992)</a:t>
            </a:r>
          </a:p>
        </p:txBody>
      </p:sp>
    </p:spTree>
    <p:extLst>
      <p:ext uri="{BB962C8B-B14F-4D97-AF65-F5344CB8AC3E}">
        <p14:creationId xmlns:p14="http://schemas.microsoft.com/office/powerpoint/2010/main" val="3811102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3640"/>
            <a:ext cx="8229600" cy="1143000"/>
          </a:xfrm>
        </p:spPr>
        <p:txBody>
          <a:bodyPr/>
          <a:lstStyle/>
          <a:p>
            <a:pPr eaLnBrk="1" hangingPunct="1"/>
            <a:r>
              <a:rPr lang="es-ES_tradnl" altLang="en-US" b="1"/>
              <a:t>Industrialization in LatAm</a:t>
            </a:r>
            <a:endParaRPr lang="es-ES" altLang="en-US" b="1"/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B9C6E2CD-9FFA-457F-B2F9-DE9B108049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3678" y="1629172"/>
            <a:ext cx="8229600" cy="453072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/>
              <a:t>Joseph Love (1994): "Industrialization in Latin America was a fact before being a policy, and a policy before being a theory".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/>
              <a:t>Hirschman (1971): "It was expected that industrialization would change the social order, and all it did was to produce manufactures".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6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83638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 sz="2600" b="1"/>
              <a:t>The Rationale of Protection</a:t>
            </a:r>
            <a:endParaRPr lang="es-ES" altLang="en-US" sz="26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7</a:t>
            </a:fld>
            <a:endParaRPr lang="es-E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19B3D0-7AE5-47D3-BF6D-1A2FB5107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2440" y="1865146"/>
            <a:ext cx="8229600" cy="4530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Fiscal (clear since the 19th century)</a:t>
            </a:r>
          </a:p>
          <a:p>
            <a:pPr>
              <a:lnSpc>
                <a:spcPct val="90000"/>
              </a:lnSpc>
            </a:pPr>
            <a:r>
              <a:rPr lang="en-US" altLang="en-US"/>
              <a:t>Interest groups (starting in the late 19th century).</a:t>
            </a:r>
          </a:p>
          <a:p>
            <a:pPr>
              <a:lnSpc>
                <a:spcPct val="90000"/>
              </a:lnSpc>
            </a:pPr>
            <a:r>
              <a:rPr lang="en-US" altLang="en-US"/>
              <a:t>Defence of the balance of payments (1930s?)</a:t>
            </a:r>
          </a:p>
          <a:p>
            <a:pPr>
              <a:lnSpc>
                <a:spcPct val="90000"/>
              </a:lnSpc>
            </a:pPr>
            <a:r>
              <a:rPr lang="en-US" altLang="en-US"/>
              <a:t>Employment, manufacturing (since the 1930s)</a:t>
            </a:r>
          </a:p>
          <a:p>
            <a:pPr>
              <a:lnSpc>
                <a:spcPct val="90000"/>
              </a:lnSpc>
            </a:pPr>
            <a:r>
              <a:rPr lang="en-US" altLang="en-US"/>
              <a:t>Real wages? (same as "employment" plus effect on food prices in food exporters).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altLang="en-US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4916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39100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 sz="2600" b="1"/>
              <a:t>Always Protectionist? Why?</a:t>
            </a:r>
            <a:endParaRPr lang="es-ES" altLang="en-US" sz="26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8</a:t>
            </a:fld>
            <a:endParaRPr lang="es-E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E1357C-8214-4EB3-A1A4-F30F26AFA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89" y="1524000"/>
            <a:ext cx="7497221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518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CEF7DF8-E069-4EDD-A7D8-969D9FF58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68" y="462129"/>
            <a:ext cx="8229600" cy="735840"/>
          </a:xfrm>
        </p:spPr>
        <p:txBody>
          <a:bodyPr/>
          <a:lstStyle/>
          <a:p>
            <a:pPr eaLnBrk="1" hangingPunct="1"/>
            <a:r>
              <a:rPr lang="es-ES_tradnl" altLang="en-US" sz="2600" b="1"/>
              <a:t>Always Protectionist? Why?</a:t>
            </a:r>
            <a:endParaRPr lang="es-ES" altLang="en-US" sz="26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DE9B-0391-4A53-8851-D187467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1960" y="6376727"/>
            <a:ext cx="477416" cy="427397"/>
          </a:xfrm>
        </p:spPr>
        <p:txBody>
          <a:bodyPr/>
          <a:lstStyle/>
          <a:p>
            <a:pPr algn="ctr"/>
            <a:fld id="{0F74C401-22E8-40F7-91A2-10CA16526705}" type="slidenum">
              <a:rPr lang="es-ES" altLang="en-US" smtClean="0"/>
              <a:pPr algn="ctr"/>
              <a:t>9</a:t>
            </a:fld>
            <a:endParaRPr lang="es-E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1964B3-F327-4975-8083-4FBA4D470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36" y="1447800"/>
            <a:ext cx="7078063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146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e 1y2. Crecimiento" id="{6FD2ACB9-BD66-49C1-B497-2137FF33647F}" vid="{1CC48E14-EBF2-467A-9C83-4C17CDDF7D8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Clase 2. Crecimiento, la Gran Divergencia y la Gran Convergencia</Template>
  <TotalTime>12264</TotalTime>
  <Words>862</Words>
  <Application>Microsoft Office PowerPoint</Application>
  <PresentationFormat>On-screen Show (4:3)</PresentationFormat>
  <Paragraphs>129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Carlito</vt:lpstr>
      <vt:lpstr>Fontin Sans Rg</vt:lpstr>
      <vt:lpstr>Liberation Sans Narrow</vt:lpstr>
      <vt:lpstr>Tema de Office</vt:lpstr>
      <vt:lpstr>Tsinghua University  Economic History and Development in Latin America  Instructor: Prof. Lucas Llach (affiliation: Universidad Torcuato Di Tella, Argentina)   Lecture 6/8.  Accomplishments and Limits  of Import-Substituting Industrialization  </vt:lpstr>
      <vt:lpstr>Roadmap</vt:lpstr>
      <vt:lpstr>Roadmap</vt:lpstr>
      <vt:lpstr>GDP and manufacturing rates of growth in the 1930s</vt:lpstr>
      <vt:lpstr>Manufacturing: Change or Continuity? </vt:lpstr>
      <vt:lpstr>Industrialization in LatAm</vt:lpstr>
      <vt:lpstr>The Rationale of Protection</vt:lpstr>
      <vt:lpstr>Always Protectionist? Why?</vt:lpstr>
      <vt:lpstr>Always Protectionist? Why?</vt:lpstr>
      <vt:lpstr>War</vt:lpstr>
      <vt:lpstr>Postwar: The Rationale of  Import Substituting Industrialization (ISI)</vt:lpstr>
      <vt:lpstr>Trade theory &amp;  the distributional effects of ISI</vt:lpstr>
      <vt:lpstr>Postwar: Industrialization as a policy The instruments</vt:lpstr>
      <vt:lpstr>Directed credit: Argentina</vt:lpstr>
      <vt:lpstr>Roadmap</vt:lpstr>
      <vt:lpstr>LatAm, not the only "late industrializer"</vt:lpstr>
      <vt:lpstr>Three main models of (very) late industrializers</vt:lpstr>
      <vt:lpstr>Performance differences within Latin America: size...</vt:lpstr>
      <vt:lpstr>... and ultimately comparative advantages</vt:lpstr>
      <vt:lpstr>Why ISI and not EOI,  export oriented industrialization?</vt:lpstr>
      <vt:lpstr>Roadmap</vt:lpstr>
      <vt:lpstr>Limit 1: "foreign exchange bottlenecks" &amp; stagnations</vt:lpstr>
      <vt:lpstr>Limit 1: "foreign exchange bottlenecks" &amp; stagnations</vt:lpstr>
      <vt:lpstr>Limit 2: high inflation</vt:lpstr>
      <vt:lpstr>Limit 2: high inflation Causes</vt:lpstr>
      <vt:lpstr>What After ISI (1970s)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2.  Crecimiento,  la Gran Divergencia ¿y la Gran Convergencia?</dc:title>
  <dc:creator>Lucas Llach</dc:creator>
  <cp:lastModifiedBy>Lucas Llach</cp:lastModifiedBy>
  <cp:revision>166</cp:revision>
  <dcterms:created xsi:type="dcterms:W3CDTF">2020-06-11T17:25:11Z</dcterms:created>
  <dcterms:modified xsi:type="dcterms:W3CDTF">2022-03-28T18:41:51Z</dcterms:modified>
</cp:coreProperties>
</file>