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65" r:id="rId3"/>
    <p:sldId id="614" r:id="rId4"/>
    <p:sldId id="616" r:id="rId5"/>
    <p:sldId id="615" r:id="rId6"/>
    <p:sldId id="623" r:id="rId7"/>
    <p:sldId id="617" r:id="rId8"/>
    <p:sldId id="619" r:id="rId9"/>
    <p:sldId id="624" r:id="rId10"/>
    <p:sldId id="625" r:id="rId11"/>
    <p:sldId id="626" r:id="rId12"/>
    <p:sldId id="627" r:id="rId13"/>
    <p:sldId id="628" r:id="rId14"/>
    <p:sldId id="630" r:id="rId15"/>
    <p:sldId id="631" r:id="rId16"/>
    <p:sldId id="635" r:id="rId17"/>
    <p:sldId id="632" r:id="rId18"/>
    <p:sldId id="633" r:id="rId19"/>
    <p:sldId id="634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23"/>
    <a:srgbClr val="FFFF00"/>
    <a:srgbClr val="33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>
      <p:cViewPr varScale="1">
        <p:scale>
          <a:sx n="63" d="100"/>
          <a:sy n="63" d="100"/>
        </p:scale>
        <p:origin x="8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5D7C2-8A41-4B11-8A52-7C1B21E7AA18}" type="datetimeFigureOut">
              <a:rPr lang="es-AR" smtClean="0"/>
              <a:t>11/4/2022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010-3C82-4AF6-B112-05D6AC3E11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40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B7AA69-BDDA-4698-B92B-9AD961763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2FE8E-335B-4974-BFBF-6CEEB4A51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5E5353-E514-4882-BD7F-6191261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DD9E-81C2-4FD4-89CA-A81A013622ED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1030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F059C-E70A-47CB-AE7A-ADA5FCC50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8553CC-EBAD-4F2A-BB9C-2ECCC5108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E8C6B-1F25-4FC5-9D36-4AC12BB3F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EBBCD-29AC-423D-B2BE-B8C2575EE48B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978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486" y="253111"/>
            <a:ext cx="7862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1F1F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5" dirty="0"/>
              <a:t>Historia Económica</a:t>
            </a:r>
            <a:r>
              <a:rPr spc="5" dirty="0"/>
              <a:t> </a:t>
            </a:r>
            <a:r>
              <a:rPr spc="-5" dirty="0"/>
              <a:t>Internacional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cion nu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Autofit/>
          </a:bodyPr>
          <a:lstStyle>
            <a:lvl1pPr>
              <a:defRPr sz="26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0666"/>
            <a:ext cx="8229600" cy="452596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latin typeface="Fontin Sans Rg" panose="02000000000000000000" pitchFamily="50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latin typeface="Fontin Sans Rg" panose="02000000000000000000" pitchFamily="50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Fontin Sans Rg" panose="02000000000000000000" pitchFamily="50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11960" y="6295447"/>
            <a:ext cx="477416" cy="427397"/>
          </a:xfrm>
        </p:spPr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A31CAF-7D20-46A9-BB41-8DF617C5331C}"/>
              </a:ext>
            </a:extLst>
          </p:cNvPr>
          <p:cNvSpPr/>
          <p:nvPr userDrawn="1"/>
        </p:nvSpPr>
        <p:spPr>
          <a:xfrm>
            <a:off x="0" y="1466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535657-31B5-47ED-B2B1-C1A8560E83B1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82C550-5A28-4454-B003-3B8900F05A33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B31C2-7D1B-498D-A890-A75E06641257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10E731-D29D-48C2-BB8F-09D02F5356D9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D19469-D114-4A9B-9EE5-9C7D24CC6D5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9197" y="6313032"/>
            <a:ext cx="525605" cy="365125"/>
          </a:xfrm>
        </p:spPr>
        <p:txBody>
          <a:bodyPr/>
          <a:lstStyle>
            <a:lvl1pPr algn="ctr">
              <a:defRPr/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305600-450C-4EE3-885F-AD8C123B3204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C91BE7-6A05-403E-93D6-BD36C12F173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i="0" kern="1200">
          <a:solidFill>
            <a:schemeClr val="tx2">
              <a:lumMod val="75000"/>
            </a:schemeClr>
          </a:solidFill>
          <a:latin typeface="Fontin Sans Rg" panose="020000000000000000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shington_Consensu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minneapolisfed.org%2Fresearch%2Fsr%2Fsr607.pdf&amp;psig=AOvVaw09zmr4cb3tNqlU7TnXcxu9&amp;ust=1648525734633000&amp;source=images&amp;cd=vfe&amp;ved=0CA0Q3YkBahcKEwigqZeY8-f2AhUAAAAAHQAAAAAQA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url=https%3A%2F%2Fwww.minneapolisfed.org%2Fresearch%2Fsr%2Fsr607.pdf&amp;psig=AOvVaw09zmr4cb3tNqlU7TnXcxu9&amp;ust=1648525734633000&amp;source=images&amp;cd=vfe&amp;ved=0CA0Q3YkBahcKEwigqZeY8-f2AhUAAAAAHQAAAAAQAw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mango verde sudamericano">
            <a:extLst>
              <a:ext uri="{FF2B5EF4-FFF2-40B4-BE49-F238E27FC236}">
                <a16:creationId xmlns:a16="http://schemas.microsoft.com/office/drawing/2014/main" id="{2D49FC25-88FD-4DB0-A11F-1D7C38F86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F4D7A80-8E16-4EC6-85DA-DF8772DE0572}"/>
              </a:ext>
            </a:extLst>
          </p:cNvPr>
          <p:cNvSpPr txBox="1">
            <a:spLocks/>
          </p:cNvSpPr>
          <p:nvPr/>
        </p:nvSpPr>
        <p:spPr>
          <a:xfrm>
            <a:off x="-48912" y="3189723"/>
            <a:ext cx="8778221" cy="198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>
              <a:solidFill>
                <a:schemeClr val="accent1">
                  <a:lumMod val="75000"/>
                </a:schemeClr>
              </a:solidFill>
              <a:latin typeface="Fontin Sans Rg" panose="020000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D84B8A-E54D-4B93-BCDF-F6FCC5DD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53280"/>
            <a:ext cx="7772400" cy="1470025"/>
          </a:xfrm>
        </p:spPr>
        <p:txBody>
          <a:bodyPr>
            <a:noAutofit/>
          </a:bodyPr>
          <a:lstStyle/>
          <a:p>
            <a:r>
              <a:rPr lang="en-US"/>
              <a:t>Tsinghua University</a:t>
            </a:r>
            <a:br>
              <a:rPr lang="en-US"/>
            </a:br>
            <a:br>
              <a:rPr lang="en-US"/>
            </a:br>
            <a:r>
              <a:rPr lang="en-US"/>
              <a:t>Economic History and Development</a:t>
            </a:r>
            <a:br>
              <a:rPr lang="en-US"/>
            </a:br>
            <a:r>
              <a:rPr lang="en-US"/>
              <a:t>in Latin America</a:t>
            </a:r>
            <a:br>
              <a:rPr lang="en-US"/>
            </a:br>
            <a:br>
              <a:rPr lang="en-US"/>
            </a:br>
            <a:r>
              <a:rPr lang="en-US" sz="2000"/>
              <a:t>Instructor: Prof. Lucas Llach</a:t>
            </a:r>
            <a:br>
              <a:rPr lang="en-US" sz="2000"/>
            </a:br>
            <a:r>
              <a:rPr lang="en-US" sz="2000"/>
              <a:t>(affiliation: Universidad Torcuato Di Tella, Argentina)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Lecture 7/8. </a:t>
            </a:r>
            <a:br>
              <a:rPr lang="en-US"/>
            </a:br>
            <a:r>
              <a:rPr lang="en-US"/>
              <a:t>The Great Instability in Latin America </a:t>
            </a:r>
            <a:br>
              <a:rPr lang="en-US"/>
            </a:br>
            <a:r>
              <a:rPr lang="en-US"/>
              <a:t>(1970-1999)</a:t>
            </a:r>
            <a:br>
              <a:rPr lang="es-A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From high inflation to hyperinflation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10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4343400"/>
            <a:ext cx="8229600" cy="20524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DAEE98-5E80-4E45-8919-0DB8B45E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40" y="1502581"/>
            <a:ext cx="6132883" cy="298199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F31B471-94A7-4303-B706-8F0B99AC4DFC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" y="4789189"/>
            <a:ext cx="8260080" cy="1606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Fontin Sans Rg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Fiscal crisis --&gt; money printing --&gt; inflation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Currency devaluations due to external inbalances --&gt; inflation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"Inflation feed inflation": Cagan effect &amp; Olivera-Tanzi effect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8020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Challenges of Stabilization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11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"Heterodox stabilizations" (1980s)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Austral (Argentina)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Cruzado (Brazil)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Stabilization + reforms (1990s)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Convertibility (Argentina)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Plan Real (Brazil)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6204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Reform: costs and benefits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hlinkClick r:id="rId2"/>
              </a:rPr>
              <a:t>Washington Consensus?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policies of reform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Debt relief (Brady)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Trade openness, including regional agreements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Privatization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Better fiscal management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9095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Reform: costs and benefits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13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C1FC-8968-418D-A27E-BF3DD917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34412"/>
            <a:ext cx="6324600" cy="47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Reform: costs and benefits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14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B34DE-56C8-4B1B-A00A-106ADD11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50" y="1197969"/>
            <a:ext cx="6196677" cy="47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Reform: costs and benefits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15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5CCBD-1B23-4502-AE79-B185B002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92" y="1365969"/>
            <a:ext cx="657316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late 1990s crises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16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Before and after the Asian (1997) and Russian (1998) crises,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Tequila effect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crisis of the real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Argentina's 2001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2341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Not in my lifetime, so far…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17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A9E32-2BED-4303-AC22-7F2A1BF5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67" y="1447800"/>
            <a:ext cx="6372742" cy="46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(continued) rise of the non-tradable economy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18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F4907-2181-4D24-8823-042219F6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0" y="1207908"/>
            <a:ext cx="7066681" cy="49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(continued) rise of the non-tradable economy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19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5FD24-8BDC-4A7C-B49B-35D4FE70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4" y="1752600"/>
            <a:ext cx="457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The crisis of ISI and reform from within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The debt crisis &amp; the burst of inflation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Stabilization and the embrace of globalization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142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1: "foreign exchange bottlenecks" &amp;</a:t>
            </a:r>
            <a:br>
              <a:rPr lang="es-ES_tradnl" altLang="en-US"/>
            </a:br>
            <a:r>
              <a:rPr lang="es-ES_tradnl" altLang="en-US"/>
              <a:t>stagnations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"Easy stage" of industrialization (textiles, simple metalworking)</a:t>
            </a:r>
          </a:p>
          <a:p>
            <a:pPr>
              <a:lnSpc>
                <a:spcPct val="90000"/>
              </a:lnSpc>
            </a:pPr>
            <a:r>
              <a:rPr lang="en-US" altLang="en-US"/>
              <a:t>"Difficult stage": technology + capital intensive + big scale (petrochemical, steel)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Normally capital intensive industries required capital goods imports; and all manufacturing required imported inputs, but...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...exports were stagnant because of anti-export bias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Welcome to the STOP AND GO...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686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1: "foreign exchange bottlenecks" &amp;</a:t>
            </a:r>
            <a:br>
              <a:rPr lang="es-ES_tradnl" altLang="en-US"/>
            </a:br>
            <a:r>
              <a:rPr lang="es-ES_tradnl" altLang="en-US"/>
              <a:t>stagnations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4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answer of </a:t>
            </a:r>
            <a:r>
              <a:rPr lang="en-US" altLang="en-US" i="1"/>
              <a:t>desarrollismo</a:t>
            </a:r>
            <a:r>
              <a:rPr lang="en-US" altLang="en-US"/>
              <a:t> (late 1950s/1960s)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Welcome to foreign capital for investment, esp in inputs (eg., oil)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Don't be too harsh on traditional exports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Frondizi (Argentina), Kubitschek (Brazil).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OIL + MEAT = STEELMAKING + PETROCHEMICALS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1310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2: high inflation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5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24BBF-A0F7-44BF-BD4A-2440CE76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81" y="1172569"/>
            <a:ext cx="6443774" cy="4994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CF366-1B47-4730-A78E-14ED2EE47A94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</a:t>
            </a:r>
            <a:r>
              <a:rPr lang="en-US" sz="1600">
                <a:hlinkClick r:id="rId3"/>
              </a:rPr>
              <a:t>Keohe, Nicolini &amp; Sargent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939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2: high inflation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6</a:t>
            </a:fld>
            <a:endParaRPr lang="es-E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CF366-1B47-4730-A78E-14ED2EE47A94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B. Thomas (2005)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F0007-4DD9-40B4-A5B0-5434A6B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300162"/>
            <a:ext cx="9134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Limit 2: high inflation</a:t>
            </a:r>
            <a:br>
              <a:rPr lang="es-ES_tradnl" altLang="en-US"/>
            </a:br>
            <a:r>
              <a:rPr lang="es-ES_tradnl" altLang="en-US"/>
              <a:t>Causes</a:t>
            </a:r>
            <a:endParaRPr lang="es-ES" altLang="en-US" b="1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95760A-6EA6-4643-9FC0-E8FF536DC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4038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MONETARIST</a:t>
            </a:r>
          </a:p>
          <a:p>
            <a:r>
              <a:rPr lang="en-US" sz="2000" i="1"/>
              <a:t>Persistent inflation is just the result of persistent fiscal deficits and their "monetization" (inflation tax)</a:t>
            </a:r>
          </a:p>
          <a:p>
            <a:r>
              <a:rPr lang="en-US" sz="2000" i="1"/>
              <a:t>Solution requieres budget equilibrium &amp; orthodox monetary policy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0B91EB1-4489-46B7-A5D2-453BFB5C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004" y="3124200"/>
            <a:ext cx="4038600" cy="30019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in Sans Rg" panose="02000000000000000000" pitchFamily="50" charset="0"/>
                <a:ea typeface="+mn-ea"/>
                <a:cs typeface="+mn-cs"/>
              </a:rPr>
              <a:t>STRUCTURALIST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i="1">
                <a:solidFill>
                  <a:prstClr val="black"/>
                </a:solidFill>
              </a:rPr>
              <a:t>"Elasticity" problems. Economies very dependent on imports (devaluation) and with low elasticity of export &amp; food production.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ntin Sans Rg" panose="02000000000000000000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in Sans Rg" panose="02000000000000000000" pitchFamily="50" charset="0"/>
                <a:ea typeface="+mn-ea"/>
                <a:cs typeface="+mn-cs"/>
              </a:rPr>
              <a:t>Solution requieres solving those real bottlenecks.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7</a:t>
            </a:fld>
            <a:endParaRPr lang="es-E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CF366-1B47-4730-A78E-14ED2EE47A94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Keohe, Nicolini &amp; Sargent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8EAE6-035B-4441-BB22-4BBC6E85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4" y="1197969"/>
            <a:ext cx="8382000" cy="20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9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Reform from within?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8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"New Strategies"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Export promotion: manufacturing with comparative advantages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"Export substitution" or trade openness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Back to priary specialization (especially smaller countries)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3869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The Siren Song of Finance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9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International context: the oil crisis and the oil dollars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Abundance of financing as an anti-inflationary weapon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"tablita" crises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debt crisis and hangover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610538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 1y2. Crecimiento" id="{6FD2ACB9-BD66-49C1-B497-2137FF33647F}" vid="{1CC48E14-EBF2-467A-9C83-4C17CDDF7D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2. Crecimiento, la Gran Divergencia y la Gran Convergencia</Template>
  <TotalTime>13057</TotalTime>
  <Words>543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Fontin Sans Rg</vt:lpstr>
      <vt:lpstr>Liberation Sans Narrow</vt:lpstr>
      <vt:lpstr>Tema de Office</vt:lpstr>
      <vt:lpstr>Tsinghua University  Economic History and Development in Latin America  Instructor: Prof. Lucas Llach (affiliation: Universidad Torcuato Di Tella, Argentina)   Lecture 7/8.  The Great Instability in Latin America  (1970-1999) </vt:lpstr>
      <vt:lpstr>Roadmap</vt:lpstr>
      <vt:lpstr>Limit 1: "foreign exchange bottlenecks" &amp; stagnations</vt:lpstr>
      <vt:lpstr>Limit 1: "foreign exchange bottlenecks" &amp; stagnations</vt:lpstr>
      <vt:lpstr>Limit 2: high inflation</vt:lpstr>
      <vt:lpstr>Limit 2: high inflation</vt:lpstr>
      <vt:lpstr>Limit 2: high inflation Causes</vt:lpstr>
      <vt:lpstr>Reform from within?</vt:lpstr>
      <vt:lpstr>The Siren Song of Finance</vt:lpstr>
      <vt:lpstr>From high inflation to hyperinflation</vt:lpstr>
      <vt:lpstr>The Challenges of Stabilization</vt:lpstr>
      <vt:lpstr>Reform: costs and benefits</vt:lpstr>
      <vt:lpstr>Reform: costs and benefits</vt:lpstr>
      <vt:lpstr>Reform: costs and benefits</vt:lpstr>
      <vt:lpstr>Reform: costs and benefits</vt:lpstr>
      <vt:lpstr>The late 1990s crises</vt:lpstr>
      <vt:lpstr>Not in my lifetime, so far…</vt:lpstr>
      <vt:lpstr>The (continued) rise of the non-tradable economy</vt:lpstr>
      <vt:lpstr>The (continued) rise of the non-tradable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 Crecimiento,  la Gran Divergencia ¿y la Gran Convergencia?</dc:title>
  <dc:creator>Lucas Llach</dc:creator>
  <cp:lastModifiedBy>Lucas Llach</cp:lastModifiedBy>
  <cp:revision>177</cp:revision>
  <dcterms:created xsi:type="dcterms:W3CDTF">2020-06-11T17:25:11Z</dcterms:created>
  <dcterms:modified xsi:type="dcterms:W3CDTF">2022-04-11T04:54:02Z</dcterms:modified>
</cp:coreProperties>
</file>