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4" r:id="rId9"/>
    <p:sldId id="260" r:id="rId10"/>
    <p:sldId id="265" r:id="rId11"/>
    <p:sldId id="261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62" r:id="rId20"/>
    <p:sldId id="273" r:id="rId21"/>
    <p:sldId id="263" r:id="rId22"/>
  </p:sldIdLst>
  <p:sldSz cx="12192000" cy="6858000"/>
  <p:notesSz cx="6858000" cy="185737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  <a:srgbClr val="0072C3"/>
    <a:srgbClr val="007D79"/>
    <a:srgbClr val="D0267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75" d="100"/>
          <a:sy n="75" d="100"/>
        </p:scale>
        <p:origin x="54" y="966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=""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=""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6.jp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727" y="5597"/>
            <a:ext cx="7550854" cy="6852403"/>
          </a:xfrm>
          <a:prstGeom prst="rect">
            <a:avLst/>
          </a:prstGeom>
          <a:noFill/>
          <a:effectLst>
            <a:reflection endPos="0" dist="50800" dir="5400000" sy="-100000" algn="bl" rotWithShape="0"/>
            <a:softEdge rad="9271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432" y="764089"/>
            <a:ext cx="10281165" cy="2179528"/>
          </a:xfrm>
          <a:noFill/>
        </p:spPr>
        <p:txBody>
          <a:bodyPr numCol="2"/>
          <a:lstStyle/>
          <a:p>
            <a:r>
              <a:rPr lang="en-US" sz="4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Applied Data Science</a:t>
            </a:r>
            <a:r>
              <a:rPr lang="ru-RU" b="1" dirty="0"/>
              <a:t/>
            </a:r>
            <a:br>
              <a:rPr lang="ru-RU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05" y="4446740"/>
            <a:ext cx="8349021" cy="1327759"/>
          </a:xfrm>
          <a:noFill/>
        </p:spPr>
        <p:txBody>
          <a:bodyPr/>
          <a:lstStyle/>
          <a:p>
            <a:pPr algn="l"/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Hanna </a:t>
            </a:r>
            <a:r>
              <a:rPr lang="en-US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Hrekova</a:t>
            </a:r>
            <a:endParaRPr lang="uk-UA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uk-UA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.11.2024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88307" y="212943"/>
            <a:ext cx="7102257" cy="638827"/>
          </a:xfrm>
        </p:spPr>
        <p:txBody>
          <a:bodyPr>
            <a:normAutofit fontScale="90000"/>
          </a:bodyPr>
          <a:lstStyle/>
          <a:p>
            <a:r>
              <a:rPr lang="en-US" sz="4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with Visualization Results</a:t>
            </a:r>
            <a:endParaRPr lang="ru-RU" sz="4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8414"/>
            <a:ext cx="6096851" cy="459169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851" y="1258414"/>
            <a:ext cx="5687219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6" y="1114816"/>
            <a:ext cx="6256378" cy="21155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63880" y="400833"/>
            <a:ext cx="4972832" cy="626301"/>
          </a:xfrm>
        </p:spPr>
        <p:txBody>
          <a:bodyPr>
            <a:normAutofit fontScale="90000"/>
          </a:bodyPr>
          <a:lstStyle/>
          <a:p>
            <a:r>
              <a:rPr lang="en-US" sz="4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with SQL Results</a:t>
            </a:r>
            <a:endParaRPr lang="ru-RU" sz="4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758" y="2487795"/>
            <a:ext cx="5634316" cy="341196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96" y="4193777"/>
            <a:ext cx="5680179" cy="13139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73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2838" y="200417"/>
            <a:ext cx="8166970" cy="601250"/>
          </a:xfrm>
        </p:spPr>
        <p:txBody>
          <a:bodyPr>
            <a:normAutofit fontScale="90000"/>
          </a:bodyPr>
          <a:lstStyle/>
          <a:p>
            <a:r>
              <a:rPr lang="en-US" sz="4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Map with Folium Results</a:t>
            </a:r>
            <a:endParaRPr lang="ru-RU" sz="4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1" y="977032"/>
            <a:ext cx="5979090" cy="303484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247" y="2768252"/>
            <a:ext cx="5799527" cy="324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4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942" y="237995"/>
            <a:ext cx="6826685" cy="663879"/>
          </a:xfrm>
        </p:spPr>
        <p:txBody>
          <a:bodyPr>
            <a:normAutofit/>
          </a:bodyPr>
          <a:lstStyle/>
          <a:p>
            <a:r>
              <a:rPr lang="en-US" sz="4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4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Dash Dashboard Results</a:t>
            </a:r>
            <a:endParaRPr lang="ru-RU" sz="4000" i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7" y="961211"/>
            <a:ext cx="8393120" cy="20549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348" y="2966020"/>
            <a:ext cx="8344558" cy="327679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744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942" y="225469"/>
            <a:ext cx="6951946" cy="651354"/>
          </a:xfrm>
        </p:spPr>
        <p:txBody>
          <a:bodyPr>
            <a:normAutofit/>
          </a:bodyPr>
          <a:lstStyle/>
          <a:p>
            <a:r>
              <a:rPr lang="en-US" sz="40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4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Dash Dashboard Results</a:t>
            </a:r>
            <a:endParaRPr lang="ru-RU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88" y="1150988"/>
            <a:ext cx="10748401" cy="467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99789" y="1512517"/>
            <a:ext cx="2681614" cy="2195883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solidFill>
              <a:srgbClr val="231F2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028145" cy="1476201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Analysis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9789" y="1512517"/>
            <a:ext cx="10744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ru-RU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Accuracy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results of the model comparison showed that the Decision Tree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algorithm 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--------------------------|------------          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demonstrated the best accuracy in predicting successful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SpaceX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rocket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landings 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Logistic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Regression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| 0.846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an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accuracy of 87.5%.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Logistic Regression, SVM and KNN algorithms have 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Decision Tree           | 0.875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 results, around 84.6-84.8%, which indicates their reliability, but slightly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SVM                           | 0.848                </a:t>
            </a:r>
            <a:r>
              <a:rPr lang="en-US" sz="1800" dirty="0" smtClean="0">
                <a:latin typeface="Calibri" panose="020F0502020204030204" pitchFamily="34" charset="0"/>
                <a:cs typeface="Calibri" panose="020F0502020204030204" pitchFamily="34" charset="0"/>
              </a:rPr>
              <a:t>lower accuracy compared to decision trees.</a:t>
            </a:r>
          </a:p>
          <a:p>
            <a:pPr marL="0" indent="0"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KNN                           | 0.848</a:t>
            </a:r>
          </a:p>
          <a:p>
            <a:pPr marL="0" indent="0">
              <a:buNone/>
            </a:pPr>
            <a:endParaRPr lang="uk-UA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Decision Tree was found to be the most effective model for prediction, with an accuracy of 87.5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%. This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 works well due to its ability to handle categorical variables and detect important patterns in the data.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0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Объект 1" descr="Falcon Heavy Demo Mission | Official SpaceX Photos | Flickr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0" y="2018457"/>
            <a:ext cx="5181600" cy="3456086"/>
          </a:xfrm>
          <a:solidFill>
            <a:schemeClr val="bg2">
              <a:alpha val="67000"/>
            </a:schemeClr>
          </a:solidFill>
          <a:effectLst>
            <a:glow>
              <a:schemeClr val="tx2">
                <a:alpha val="87000"/>
              </a:schemeClr>
            </a:glow>
            <a:outerShdw blurRad="50800" dist="50800" dir="5400000" algn="ctr" rotWithShape="0">
              <a:srgbClr val="000000"/>
            </a:outerShdw>
            <a:softEdge rad="393700"/>
          </a:effectLst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453148" y="1600200"/>
            <a:ext cx="5900652" cy="45720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insights from the analysis: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collected and analyzed data allowed us to identify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factors influencing the success of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SpaceX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rocket landings.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 was performed using visualizations, SQL, and interactive tools, which helped 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better understand launch dynamics. 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best forecasting method turned out to be Decision Tree, which achieved 87.5% accuracy, confirming its effectiveness in similar tasks.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dashboards and maps significantly simplify the visualization of results for a non-technical audience.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Tx/>
              <a:buChar char="-"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Meaning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SpaceX</a:t>
            </a: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 can help </a:t>
            </a:r>
            <a:r>
              <a:rPr lang="en-US" sz="1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SpaceX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improve launch planning and reduce the risk of unsuccessful landings.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Identifying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critical success factors will allow us to optimize mission preparation processes and test new technologies. </a:t>
            </a:r>
            <a:endParaRPr lang="en-US" sz="18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Forecasting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analysis provide a basis for automating decision-making and developing more sustainable engineering solutions.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Creativity &amp; Insights</a:t>
            </a:r>
            <a:endParaRPr lang="ru-RU" i="1" dirty="0">
              <a:solidFill>
                <a:schemeClr val="tx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19100" y="1447800"/>
            <a:ext cx="11163300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 decided to add color to some of the graphs and changed the font and angle a bit for better readability. This approach improved the overall look of the graphs and emphasized the attention to detail that is important for presenting complex information.</a:t>
            </a:r>
            <a:endParaRPr lang="ru-RU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79" y="2451099"/>
            <a:ext cx="4729271" cy="38531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0" y="2451099"/>
            <a:ext cx="4700377" cy="388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4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Дякую за увагу. Картинки - West Wild | Захід Дикий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95"/>
          <a:stretch/>
        </p:blipFill>
        <p:spPr>
          <a:xfrm>
            <a:off x="2571750" y="880113"/>
            <a:ext cx="7048500" cy="5312746"/>
          </a:xfrm>
          <a:effectLst>
            <a:softEdge rad="0"/>
          </a:effec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596901"/>
            <a:ext cx="9144000" cy="812799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</a:t>
            </a:r>
            <a:r>
              <a:rPr lang="en-US" sz="4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for your </a:t>
            </a:r>
            <a:r>
              <a:rPr lang="en-US" sz="40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attention!</a:t>
            </a:r>
            <a:endParaRPr lang="ru-RU" sz="40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12" y="2300920"/>
            <a:ext cx="5355055" cy="2912915"/>
          </a:xfrm>
          <a:prstGeom prst="rect">
            <a:avLst/>
          </a:prstGeom>
          <a:effectLst>
            <a:reflection endPos="0" dist="50800" dir="5400000" sy="-100000" algn="bl" rotWithShape="0"/>
            <a:softEdge rad="8890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450937"/>
            <a:ext cx="8508528" cy="1374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Executive Summary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237962" y="1628384"/>
            <a:ext cx="5115837" cy="469726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3: Introduction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 4-5: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 &amp; Data Wrangling Methodology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 6-7: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&amp; Interactive Visual Analytics Methodology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 8-9: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Analysis Methodology</a:t>
            </a: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10: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with Visualization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11: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with SQL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12: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Map with Folium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  <a:endParaRPr lang="uk-UA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Slides 13-14: </a:t>
            </a:r>
            <a:r>
              <a:rPr lang="en-U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Plotly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Dash Dashboard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1</a:t>
            </a:r>
            <a:r>
              <a:rPr lang="uk-UA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1</a:t>
            </a:r>
            <a:r>
              <a:rPr lang="uk-UA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Conclusion</a:t>
            </a:r>
          </a:p>
          <a:p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 1</a:t>
            </a:r>
            <a:r>
              <a:rPr lang="uk-UA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Creativity &amp; Insights</a:t>
            </a:r>
            <a:endParaRPr lang="en-US" sz="20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2066794"/>
            <a:ext cx="7068725" cy="440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Goal: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· Apply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science methods to solve a real-world problem. 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· Analysis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of successful and failed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SpaceX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rocket landings.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was done: </a:t>
            </a:r>
            <a:endParaRPr lang="en-US" sz="24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· Collection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processing, and analysis of data.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· Building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models for forecasting.</a:t>
            </a: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458" y="2282772"/>
            <a:ext cx="3551149" cy="35511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10583779" cy="1325563"/>
          </a:xfrm>
        </p:spPr>
        <p:txBody>
          <a:bodyPr anchor="ctr"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 &amp; Data Wrangling Methodology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75989" y="1315233"/>
            <a:ext cx="4947781" cy="2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b="1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sources:</a:t>
            </a:r>
            <a:endParaRPr lang="ru-RU" sz="2400" i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1" dirty="0" err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SpaceX</a:t>
            </a:r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API</a:t>
            </a:r>
            <a:endParaRPr lang="ru-RU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scraping for additional data</a:t>
            </a:r>
            <a:endParaRPr lang="ru-RU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99" y="1528176"/>
            <a:ext cx="6111401" cy="463768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66" y="3582443"/>
            <a:ext cx="5728514" cy="239249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8204" y="363254"/>
            <a:ext cx="5824602" cy="2292263"/>
          </a:xfrm>
        </p:spPr>
        <p:txBody>
          <a:bodyPr>
            <a:normAutofit/>
          </a:bodyPr>
          <a:lstStyle/>
          <a:p>
            <a:pPr marL="0" indent="0" algn="l"/>
            <a:r>
              <a:rPr lang="en-US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wrangling:</a:t>
            </a:r>
            <a:r>
              <a:rPr lang="ru-RU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sz="24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2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cleaning, gap </a:t>
            </a:r>
            <a:r>
              <a:rPr lang="en-US" sz="2400" b="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filling</a:t>
            </a: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sz="2400" b="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</a:t>
            </a:r>
            <a:r>
              <a:rPr lang="en-US" sz="24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 for further </a:t>
            </a:r>
            <a:r>
              <a:rPr lang="en-US" sz="2400" b="0" i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227" y="831043"/>
            <a:ext cx="4248743" cy="1724266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416" y="3094923"/>
            <a:ext cx="4105848" cy="25721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0" y="2880988"/>
            <a:ext cx="6663845" cy="262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2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10541476" cy="1325563"/>
          </a:xfrm>
        </p:spPr>
        <p:txBody>
          <a:bodyPr anchor="ctr"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EDA &amp; Interactive Visual Analytics Methodology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782053" y="1853851"/>
            <a:ext cx="4403721" cy="513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EDA &amp; Visualization Methods</a:t>
            </a:r>
            <a:endParaRPr lang="ru-RU" sz="24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727" y="1702205"/>
            <a:ext cx="5974897" cy="37334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65" y="2771190"/>
            <a:ext cx="5815448" cy="32459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65" y="2294797"/>
            <a:ext cx="6467624" cy="361056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51353" y="0"/>
            <a:ext cx="5173250" cy="1215025"/>
          </a:xfrm>
        </p:spPr>
        <p:txBody>
          <a:bodyPr>
            <a:normAutofit/>
          </a:bodyPr>
          <a:lstStyle/>
          <a:p>
            <a:r>
              <a:rPr lang="en-US" sz="2400" b="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Interactive analysis tools (Folium, Dash)</a:t>
            </a:r>
            <a:endParaRPr lang="ru-RU" sz="2400" b="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996" y="1640908"/>
            <a:ext cx="7040414" cy="28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36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65" y="3972301"/>
            <a:ext cx="4202481" cy="24196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Predictive Analysis Methodology</a:t>
            </a:r>
            <a:endParaRPr lang="en-US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0521" y="1427967"/>
            <a:ext cx="10484283" cy="8517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Used machine learning algorithms (KNN, decision tree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, logistic regression,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</a:t>
            </a:r>
            <a:r>
              <a:rPr lang="en-US" sz="20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ru-RU" sz="20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05E-A3D3-356F-EB51-94E7A1AE2A61}"/>
              </a:ext>
            </a:extLst>
          </p:cNvPr>
          <p:cNvSpPr txBox="1">
            <a:spLocks/>
          </p:cNvSpPr>
          <p:nvPr/>
        </p:nvSpPr>
        <p:spPr>
          <a:xfrm>
            <a:off x="1043114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935" y="1884314"/>
            <a:ext cx="5642065" cy="20167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42" y="1811104"/>
            <a:ext cx="5466267" cy="21631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12" y="4160190"/>
            <a:ext cx="5581812" cy="21333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3614" y="588723"/>
            <a:ext cx="5565732" cy="400058"/>
          </a:xfrm>
        </p:spPr>
        <p:txBody>
          <a:bodyPr>
            <a:normAutofit/>
          </a:bodyPr>
          <a:lstStyle/>
          <a:p>
            <a:r>
              <a:rPr lang="en-US" sz="200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Evaluated the accuracy of the models</a:t>
            </a:r>
            <a:endParaRPr lang="ru-RU" sz="20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14" y="1264851"/>
            <a:ext cx="6677957" cy="117173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61" y="2536520"/>
            <a:ext cx="7592485" cy="119079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13" y="3827241"/>
            <a:ext cx="8116433" cy="13241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329" y="5275050"/>
            <a:ext cx="6725589" cy="1114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49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55be751-a274-42e8-93fb-f39d3b9bccc8"/>
    <ds:schemaRef ds:uri="http://purl.org/dc/elements/1.1/"/>
    <ds:schemaRef ds:uri="http://schemas.microsoft.com/office/2006/metadata/properties"/>
    <ds:schemaRef ds:uri="http://www.w3.org/XML/1998/namespace"/>
    <ds:schemaRef ds:uri="f80a141d-92ca-4d3d-9308-f7e7b1d44ce8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540</TotalTime>
  <Words>522</Words>
  <Application>Microsoft Office PowerPoint</Application>
  <PresentationFormat>Широкоэкранный</PresentationFormat>
  <Paragraphs>63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Applied Data Science </vt:lpstr>
      <vt:lpstr>Презентация PowerPoint</vt:lpstr>
      <vt:lpstr>Introduction</vt:lpstr>
      <vt:lpstr>Data Collection &amp; Data Wrangling Methodology</vt:lpstr>
      <vt:lpstr>Data wrangling: · Data cleaning, gap filling · Variable transformation for further analysis </vt:lpstr>
      <vt:lpstr>EDA &amp; Interactive Visual Analytics Methodology</vt:lpstr>
      <vt:lpstr>Interactive analysis tools (Folium, Dash)</vt:lpstr>
      <vt:lpstr>Predictive Analysis Methodology</vt:lpstr>
      <vt:lpstr>Evaluated the accuracy of the models</vt:lpstr>
      <vt:lpstr>EDA with Visualization Results</vt:lpstr>
      <vt:lpstr>EDA with SQL Results</vt:lpstr>
      <vt:lpstr>Interactive Map with Folium Results</vt:lpstr>
      <vt:lpstr>Plotly Dash Dashboard Results</vt:lpstr>
      <vt:lpstr>Plotly Dash Dashboard Results</vt:lpstr>
      <vt:lpstr>Predictive Analysis </vt:lpstr>
      <vt:lpstr>Conclusion</vt:lpstr>
      <vt:lpstr>Creativity &amp; Insights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Прикладна наука про дані </dc:title>
  <dc:creator>Tori Sleeper</dc:creator>
  <cp:lastModifiedBy>Admin</cp:lastModifiedBy>
  <cp:revision>97</cp:revision>
  <dcterms:created xsi:type="dcterms:W3CDTF">2024-10-30T05:40:03Z</dcterms:created>
  <dcterms:modified xsi:type="dcterms:W3CDTF">2024-11-30T17:30:08Z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