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0" r:id="rId2"/>
    <p:sldId id="263" r:id="rId3"/>
    <p:sldId id="266" r:id="rId4"/>
    <p:sldId id="264" r:id="rId5"/>
    <p:sldId id="267" r:id="rId6"/>
    <p:sldId id="265" r:id="rId7"/>
    <p:sldId id="268" r:id="rId8"/>
  </p:sldIdLst>
  <p:sldSz cx="9144000" cy="6858000" type="screen4x3"/>
  <p:notesSz cx="7099300" cy="10234613"/>
  <p:custDataLst>
    <p:tags r:id="rId11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626"/>
    <a:srgbClr val="E3FFDF"/>
    <a:srgbClr val="CBFFB1"/>
    <a:srgbClr val="BCFF8F"/>
    <a:srgbClr val="00CCFF"/>
    <a:srgbClr val="C0C0C0"/>
    <a:srgbClr val="00FFFF"/>
    <a:srgbClr val="FAFD00"/>
    <a:srgbClr val="EAEC5E"/>
    <a:srgbClr val="C1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8" autoAdjust="0"/>
    <p:restoredTop sz="89178" autoAdjust="0"/>
  </p:normalViewPr>
  <p:slideViewPr>
    <p:cSldViewPr>
      <p:cViewPr>
        <p:scale>
          <a:sx n="68" d="100"/>
          <a:sy n="68" d="100"/>
        </p:scale>
        <p:origin x="-932" y="200"/>
      </p:cViewPr>
      <p:guideLst>
        <p:guide orient="horz" pos="4247"/>
        <p:guide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315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notes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2175"/>
            <a:ext cx="478472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691563" y="85725"/>
            <a:ext cx="336550" cy="6121400"/>
            <a:chOff x="5475" y="54"/>
            <a:chExt cx="212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179388" y="115888"/>
            <a:ext cx="8424862" cy="2736850"/>
          </a:xfrm>
        </p:spPr>
        <p:txBody>
          <a:bodyPr anchor="b" anchorCtr="1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de-AT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8424862" cy="1439863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600"/>
            </a:lvl1pPr>
          </a:lstStyle>
          <a:p>
            <a:r>
              <a:rPr lang="de-AT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44450"/>
            <a:ext cx="2212975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91287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3" y="908050"/>
            <a:ext cx="43767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08050"/>
            <a:ext cx="4378325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34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27238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2395" name="Freeform 11"/>
          <p:cNvSpPr>
            <a:spLocks/>
          </p:cNvSpPr>
          <p:nvPr/>
        </p:nvSpPr>
        <p:spPr bwMode="auto">
          <a:xfrm>
            <a:off x="115888" y="85725"/>
            <a:ext cx="8912225" cy="669925"/>
          </a:xfrm>
          <a:custGeom>
            <a:avLst/>
            <a:gdLst/>
            <a:ahLst/>
            <a:cxnLst>
              <a:cxn ang="0">
                <a:pos x="5614" y="422"/>
              </a:cxn>
              <a:cxn ang="0">
                <a:pos x="202" y="422"/>
              </a:cxn>
              <a:cxn ang="0">
                <a:pos x="202" y="422"/>
              </a:cxn>
              <a:cxn ang="0">
                <a:pos x="180" y="422"/>
              </a:cxn>
              <a:cxn ang="0">
                <a:pos x="161" y="418"/>
              </a:cxn>
              <a:cxn ang="0">
                <a:pos x="141" y="413"/>
              </a:cxn>
              <a:cxn ang="0">
                <a:pos x="123" y="407"/>
              </a:cxn>
              <a:cxn ang="0">
                <a:pos x="106" y="397"/>
              </a:cxn>
              <a:cxn ang="0">
                <a:pos x="89" y="387"/>
              </a:cxn>
              <a:cxn ang="0">
                <a:pos x="74" y="375"/>
              </a:cxn>
              <a:cxn ang="0">
                <a:pos x="59" y="361"/>
              </a:cxn>
              <a:cxn ang="0">
                <a:pos x="45" y="346"/>
              </a:cxn>
              <a:cxn ang="0">
                <a:pos x="34" y="329"/>
              </a:cxn>
              <a:cxn ang="0">
                <a:pos x="24" y="313"/>
              </a:cxn>
              <a:cxn ang="0">
                <a:pos x="15" y="294"/>
              </a:cxn>
              <a:cxn ang="0">
                <a:pos x="8" y="274"/>
              </a:cxn>
              <a:cxn ang="0">
                <a:pos x="3" y="254"/>
              </a:cxn>
              <a:cxn ang="0">
                <a:pos x="2" y="234"/>
              </a:cxn>
              <a:cxn ang="0">
                <a:pos x="0" y="212"/>
              </a:cxn>
              <a:cxn ang="0">
                <a:pos x="0" y="212"/>
              </a:cxn>
              <a:cxn ang="0">
                <a:pos x="2" y="190"/>
              </a:cxn>
              <a:cxn ang="0">
                <a:pos x="3" y="168"/>
              </a:cxn>
              <a:cxn ang="0">
                <a:pos x="8" y="148"/>
              </a:cxn>
              <a:cxn ang="0">
                <a:pos x="15" y="129"/>
              </a:cxn>
              <a:cxn ang="0">
                <a:pos x="24" y="111"/>
              </a:cxn>
              <a:cxn ang="0">
                <a:pos x="34" y="92"/>
              </a:cxn>
              <a:cxn ang="0">
                <a:pos x="45" y="77"/>
              </a:cxn>
              <a:cxn ang="0">
                <a:pos x="59" y="62"/>
              </a:cxn>
              <a:cxn ang="0">
                <a:pos x="72" y="49"/>
              </a:cxn>
              <a:cxn ang="0">
                <a:pos x="89" y="37"/>
              </a:cxn>
              <a:cxn ang="0">
                <a:pos x="106" y="25"/>
              </a:cxn>
              <a:cxn ang="0">
                <a:pos x="123" y="17"/>
              </a:cxn>
              <a:cxn ang="0">
                <a:pos x="141" y="10"/>
              </a:cxn>
              <a:cxn ang="0">
                <a:pos x="160" y="5"/>
              </a:cxn>
              <a:cxn ang="0">
                <a:pos x="180" y="2"/>
              </a:cxn>
              <a:cxn ang="0">
                <a:pos x="200" y="0"/>
              </a:cxn>
              <a:cxn ang="0">
                <a:pos x="5614" y="0"/>
              </a:cxn>
              <a:cxn ang="0">
                <a:pos x="5614" y="422"/>
              </a:cxn>
            </a:cxnLst>
            <a:rect l="0" t="0" r="r" b="b"/>
            <a:pathLst>
              <a:path w="5614" h="422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  <a:close/>
              </a:path>
            </a:pathLst>
          </a:custGeom>
          <a:solidFill>
            <a:srgbClr val="2AA3D8"/>
          </a:solidFill>
          <a:ln w="1587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72409" name="Freeform 25"/>
          <p:cNvSpPr>
            <a:spLocks/>
          </p:cNvSpPr>
          <p:nvPr/>
        </p:nvSpPr>
        <p:spPr bwMode="auto">
          <a:xfrm>
            <a:off x="8470900" y="531813"/>
            <a:ext cx="4318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0"/>
              </a:cxn>
              <a:cxn ang="0">
                <a:pos x="0" y="0"/>
              </a:cxn>
            </a:cxnLst>
            <a:rect l="0" t="0" r="r" b="b"/>
            <a:pathLst>
              <a:path w="272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450"/>
            <a:ext cx="7761287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Text</a:t>
            </a:r>
          </a:p>
          <a:p>
            <a:pPr lvl="1"/>
            <a:r>
              <a:rPr lang="de-AT" dirty="0" smtClean="0"/>
              <a:t>Text</a:t>
            </a:r>
          </a:p>
          <a:p>
            <a:pPr lvl="2"/>
            <a:r>
              <a:rPr lang="de-AT" dirty="0" smtClean="0"/>
              <a:t>Text</a:t>
            </a:r>
          </a:p>
          <a:p>
            <a:pPr lvl="3"/>
            <a:r>
              <a:rPr lang="de-AT" dirty="0" smtClean="0"/>
              <a:t>Text</a:t>
            </a:r>
          </a:p>
          <a:p>
            <a:pPr lvl="4"/>
            <a:r>
              <a:rPr lang="de-AT" dirty="0" smtClean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11925"/>
            <a:ext cx="36718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t>‹Nr.›</a:t>
            </a:fld>
            <a:endParaRPr lang="de-AT" dirty="0"/>
          </a:p>
        </p:txBody>
      </p:sp>
      <p:pic>
        <p:nvPicPr>
          <p:cNvPr id="30" name="Picture 31" descr="TU_Signet_white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95" y="156368"/>
            <a:ext cx="5270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7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3000">
          <a:solidFill>
            <a:schemeClr val="tx1"/>
          </a:solidFill>
          <a:latin typeface="+mn-lt"/>
        </a:defRPr>
      </a:lvl2pPr>
      <a:lvl3pPr marL="1346200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800">
          <a:solidFill>
            <a:schemeClr val="tx1"/>
          </a:solidFill>
          <a:latin typeface="+mn-lt"/>
        </a:defRPr>
      </a:lvl3pPr>
      <a:lvl4pPr marL="1792288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600">
          <a:solidFill>
            <a:schemeClr val="tx1"/>
          </a:solidFill>
          <a:latin typeface="+mn-lt"/>
        </a:defRPr>
      </a:lvl4pPr>
      <a:lvl5pPr marL="2239963" indent="-26828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5pPr>
      <a:lvl6pPr marL="26971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6pPr>
      <a:lvl7pPr marL="31543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7pPr>
      <a:lvl8pPr marL="36115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8pPr>
      <a:lvl9pPr marL="40687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6"/>
        </a:buBlip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980182"/>
            <a:ext cx="8424862" cy="2736850"/>
          </a:xfrm>
        </p:spPr>
        <p:txBody>
          <a:bodyPr/>
          <a:lstStyle/>
          <a:p>
            <a:pPr eaLnBrk="1" hangingPunct="1"/>
            <a:r>
              <a:rPr lang="en-US" dirty="0"/>
              <a:t>Adaptive Cutaways for Comprehensible Rendering of Polygonal Scenes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789337"/>
            <a:ext cx="8424862" cy="1439863"/>
          </a:xfrm>
        </p:spPr>
        <p:txBody>
          <a:bodyPr/>
          <a:lstStyle/>
          <a:p>
            <a:pPr eaLnBrk="1" hangingPunct="1"/>
            <a:r>
              <a:rPr lang="de-DE" dirty="0"/>
              <a:t>Christian Brändle </a:t>
            </a:r>
            <a:r>
              <a:rPr lang="de-DE" dirty="0" err="1"/>
              <a:t>and</a:t>
            </a:r>
            <a:r>
              <a:rPr lang="de-DE" dirty="0"/>
              <a:t> Hanna Huber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4652963"/>
            <a:ext cx="417671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aseline="30000" dirty="0">
                <a:solidFill>
                  <a:schemeClr val="bg2"/>
                </a:solidFill>
              </a:rPr>
              <a:t>1 </a:t>
            </a:r>
            <a:r>
              <a:rPr lang="en-US" sz="2000" dirty="0">
                <a:solidFill>
                  <a:schemeClr val="bg2"/>
                </a:solidFill>
              </a:rPr>
              <a:t>Institute of Computer Graphics and Algorithms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solidFill>
                  <a:schemeClr val="bg2"/>
                </a:solidFill>
              </a:rPr>
              <a:t>Vienna University of Technology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427538" y="4652963"/>
            <a:ext cx="417671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aseline="30000">
                <a:solidFill>
                  <a:schemeClr val="bg2"/>
                </a:solidFill>
              </a:rPr>
              <a:t>2 </a:t>
            </a:r>
            <a:r>
              <a:rPr lang="en-US" sz="2000">
                <a:solidFill>
                  <a:schemeClr val="bg2"/>
                </a:solidFill>
              </a:rPr>
              <a:t>&lt;insert 2nd affiliation </a:t>
            </a:r>
            <a:br>
              <a:rPr lang="en-US" sz="2000">
                <a:solidFill>
                  <a:schemeClr val="bg2"/>
                </a:solidFill>
              </a:rPr>
            </a:br>
            <a:r>
              <a:rPr lang="en-US" sz="2000">
                <a:solidFill>
                  <a:schemeClr val="bg2"/>
                </a:solidFill>
              </a:rPr>
              <a:t>(institute) here&gt;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&lt;insert 2nd affiliation </a:t>
            </a:r>
            <a:br>
              <a:rPr lang="en-US" sz="2000" b="1">
                <a:solidFill>
                  <a:schemeClr val="bg2"/>
                </a:solidFill>
              </a:rPr>
            </a:br>
            <a:r>
              <a:rPr lang="en-US" sz="2000" b="1">
                <a:solidFill>
                  <a:schemeClr val="bg2"/>
                </a:solidFill>
              </a:rPr>
              <a:t>(university) here&gt;</a:t>
            </a:r>
          </a:p>
        </p:txBody>
      </p:sp>
    </p:spTree>
    <p:extLst>
      <p:ext uri="{BB962C8B-B14F-4D97-AF65-F5344CB8AC3E}">
        <p14:creationId xmlns:p14="http://schemas.microsoft.com/office/powerpoint/2010/main" val="22313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pPr eaLnBrk="1" hangingPunct="1"/>
            <a:r>
              <a:rPr lang="en-US" smtClean="0"/>
              <a:t>Motivation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908050"/>
            <a:ext cx="4371975" cy="5473700"/>
          </a:xfrm>
        </p:spPr>
        <p:txBody>
          <a:bodyPr/>
          <a:lstStyle/>
          <a:p>
            <a:pPr eaLnBrk="1" hangingPunct="1"/>
            <a:r>
              <a:rPr lang="en-US" sz="2800" dirty="0"/>
              <a:t>Solve occlusion problem</a:t>
            </a: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dirty="0"/>
              <a:t>View-dependent</a:t>
            </a: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dirty="0"/>
              <a:t>Interactive frame rates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381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9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5832772" cy="5473700"/>
          </a:xfrm>
        </p:spPr>
        <p:txBody>
          <a:bodyPr/>
          <a:lstStyle/>
          <a:p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scene</a:t>
            </a:r>
            <a:r>
              <a:rPr lang="de-DE" dirty="0" smtClean="0"/>
              <a:t> in </a:t>
            </a:r>
            <a:r>
              <a:rPr lang="de-DE" dirty="0" err="1" smtClean="0"/>
              <a:t>screen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800" dirty="0" smtClean="0"/>
              <a:t> </a:t>
            </a:r>
            <a:endParaRPr lang="de-DE" dirty="0" smtClean="0"/>
          </a:p>
          <a:p>
            <a:r>
              <a:rPr lang="de-DE" b="1" dirty="0"/>
              <a:t>Objects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 smtClean="0"/>
              <a:t>interest</a:t>
            </a:r>
            <a:r>
              <a:rPr lang="de-DE" b="1" dirty="0" smtClean="0"/>
              <a:t>: </a:t>
            </a:r>
            <a:br>
              <a:rPr lang="de-DE" b="1" dirty="0" smtClean="0"/>
            </a:br>
            <a:r>
              <a:rPr lang="de-DE" dirty="0" smtClean="0"/>
              <a:t>Store </a:t>
            </a:r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endParaRPr lang="de-DE" dirty="0"/>
          </a:p>
          <a:p>
            <a:r>
              <a:rPr lang="de-DE" b="1" dirty="0" err="1" smtClean="0"/>
              <a:t>Cutaway</a:t>
            </a:r>
            <a:r>
              <a:rPr lang="de-DE" b="1" dirty="0" smtClean="0"/>
              <a:t> </a:t>
            </a:r>
            <a:r>
              <a:rPr lang="de-DE" b="1" dirty="0" err="1" smtClean="0"/>
              <a:t>surface</a:t>
            </a:r>
            <a:r>
              <a:rPr lang="de-DE" b="1" dirty="0" smtClean="0"/>
              <a:t>:</a:t>
            </a:r>
            <a:r>
              <a:rPr lang="de-DE" b="1" dirty="0"/>
              <a:t/>
            </a:r>
            <a:br>
              <a:rPr lang="de-DE" b="1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800" dirty="0" smtClean="0"/>
              <a:t> </a:t>
            </a:r>
            <a:endParaRPr lang="de-DE" dirty="0" smtClean="0"/>
          </a:p>
          <a:p>
            <a:r>
              <a:rPr lang="de-DE" b="1" dirty="0" err="1" smtClean="0"/>
              <a:t>Secondary</a:t>
            </a:r>
            <a:r>
              <a:rPr lang="de-DE" b="1" dirty="0" smtClean="0"/>
              <a:t> </a:t>
            </a:r>
            <a:r>
              <a:rPr lang="de-DE" b="1" dirty="0" err="1" smtClean="0"/>
              <a:t>objects</a:t>
            </a:r>
            <a:r>
              <a:rPr lang="de-DE" b="1" dirty="0" smtClean="0"/>
              <a:t>: </a:t>
            </a:r>
            <a:br>
              <a:rPr lang="de-DE" b="1" dirty="0" smtClean="0"/>
            </a:br>
            <a:r>
              <a:rPr lang="de-DE" dirty="0" smtClean="0"/>
              <a:t>Clip at </a:t>
            </a:r>
            <a:r>
              <a:rPr lang="de-DE" dirty="0" err="1" smtClean="0"/>
              <a:t>cutaway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969256"/>
            <a:ext cx="4392487" cy="675768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Cutaway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pic>
        <p:nvPicPr>
          <p:cNvPr id="9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59" y="1654418"/>
            <a:ext cx="3803845" cy="4438878"/>
          </a:xfrm>
        </p:spPr>
      </p:pic>
    </p:spTree>
    <p:extLst>
      <p:ext uri="{BB962C8B-B14F-4D97-AF65-F5344CB8AC3E}">
        <p14:creationId xmlns:p14="http://schemas.microsoft.com/office/powerpoint/2010/main" val="1453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C++ </a:t>
            </a:r>
          </a:p>
          <a:p>
            <a:pPr eaLnBrk="1" hangingPunct="1"/>
            <a:r>
              <a:rPr lang="en-US" dirty="0" smtClean="0"/>
              <a:t>TCL: GUI</a:t>
            </a:r>
          </a:p>
          <a:p>
            <a:pPr eaLnBrk="1" hangingPunct="1"/>
            <a:r>
              <a:rPr lang="en-US" dirty="0" smtClean="0"/>
              <a:t>OpenGL: 3 passes</a:t>
            </a:r>
          </a:p>
          <a:p>
            <a:pPr lvl="1" eaLnBrk="1" hangingPunct="1"/>
            <a:r>
              <a:rPr lang="en-US" dirty="0" smtClean="0"/>
              <a:t>1. Initial depth map</a:t>
            </a:r>
          </a:p>
          <a:p>
            <a:pPr lvl="1" eaLnBrk="1" hangingPunct="1"/>
            <a:r>
              <a:rPr lang="en-US" dirty="0" smtClean="0"/>
              <a:t>2. Cutaway surface (jump flooding) </a:t>
            </a:r>
          </a:p>
          <a:p>
            <a:pPr lvl="1" eaLnBrk="1" hangingPunct="1"/>
            <a:r>
              <a:rPr lang="en-US" dirty="0" smtClean="0"/>
              <a:t>3. Render Scene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399716"/>
            <a:ext cx="2448272" cy="190960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401320"/>
            <a:ext cx="2431199" cy="1908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401320"/>
            <a:ext cx="2438670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Jump </a:t>
            </a:r>
            <a:r>
              <a:rPr lang="de-DE" dirty="0" err="1" smtClean="0"/>
              <a:t>Flooding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Render</a:t>
            </a:r>
            <a:r>
              <a:rPr lang="de-DE" dirty="0" smtClean="0"/>
              <a:t> </a:t>
            </a:r>
            <a:r>
              <a:rPr lang="de-DE" dirty="0" err="1" smtClean="0"/>
              <a:t>quad</a:t>
            </a:r>
            <a:endParaRPr lang="de-DE" dirty="0" smtClean="0"/>
          </a:p>
          <a:p>
            <a:r>
              <a:rPr lang="de-DE" dirty="0" smtClean="0"/>
              <a:t>log(n) </a:t>
            </a:r>
            <a:r>
              <a:rPr lang="de-DE" dirty="0" err="1" smtClean="0"/>
              <a:t>iterations</a:t>
            </a:r>
            <a:r>
              <a:rPr lang="de-DE" dirty="0" smtClean="0"/>
              <a:t>: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= n/2…1</a:t>
            </a:r>
          </a:p>
          <a:p>
            <a:r>
              <a:rPr lang="de-DE" dirty="0" smtClean="0"/>
              <a:t>2 </a:t>
            </a:r>
            <a:r>
              <a:rPr lang="de-DE" dirty="0" err="1" smtClean="0"/>
              <a:t>textures</a:t>
            </a:r>
            <a:endParaRPr lang="de-DE" dirty="0" smtClean="0"/>
          </a:p>
          <a:p>
            <a:pPr lvl="1"/>
            <a:r>
              <a:rPr lang="de-DE" dirty="0" smtClean="0"/>
              <a:t>Read (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iterartion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Write</a:t>
            </a:r>
          </a:p>
          <a:p>
            <a:r>
              <a:rPr lang="de-DE" dirty="0" err="1" smtClean="0"/>
              <a:t>Vertexshader</a:t>
            </a:r>
            <a:r>
              <a:rPr lang="de-DE" dirty="0" smtClean="0"/>
              <a:t>: </a:t>
            </a: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r>
              <a:rPr lang="de-DE" dirty="0" smtClean="0"/>
              <a:t> </a:t>
            </a:r>
            <a:r>
              <a:rPr lang="de-DE" dirty="0" err="1" smtClean="0"/>
              <a:t>coords</a:t>
            </a:r>
            <a:endParaRPr lang="de-DE" dirty="0" smtClean="0"/>
          </a:p>
          <a:p>
            <a:r>
              <a:rPr lang="de-DE" dirty="0" err="1" smtClean="0"/>
              <a:t>Fragmentshader</a:t>
            </a:r>
            <a:r>
              <a:rPr lang="de-DE" dirty="0" smtClean="0"/>
              <a:t>: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6" y="5012186"/>
            <a:ext cx="7158929" cy="144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Results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59569" y="2060575"/>
            <a:ext cx="8424862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kern="0" dirty="0" smtClean="0">
                <a:solidFill>
                  <a:schemeClr val="tx1"/>
                </a:solidFill>
              </a:rPr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15652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smtClean="0"/>
              <a:t>Adaptive </a:t>
            </a:r>
            <a:r>
              <a:rPr lang="de-DE" i="1" dirty="0" err="1" smtClean="0"/>
              <a:t>Cutaways</a:t>
            </a:r>
            <a:r>
              <a:rPr lang="de-DE" i="1" dirty="0" smtClean="0"/>
              <a:t> </a:t>
            </a:r>
            <a:r>
              <a:rPr lang="en-US" i="1" dirty="0"/>
              <a:t>for Comprehensible Rendering of Polygonal Scenes </a:t>
            </a:r>
            <a:r>
              <a:rPr lang="de-DE" dirty="0" smtClean="0"/>
              <a:t>[Burns + Finkelstein, 2012]</a:t>
            </a:r>
          </a:p>
          <a:p>
            <a:r>
              <a:rPr lang="en-US" i="1" dirty="0"/>
              <a:t>Jump Flooding in GPU with Applications to </a:t>
            </a:r>
            <a:r>
              <a:rPr lang="en-US" i="1" dirty="0" err="1"/>
              <a:t>Voronoi</a:t>
            </a:r>
            <a:r>
              <a:rPr lang="en-US" i="1" dirty="0"/>
              <a:t> Diagram and Distance </a:t>
            </a:r>
            <a:r>
              <a:rPr lang="en-US" i="1" dirty="0" smtClean="0"/>
              <a:t>Transform </a:t>
            </a:r>
            <a:r>
              <a:rPr lang="de-DE" dirty="0" smtClean="0"/>
              <a:t>[</a:t>
            </a:r>
            <a:r>
              <a:rPr lang="de-DE" dirty="0" err="1" smtClean="0"/>
              <a:t>Rong</a:t>
            </a:r>
            <a:r>
              <a:rPr lang="de-DE" dirty="0" smtClean="0"/>
              <a:t> </a:t>
            </a:r>
            <a:r>
              <a:rPr lang="de-DE" dirty="0" err="1"/>
              <a:t>and</a:t>
            </a:r>
            <a:r>
              <a:rPr lang="de-DE" dirty="0"/>
              <a:t> Tan 2006]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Christian Brändle and Hanna Huber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86951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General Insti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AA3D8"/>
      </a:accent1>
      <a:accent2>
        <a:srgbClr val="C32D9B"/>
      </a:accent2>
      <a:accent3>
        <a:srgbClr val="FFFFFF"/>
      </a:accent3>
      <a:accent4>
        <a:srgbClr val="000000"/>
      </a:accent4>
      <a:accent5>
        <a:srgbClr val="ACCEE9"/>
      </a:accent5>
      <a:accent6>
        <a:srgbClr val="B0288C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165</Words>
  <Application>Microsoft Office PowerPoint</Application>
  <PresentationFormat>Bildschirmpräsentation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Blends</vt:lpstr>
      <vt:lpstr>Adaptive Cutaways for Comprehensible Rendering of Polygonal Scenes</vt:lpstr>
      <vt:lpstr>Motivation</vt:lpstr>
      <vt:lpstr>Cutaway Method</vt:lpstr>
      <vt:lpstr>Implementation</vt:lpstr>
      <vt:lpstr>Jump Flooding</vt:lpstr>
      <vt:lpstr>Results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2016-05-31T20:44:50Z</dcterms:modified>
</cp:coreProperties>
</file>