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70" r:id="rId4"/>
    <p:sldId id="259" r:id="rId5"/>
    <p:sldId id="260" r:id="rId6"/>
    <p:sldId id="261" r:id="rId7"/>
    <p:sldId id="262" r:id="rId8"/>
    <p:sldId id="263" r:id="rId9"/>
    <p:sldId id="264" r:id="rId10"/>
    <p:sldId id="266"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106"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1A1B86-F5F9-4655-A994-3BAF57A3671C}" type="datetimeFigureOut">
              <a:rPr lang="en-US" smtClean="0"/>
              <a:t>7/12/2016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35A23E-90CB-4208-8FFA-4B3C25E09F22}" type="slidenum">
              <a:rPr lang="en-US" smtClean="0"/>
              <a:t>‹#›</a:t>
            </a:fld>
            <a:endParaRPr lang="en-US"/>
          </a:p>
        </p:txBody>
      </p:sp>
    </p:spTree>
    <p:extLst>
      <p:ext uri="{BB962C8B-B14F-4D97-AF65-F5344CB8AC3E}">
        <p14:creationId xmlns:p14="http://schemas.microsoft.com/office/powerpoint/2010/main" val="359728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F23175-1BAC-4998-80DB-4D6DCE749DAF}" type="slidenum">
              <a:rPr lang="en-US" smtClean="0">
                <a:solidFill>
                  <a:prstClr val="black"/>
                </a:solidFill>
              </a:rPr>
              <a:pPr/>
              <a:t>10</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267507"/>
            <a:ext cx="7772400" cy="1336386"/>
          </a:xfrm>
        </p:spPr>
        <p:txBody>
          <a:bodyPr/>
          <a:lstStyle>
            <a:lvl1pPr algn="ctr">
              <a:defRPr sz="4800">
                <a:solidFill>
                  <a:schemeClr val="tx1"/>
                </a:solidFill>
              </a:defRPr>
            </a:lvl1pPr>
          </a:lstStyle>
          <a:p>
            <a:r>
              <a:rPr lang="en-US" dirty="0" smtClean="0"/>
              <a:t>Title</a:t>
            </a:r>
            <a:endParaRPr lang="en-US" dirty="0"/>
          </a:p>
        </p:txBody>
      </p:sp>
      <p:sp>
        <p:nvSpPr>
          <p:cNvPr id="3" name="Subtitle 2"/>
          <p:cNvSpPr>
            <a:spLocks noGrp="1"/>
          </p:cNvSpPr>
          <p:nvPr>
            <p:ph type="subTitle" idx="1"/>
          </p:nvPr>
        </p:nvSpPr>
        <p:spPr>
          <a:xfrm>
            <a:off x="1371600" y="5036126"/>
            <a:ext cx="6400800" cy="159327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9653" r="17725"/>
          <a:stretch/>
        </p:blipFill>
        <p:spPr>
          <a:xfrm>
            <a:off x="0" y="-228600"/>
            <a:ext cx="9144000" cy="2971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1708307"/>
            <a:ext cx="2711081" cy="1187293"/>
          </a:xfrm>
          <a:prstGeom prst="rect">
            <a:avLst/>
          </a:prstGeom>
        </p:spPr>
      </p:pic>
    </p:spTree>
    <p:extLst>
      <p:ext uri="{BB962C8B-B14F-4D97-AF65-F5344CB8AC3E}">
        <p14:creationId xmlns:p14="http://schemas.microsoft.com/office/powerpoint/2010/main" val="255288483"/>
      </p:ext>
    </p:extLst>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693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8656752"/>
      </p:ext>
    </p:extLst>
  </p:cSld>
  <p:clrMapOvr>
    <a:masterClrMapping/>
  </p:clrMapOvr>
  <p:transition spd="med">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600" b="1"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1333110"/>
      </p:ext>
    </p:extLst>
  </p:cSld>
  <p:clrMapOvr>
    <a:masterClrMapping/>
  </p:clrMapOvr>
  <p:transition spd="med">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1033785"/>
      </p:ext>
    </p:extLst>
  </p:cSld>
  <p:clrMapOvr>
    <a:masterClrMapping/>
  </p:clrMapOvr>
  <p:transition spd="med">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108920"/>
      </p:ext>
    </p:extLst>
  </p:cSld>
  <p:clrMapOvr>
    <a:masterClrMapping/>
  </p:clrMapOvr>
  <p:transition spd="med">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5716731"/>
      </p:ext>
    </p:extLst>
  </p:cSld>
  <p:clrMapOvr>
    <a:masterClrMapping/>
  </p:clrMapOvr>
  <p:transition spd="med">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720821"/>
      </p:ext>
    </p:extLst>
  </p:cSld>
  <p:clrMapOvr>
    <a:masterClrMapping/>
  </p:clrMapOvr>
  <p:transition spd="med">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3823489"/>
      </p:ext>
    </p:extLst>
  </p:cSld>
  <p:clrMapOvr>
    <a:masterClrMapping/>
  </p:clrMapOvr>
  <p:transition spd="med">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8653998"/>
      </p:ext>
    </p:extLst>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2">
            <a:extLst>
              <a:ext uri="{28A0092B-C50C-407E-A947-70E740481C1C}">
                <a14:useLocalDpi xmlns:a14="http://schemas.microsoft.com/office/drawing/2010/main" val="0"/>
              </a:ext>
            </a:extLst>
          </a:blip>
          <a:srcRect r="827"/>
          <a:stretch/>
        </p:blipFill>
        <p:spPr>
          <a:xfrm>
            <a:off x="0" y="-52868"/>
            <a:ext cx="9144000" cy="1576868"/>
          </a:xfrm>
          <a:prstGeom prst="rect">
            <a:avLst/>
          </a:prstGeom>
        </p:spPr>
      </p:pic>
      <p:sp>
        <p:nvSpPr>
          <p:cNvPr id="2" name="Title Placeholder 1"/>
          <p:cNvSpPr>
            <a:spLocks noGrp="1"/>
          </p:cNvSpPr>
          <p:nvPr>
            <p:ph type="title"/>
          </p:nvPr>
        </p:nvSpPr>
        <p:spPr>
          <a:xfrm>
            <a:off x="457200" y="274638"/>
            <a:ext cx="5105400" cy="5635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4693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med">
    <p:random/>
  </p:transition>
  <p:timing>
    <p:tnLst>
      <p:par>
        <p:cTn id="1" dur="indefinite" restart="never" nodeType="tmRoot"/>
      </p:par>
    </p:tnLst>
  </p:timing>
  <p:txStyles>
    <p:titleStyle>
      <a:lvl1pPr algn="l" defTabSz="914400" rtl="0" eaLnBrk="1" latinLnBrk="0" hangingPunct="1">
        <a:spcBef>
          <a:spcPct val="0"/>
        </a:spcBef>
        <a:buNone/>
        <a:defRPr sz="2400" b="1"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mailto:hipaa@m2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qa@m2s.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b="0" smtClean="0"/>
              <a:t>Privacy &amp; Security</a:t>
            </a:r>
          </a:p>
        </p:txBody>
      </p:sp>
      <p:sp>
        <p:nvSpPr>
          <p:cNvPr id="29699" name="Rectangle 3"/>
          <p:cNvSpPr>
            <a:spLocks noGrp="1" noChangeArrowheads="1"/>
          </p:cNvSpPr>
          <p:nvPr>
            <p:ph idx="1"/>
          </p:nvPr>
        </p:nvSpPr>
        <p:spPr>
          <a:xfrm>
            <a:off x="152400" y="2014537"/>
            <a:ext cx="8763000" cy="4005263"/>
          </a:xfrm>
        </p:spPr>
        <p:txBody>
          <a:bodyPr>
            <a:normAutofit/>
          </a:bodyPr>
          <a:lstStyle/>
          <a:p>
            <a:pPr eaLnBrk="1" hangingPunct="1"/>
            <a:r>
              <a:rPr lang="en-US" sz="3200" b="0" dirty="0" smtClean="0"/>
              <a:t>HIPAA</a:t>
            </a:r>
          </a:p>
          <a:p>
            <a:pPr eaLnBrk="1" hangingPunct="1"/>
            <a:r>
              <a:rPr lang="en-US" sz="3200" b="0" dirty="0" smtClean="0"/>
              <a:t>HITECH</a:t>
            </a:r>
          </a:p>
          <a:p>
            <a:pPr eaLnBrk="1" hangingPunct="1"/>
            <a:r>
              <a:rPr lang="en-US" sz="3200" dirty="0" smtClean="0"/>
              <a:t>C</a:t>
            </a:r>
            <a:r>
              <a:rPr lang="en-US" sz="3200" b="0" dirty="0" smtClean="0"/>
              <a:t>ustomer </a:t>
            </a:r>
            <a:r>
              <a:rPr lang="en-US" sz="3200" b="0" dirty="0" smtClean="0"/>
              <a:t>contracts: </a:t>
            </a:r>
          </a:p>
          <a:p>
            <a:pPr lvl="1"/>
            <a:r>
              <a:rPr lang="en-US" sz="2400" dirty="0"/>
              <a:t>P</a:t>
            </a:r>
            <a:r>
              <a:rPr lang="en-US" sz="2400" b="0" dirty="0" smtClean="0"/>
              <a:t>rimarily Business Associates Agreements (BAA)</a:t>
            </a:r>
          </a:p>
          <a:p>
            <a:pPr eaLnBrk="1" hangingPunct="1"/>
            <a:r>
              <a:rPr lang="en-US" sz="3200" b="0" dirty="0" smtClean="0"/>
              <a:t>Patient Safety Act</a:t>
            </a:r>
          </a:p>
          <a:p>
            <a:pPr eaLnBrk="1" hangingPunct="1">
              <a:buFont typeface="Wingdings" pitchFamily="2" charset="2"/>
              <a:buNone/>
            </a:pPr>
            <a:endParaRPr lang="en-US" dirty="0" smtClean="0"/>
          </a:p>
        </p:txBody>
      </p:sp>
    </p:spTree>
    <p:extLst>
      <p:ext uri="{BB962C8B-B14F-4D97-AF65-F5344CB8AC3E}">
        <p14:creationId xmlns:p14="http://schemas.microsoft.com/office/powerpoint/2010/main" val="148327664"/>
      </p:ext>
    </p:extLst>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5105400" cy="563562"/>
          </a:xfrm>
        </p:spPr>
        <p:txBody>
          <a:bodyPr/>
          <a:lstStyle/>
          <a:p>
            <a:pPr algn="l"/>
            <a:r>
              <a:rPr lang="en-US" dirty="0" smtClean="0"/>
              <a:t>HITECH &amp; Breach Reporting</a:t>
            </a:r>
            <a:endParaRPr lang="en-US" dirty="0"/>
          </a:p>
        </p:txBody>
      </p:sp>
      <p:sp>
        <p:nvSpPr>
          <p:cNvPr id="5" name="TextBox 4"/>
          <p:cNvSpPr txBox="1"/>
          <p:nvPr/>
        </p:nvSpPr>
        <p:spPr>
          <a:xfrm>
            <a:off x="213360" y="1680150"/>
            <a:ext cx="8610600" cy="4708981"/>
          </a:xfrm>
          <a:prstGeom prst="rect">
            <a:avLst/>
          </a:prstGeom>
          <a:noFill/>
        </p:spPr>
        <p:txBody>
          <a:bodyPr wrap="square" rtlCol="0">
            <a:spAutoFit/>
          </a:bodyPr>
          <a:lstStyle/>
          <a:p>
            <a:pPr fontAlgn="base">
              <a:spcBef>
                <a:spcPct val="0"/>
              </a:spcBef>
              <a:spcAft>
                <a:spcPct val="0"/>
              </a:spcAft>
            </a:pPr>
            <a:r>
              <a:rPr lang="en-US" sz="2400" b="1" u="sng" dirty="0">
                <a:solidFill>
                  <a:prstClr val="black"/>
                </a:solidFill>
                <a:latin typeface="Times New Roman" pitchFamily="18" charset="0"/>
                <a:cs typeface="Times New Roman" pitchFamily="18" charset="0"/>
              </a:rPr>
              <a:t>What is a ‘breach’?</a:t>
            </a:r>
          </a:p>
          <a:p>
            <a:pPr fontAlgn="base">
              <a:spcBef>
                <a:spcPct val="0"/>
              </a:spcBef>
              <a:spcAft>
                <a:spcPct val="0"/>
              </a:spcAft>
            </a:pPr>
            <a:r>
              <a:rPr lang="en-US" sz="2000" i="1" dirty="0">
                <a:solidFill>
                  <a:prstClr val="black"/>
                </a:solidFill>
                <a:latin typeface="Times New Roman" pitchFamily="18" charset="0"/>
                <a:cs typeface="Times New Roman" pitchFamily="18" charset="0"/>
              </a:rPr>
              <a:t> </a:t>
            </a:r>
            <a:r>
              <a:rPr lang="en-US" sz="2000" dirty="0">
                <a:solidFill>
                  <a:prstClr val="black"/>
                </a:solidFill>
                <a:latin typeface="Times New Roman" pitchFamily="18" charset="0"/>
                <a:cs typeface="Times New Roman" pitchFamily="18" charset="0"/>
              </a:rPr>
              <a:t>A ‘breach’ means, (generally) the unauthorized acquisition, access, use, or disclosure of protected health information which compromises the security or privacy of such information.</a:t>
            </a:r>
          </a:p>
          <a:p>
            <a:pPr lvl="1" fontAlgn="base">
              <a:spcBef>
                <a:spcPct val="0"/>
              </a:spcBef>
              <a:spcAft>
                <a:spcPct val="0"/>
              </a:spcAft>
            </a:pPr>
            <a:endParaRPr lang="en-US" sz="2400" dirty="0">
              <a:solidFill>
                <a:prstClr val="black"/>
              </a:solidFill>
              <a:latin typeface="Times New Roman" pitchFamily="18" charset="0"/>
              <a:cs typeface="Times New Roman" pitchFamily="18" charset="0"/>
            </a:endParaRPr>
          </a:p>
          <a:p>
            <a:pPr marL="0" lvl="1" fontAlgn="base">
              <a:spcBef>
                <a:spcPct val="0"/>
              </a:spcBef>
              <a:spcAft>
                <a:spcPct val="0"/>
              </a:spcAft>
            </a:pPr>
            <a:r>
              <a:rPr lang="en-US" sz="2400" dirty="0">
                <a:solidFill>
                  <a:prstClr val="black"/>
                </a:solidFill>
                <a:latin typeface="Times New Roman" pitchFamily="18" charset="0"/>
                <a:cs typeface="Times New Roman" pitchFamily="18" charset="0"/>
              </a:rPr>
              <a:t>Upon discovery of a successful or attempted unauthorized disclosure of unsecured Protected Health Information (PHI), the M2S employee shall </a:t>
            </a:r>
            <a:r>
              <a:rPr lang="en-US" sz="2400" u="sng" dirty="0">
                <a:solidFill>
                  <a:prstClr val="black"/>
                </a:solidFill>
                <a:latin typeface="Times New Roman" pitchFamily="18" charset="0"/>
                <a:cs typeface="Times New Roman" pitchFamily="18" charset="0"/>
              </a:rPr>
              <a:t>immediately notify the QA department </a:t>
            </a:r>
            <a:r>
              <a:rPr lang="en-US" sz="2400" dirty="0">
                <a:solidFill>
                  <a:prstClr val="black"/>
                </a:solidFill>
                <a:latin typeface="Times New Roman" pitchFamily="18" charset="0"/>
                <a:cs typeface="Times New Roman" pitchFamily="18" charset="0"/>
              </a:rPr>
              <a:t>of the disclosure.  </a:t>
            </a:r>
          </a:p>
          <a:p>
            <a:pPr marL="0" lvl="1" fontAlgn="base">
              <a:spcBef>
                <a:spcPct val="0"/>
              </a:spcBef>
              <a:spcAft>
                <a:spcPct val="0"/>
              </a:spcAft>
            </a:pPr>
            <a:endParaRPr lang="en-US" sz="2400" dirty="0">
              <a:solidFill>
                <a:prstClr val="black"/>
              </a:solidFill>
              <a:latin typeface="Times New Roman" pitchFamily="18" charset="0"/>
              <a:cs typeface="Times New Roman" pitchFamily="18" charset="0"/>
            </a:endParaRPr>
          </a:p>
          <a:p>
            <a:pPr marL="0" lvl="1" fontAlgn="base">
              <a:spcBef>
                <a:spcPct val="0"/>
              </a:spcBef>
              <a:spcAft>
                <a:spcPct val="0"/>
              </a:spcAft>
            </a:pPr>
            <a:r>
              <a:rPr lang="en-US" sz="2400" b="1" u="sng" dirty="0">
                <a:solidFill>
                  <a:prstClr val="black"/>
                </a:solidFill>
                <a:latin typeface="Times New Roman" pitchFamily="18" charset="0"/>
                <a:cs typeface="Times New Roman" pitchFamily="18" charset="0"/>
              </a:rPr>
              <a:t>You can use email!</a:t>
            </a:r>
          </a:p>
          <a:p>
            <a:pPr marL="0" lvl="1" fontAlgn="base">
              <a:spcBef>
                <a:spcPct val="0"/>
              </a:spcBef>
              <a:spcAft>
                <a:spcPct val="0"/>
              </a:spcAft>
            </a:pPr>
            <a:r>
              <a:rPr lang="en-US" sz="2400" dirty="0">
                <a:solidFill>
                  <a:prstClr val="black"/>
                </a:solidFill>
                <a:latin typeface="Times New Roman" pitchFamily="18" charset="0"/>
                <a:cs typeface="Times New Roman" pitchFamily="18" charset="0"/>
              </a:rPr>
              <a:t>Send your email to </a:t>
            </a:r>
            <a:r>
              <a:rPr lang="en-US" sz="2400" u="sng" dirty="0">
                <a:solidFill>
                  <a:prstClr val="black"/>
                </a:solidFill>
                <a:latin typeface="Times New Roman" pitchFamily="18" charset="0"/>
                <a:cs typeface="Times New Roman" pitchFamily="18" charset="0"/>
                <a:hlinkClick r:id="rId3"/>
              </a:rPr>
              <a:t>hipaa@m2s.com</a:t>
            </a:r>
            <a:r>
              <a:rPr lang="en-US" sz="2400" dirty="0">
                <a:solidFill>
                  <a:prstClr val="black"/>
                </a:solidFill>
                <a:latin typeface="Times New Roman" pitchFamily="18" charset="0"/>
                <a:cs typeface="Times New Roman" pitchFamily="18" charset="0"/>
              </a:rPr>
              <a:t> or to </a:t>
            </a:r>
            <a:r>
              <a:rPr lang="en-US" sz="2400" u="sng" dirty="0">
                <a:solidFill>
                  <a:prstClr val="black"/>
                </a:solidFill>
                <a:latin typeface="Times New Roman" pitchFamily="18" charset="0"/>
                <a:cs typeface="Times New Roman" pitchFamily="18" charset="0"/>
                <a:hlinkClick r:id="rId4"/>
              </a:rPr>
              <a:t>qa@m2s.com</a:t>
            </a:r>
            <a:r>
              <a:rPr lang="en-US" sz="2400" u="sng" dirty="0">
                <a:solidFill>
                  <a:prstClr val="black"/>
                </a:solidFill>
                <a:latin typeface="Times New Roman" pitchFamily="18" charset="0"/>
                <a:cs typeface="Times New Roman" pitchFamily="18" charset="0"/>
              </a:rPr>
              <a:t> </a:t>
            </a:r>
            <a:endParaRPr lang="en-US" sz="2400" dirty="0">
              <a:solidFill>
                <a:prstClr val="black"/>
              </a:solidFill>
              <a:latin typeface="Times New Roman" pitchFamily="18" charset="0"/>
              <a:cs typeface="Times New Roman" pitchFamily="18" charset="0"/>
            </a:endParaRPr>
          </a:p>
          <a:p>
            <a:pPr lvl="1" fontAlgn="base">
              <a:spcBef>
                <a:spcPct val="0"/>
              </a:spcBef>
              <a:spcAft>
                <a:spcPct val="0"/>
              </a:spcAft>
            </a:pPr>
            <a:endParaRPr lang="en-US" sz="24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964861115"/>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4325" y="119063"/>
            <a:ext cx="7305675" cy="600075"/>
          </a:xfrm>
        </p:spPr>
        <p:txBody>
          <a:bodyPr/>
          <a:lstStyle/>
          <a:p>
            <a:pPr eaLnBrk="1" hangingPunct="1"/>
            <a:r>
              <a:rPr lang="en-US" smtClean="0"/>
              <a:t>HIPAA</a:t>
            </a:r>
            <a:br>
              <a:rPr lang="en-US" smtClean="0"/>
            </a:br>
            <a:r>
              <a:rPr lang="en-US" sz="1800" smtClean="0"/>
              <a:t>Health Insurance Portability &amp; Accountability Act</a:t>
            </a:r>
          </a:p>
        </p:txBody>
      </p:sp>
      <p:sp>
        <p:nvSpPr>
          <p:cNvPr id="27651" name="Rectangle 3"/>
          <p:cNvSpPr>
            <a:spLocks noGrp="1" noChangeArrowheads="1"/>
          </p:cNvSpPr>
          <p:nvPr>
            <p:ph idx="1"/>
          </p:nvPr>
        </p:nvSpPr>
        <p:spPr>
          <a:xfrm>
            <a:off x="381000" y="1524000"/>
            <a:ext cx="8229600" cy="5257800"/>
          </a:xfrm>
        </p:spPr>
        <p:txBody>
          <a:bodyPr>
            <a:normAutofit/>
          </a:bodyPr>
          <a:lstStyle/>
          <a:p>
            <a:r>
              <a:rPr lang="en-US" sz="2800" dirty="0" smtClean="0"/>
              <a:t>As we continue to look for ways to strengthen our protections of patient data, how can you help?</a:t>
            </a:r>
          </a:p>
          <a:p>
            <a:pPr lvl="1"/>
            <a:r>
              <a:rPr lang="en-US" sz="2400" b="0" dirty="0" smtClean="0"/>
              <a:t>If you find you have access to PHI and you don’t really need to have that access, notify your manager and/or QA</a:t>
            </a:r>
          </a:p>
          <a:p>
            <a:pPr lvl="1"/>
            <a:r>
              <a:rPr lang="en-US" sz="2400" dirty="0" smtClean="0"/>
              <a:t>If you have development ideas to help strengthen our tracking of PHI access and/or limitation of PHI access, speak up!</a:t>
            </a:r>
          </a:p>
          <a:p>
            <a:pPr lvl="1"/>
            <a:r>
              <a:rPr lang="en-US" sz="2400" b="0" dirty="0" smtClean="0"/>
              <a:t>If you have any </a:t>
            </a:r>
            <a:r>
              <a:rPr lang="en-US" sz="2400" dirty="0" smtClean="0"/>
              <a:t>tips or industry best practices from your previous roles, please share!</a:t>
            </a:r>
            <a:endParaRPr lang="en-US" sz="2400" b="0" dirty="0" smtClean="0"/>
          </a:p>
          <a:p>
            <a:pPr lvl="2"/>
            <a:endParaRPr lang="en-US" sz="2000" b="0" dirty="0" smtClean="0"/>
          </a:p>
        </p:txBody>
      </p:sp>
    </p:spTree>
    <p:extLst>
      <p:ext uri="{BB962C8B-B14F-4D97-AF65-F5344CB8AC3E}">
        <p14:creationId xmlns:p14="http://schemas.microsoft.com/office/powerpoint/2010/main" val="2709502664"/>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4325" y="119063"/>
            <a:ext cx="7305675" cy="600075"/>
          </a:xfrm>
        </p:spPr>
        <p:txBody>
          <a:bodyPr/>
          <a:lstStyle/>
          <a:p>
            <a:pPr eaLnBrk="1" hangingPunct="1"/>
            <a:r>
              <a:rPr lang="en-US" dirty="0" smtClean="0"/>
              <a:t>HIPAA</a:t>
            </a:r>
            <a:br>
              <a:rPr lang="en-US" dirty="0" smtClean="0"/>
            </a:br>
            <a:r>
              <a:rPr lang="en-US" sz="1800" dirty="0" smtClean="0"/>
              <a:t>Health Insurance Portability &amp; Accountability Act</a:t>
            </a:r>
          </a:p>
        </p:txBody>
      </p:sp>
      <p:sp>
        <p:nvSpPr>
          <p:cNvPr id="27651" name="Rectangle 3"/>
          <p:cNvSpPr>
            <a:spLocks noGrp="1" noChangeArrowheads="1"/>
          </p:cNvSpPr>
          <p:nvPr>
            <p:ph idx="1"/>
          </p:nvPr>
        </p:nvSpPr>
        <p:spPr>
          <a:xfrm>
            <a:off x="304800" y="1524000"/>
            <a:ext cx="8382000" cy="5334000"/>
          </a:xfrm>
        </p:spPr>
        <p:txBody>
          <a:bodyPr>
            <a:normAutofit/>
          </a:bodyPr>
          <a:lstStyle/>
          <a:p>
            <a:pPr eaLnBrk="1" hangingPunct="1">
              <a:spcBef>
                <a:spcPts val="600"/>
              </a:spcBef>
              <a:spcAft>
                <a:spcPts val="600"/>
              </a:spcAft>
            </a:pPr>
            <a:r>
              <a:rPr lang="en-US" sz="2400" b="0" dirty="0" smtClean="0"/>
              <a:t>Health Insurance Portability &amp; Accountability Act of 1996</a:t>
            </a:r>
          </a:p>
          <a:p>
            <a:pPr lvl="1" eaLnBrk="1" hangingPunct="1">
              <a:spcBef>
                <a:spcPts val="600"/>
              </a:spcBef>
              <a:spcAft>
                <a:spcPts val="600"/>
              </a:spcAft>
            </a:pPr>
            <a:r>
              <a:rPr lang="en-US" sz="2400" dirty="0" smtClean="0"/>
              <a:t>45 CFR Parts 160, 162, 164</a:t>
            </a:r>
          </a:p>
          <a:p>
            <a:pPr eaLnBrk="1" hangingPunct="1">
              <a:spcBef>
                <a:spcPts val="600"/>
              </a:spcBef>
              <a:spcAft>
                <a:spcPts val="600"/>
              </a:spcAft>
            </a:pPr>
            <a:r>
              <a:rPr lang="en-US" sz="2400" b="0" dirty="0" smtClean="0"/>
              <a:t>Federal standard addressing the privacy and security of individuals health information</a:t>
            </a:r>
          </a:p>
          <a:p>
            <a:pPr eaLnBrk="1" hangingPunct="1">
              <a:spcBef>
                <a:spcPts val="600"/>
              </a:spcBef>
              <a:spcAft>
                <a:spcPts val="600"/>
              </a:spcAft>
            </a:pPr>
            <a:r>
              <a:rPr lang="en-US" sz="2400" dirty="0" smtClean="0"/>
              <a:t>M2S is a Business Associate for protected health information or electronic protected health information (PHI or ePHI)</a:t>
            </a:r>
          </a:p>
          <a:p>
            <a:pPr lvl="1">
              <a:spcBef>
                <a:spcPts val="600"/>
              </a:spcBef>
              <a:spcAft>
                <a:spcPts val="600"/>
              </a:spcAft>
            </a:pPr>
            <a:r>
              <a:rPr lang="en-US" sz="2200" b="0" dirty="0" smtClean="0"/>
              <a:t>Covered Entities (such as Hospitals) require M2S to sign binding Business Associates Agreements (BAA) regarding the use, storage, and destruction of their PHI and ePHI</a:t>
            </a:r>
          </a:p>
          <a:p>
            <a:pPr lvl="1">
              <a:spcBef>
                <a:spcPts val="600"/>
              </a:spcBef>
              <a:spcAft>
                <a:spcPts val="600"/>
              </a:spcAft>
            </a:pPr>
            <a:r>
              <a:rPr lang="en-US" sz="2200" dirty="0" smtClean="0"/>
              <a:t>M2S requires vendors to sign a BAA with M2S if they are going to see PHI to fulfill their contracted activities</a:t>
            </a:r>
            <a:endParaRPr lang="en-US" sz="2200" b="0" dirty="0" smtClean="0"/>
          </a:p>
        </p:txBody>
      </p:sp>
    </p:spTree>
    <p:extLst>
      <p:ext uri="{BB962C8B-B14F-4D97-AF65-F5344CB8AC3E}">
        <p14:creationId xmlns:p14="http://schemas.microsoft.com/office/powerpoint/2010/main" val="3424033489"/>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5867400" cy="563562"/>
          </a:xfrm>
        </p:spPr>
        <p:txBody>
          <a:bodyPr/>
          <a:lstStyle/>
          <a:p>
            <a:r>
              <a:rPr lang="en-US" dirty="0"/>
              <a:t>HITECH</a:t>
            </a:r>
            <a:br>
              <a:rPr lang="en-US" dirty="0"/>
            </a:br>
            <a:r>
              <a:rPr lang="en-US" sz="1400" dirty="0"/>
              <a:t>Health Information Technology for Economic and Clinical </a:t>
            </a:r>
            <a:r>
              <a:rPr lang="en-US" sz="1400" dirty="0" smtClean="0"/>
              <a:t>Health</a:t>
            </a:r>
            <a:endParaRPr lang="en-US" sz="1400" dirty="0"/>
          </a:p>
        </p:txBody>
      </p:sp>
      <p:sp>
        <p:nvSpPr>
          <p:cNvPr id="3" name="Content Placeholder 2"/>
          <p:cNvSpPr>
            <a:spLocks noGrp="1"/>
          </p:cNvSpPr>
          <p:nvPr>
            <p:ph idx="1"/>
          </p:nvPr>
        </p:nvSpPr>
        <p:spPr/>
        <p:txBody>
          <a:bodyPr/>
          <a:lstStyle/>
          <a:p>
            <a:r>
              <a:rPr lang="en-US" dirty="0" smtClean="0"/>
              <a:t>Enacted </a:t>
            </a:r>
            <a:r>
              <a:rPr lang="en-US" dirty="0"/>
              <a:t>as part of the American Recovery and Reinvestment Act of 2009, was signed into law on February 17, </a:t>
            </a:r>
            <a:r>
              <a:rPr lang="en-US" dirty="0" smtClean="0"/>
              <a:t>2009</a:t>
            </a:r>
          </a:p>
          <a:p>
            <a:r>
              <a:rPr lang="en-US" dirty="0" smtClean="0"/>
              <a:t>The idea is to promote </a:t>
            </a:r>
            <a:r>
              <a:rPr lang="en-US" dirty="0"/>
              <a:t>the adoption and meaningful use of health information technology.  </a:t>
            </a:r>
            <a:endParaRPr lang="en-US" dirty="0" smtClean="0"/>
          </a:p>
          <a:p>
            <a:r>
              <a:rPr lang="en-US" dirty="0"/>
              <a:t>T</a:t>
            </a:r>
            <a:r>
              <a:rPr lang="en-US" dirty="0" smtClean="0"/>
              <a:t>he </a:t>
            </a:r>
            <a:r>
              <a:rPr lang="en-US" dirty="0"/>
              <a:t>HITECH Act </a:t>
            </a:r>
            <a:r>
              <a:rPr lang="en-US" dirty="0" smtClean="0"/>
              <a:t>addresses </a:t>
            </a:r>
            <a:r>
              <a:rPr lang="en-US" dirty="0"/>
              <a:t>the privacy and security concerns associated with the electronic transmission of health information, in part, through several provisions that strengthen the civil and criminal enforcement of the HIPAA rules.  </a:t>
            </a:r>
          </a:p>
          <a:p>
            <a:endParaRPr lang="en-US" dirty="0"/>
          </a:p>
        </p:txBody>
      </p:sp>
    </p:spTree>
    <p:extLst>
      <p:ext uri="{BB962C8B-B14F-4D97-AF65-F5344CB8AC3E}">
        <p14:creationId xmlns:p14="http://schemas.microsoft.com/office/powerpoint/2010/main" val="342553310"/>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4325" y="119063"/>
            <a:ext cx="7305675" cy="600075"/>
          </a:xfrm>
        </p:spPr>
        <p:txBody>
          <a:bodyPr/>
          <a:lstStyle/>
          <a:p>
            <a:pPr eaLnBrk="1" hangingPunct="1"/>
            <a:r>
              <a:rPr lang="en-US" dirty="0" smtClean="0"/>
              <a:t>HIPAA &amp; HITECH</a:t>
            </a:r>
            <a:br>
              <a:rPr lang="en-US" dirty="0" smtClean="0"/>
            </a:br>
            <a:r>
              <a:rPr lang="en-US" sz="1800" dirty="0" smtClean="0"/>
              <a:t>Health Insurance Portability &amp; Accountability Act</a:t>
            </a:r>
          </a:p>
        </p:txBody>
      </p:sp>
      <p:sp>
        <p:nvSpPr>
          <p:cNvPr id="27651" name="Rectangle 3"/>
          <p:cNvSpPr>
            <a:spLocks noGrp="1" noChangeArrowheads="1"/>
          </p:cNvSpPr>
          <p:nvPr>
            <p:ph idx="1"/>
          </p:nvPr>
        </p:nvSpPr>
        <p:spPr>
          <a:xfrm>
            <a:off x="152400" y="1524000"/>
            <a:ext cx="8839200" cy="5257800"/>
          </a:xfrm>
        </p:spPr>
        <p:txBody>
          <a:bodyPr>
            <a:normAutofit lnSpcReduction="10000"/>
          </a:bodyPr>
          <a:lstStyle/>
          <a:p>
            <a:r>
              <a:rPr lang="en-US" sz="2400" dirty="0"/>
              <a:t>Cannot use or disclose protected health information for any purpose other than treatment, payment, or health care operations without either the authorization of the individual or under an exception in the HIPAA regulations. </a:t>
            </a:r>
          </a:p>
          <a:p>
            <a:pPr eaLnBrk="1" hangingPunct="1"/>
            <a:endParaRPr lang="en-US" sz="2400" b="0" dirty="0" smtClean="0"/>
          </a:p>
          <a:p>
            <a:pPr eaLnBrk="1" hangingPunct="1"/>
            <a:r>
              <a:rPr lang="en-US" sz="2400" b="0" dirty="0" smtClean="0"/>
              <a:t>M2S </a:t>
            </a:r>
            <a:r>
              <a:rPr lang="en-US" sz="2400" b="0" dirty="0" smtClean="0"/>
              <a:t>Privacy and Security </a:t>
            </a:r>
            <a:r>
              <a:rPr lang="en-US" sz="2400" b="0" dirty="0" smtClean="0"/>
              <a:t>policies:</a:t>
            </a:r>
          </a:p>
          <a:p>
            <a:pPr lvl="1"/>
            <a:r>
              <a:rPr lang="en-US" sz="2200" dirty="0"/>
              <a:t>Maintaining Patient Confidentiality </a:t>
            </a:r>
            <a:r>
              <a:rPr lang="en-US" sz="2200" dirty="0" smtClean="0"/>
              <a:t>QMS-POL-0-06</a:t>
            </a:r>
          </a:p>
          <a:p>
            <a:pPr lvl="1"/>
            <a:r>
              <a:rPr lang="en-US" sz="2200" dirty="0"/>
              <a:t>Systems Security Policy and User Guidelines, Policy # ITS-POL-0-01</a:t>
            </a:r>
            <a:endParaRPr lang="en-US" sz="2200" dirty="0" smtClean="0"/>
          </a:p>
          <a:p>
            <a:endParaRPr lang="en-US" sz="2400" dirty="0" smtClean="0"/>
          </a:p>
          <a:p>
            <a:r>
              <a:rPr lang="en-US" sz="2400" dirty="0" smtClean="0">
                <a:solidFill>
                  <a:schemeClr val="bg1">
                    <a:lumMod val="75000"/>
                  </a:schemeClr>
                </a:solidFill>
              </a:rPr>
              <a:t>M2S HIPAA Sanction Policy and Procedures SEC-WRK-0-08</a:t>
            </a:r>
          </a:p>
          <a:p>
            <a:pPr lvl="1"/>
            <a:r>
              <a:rPr lang="en-US" sz="2200" dirty="0" smtClean="0">
                <a:solidFill>
                  <a:schemeClr val="bg1">
                    <a:lumMod val="75000"/>
                  </a:schemeClr>
                </a:solidFill>
              </a:rPr>
              <a:t>Disciplinary sanctions for misuse of PHI </a:t>
            </a:r>
          </a:p>
          <a:p>
            <a:pPr lvl="1"/>
            <a:r>
              <a:rPr lang="en-US" sz="2200" dirty="0" smtClean="0">
                <a:solidFill>
                  <a:schemeClr val="bg1">
                    <a:lumMod val="75000"/>
                  </a:schemeClr>
                </a:solidFill>
              </a:rPr>
              <a:t>Includes sanctions for both intentional and unintentional misuse of PHI</a:t>
            </a:r>
          </a:p>
          <a:p>
            <a:pPr lvl="2"/>
            <a:endParaRPr lang="en-US" sz="2000" b="0" dirty="0" smtClean="0"/>
          </a:p>
        </p:txBody>
      </p:sp>
    </p:spTree>
    <p:extLst>
      <p:ext uri="{BB962C8B-B14F-4D97-AF65-F5344CB8AC3E}">
        <p14:creationId xmlns:p14="http://schemas.microsoft.com/office/powerpoint/2010/main" val="40757270"/>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4325" y="119063"/>
            <a:ext cx="7305675" cy="600075"/>
          </a:xfrm>
        </p:spPr>
        <p:txBody>
          <a:bodyPr/>
          <a:lstStyle/>
          <a:p>
            <a:pPr eaLnBrk="1" hangingPunct="1"/>
            <a:r>
              <a:rPr lang="en-US" dirty="0" smtClean="0"/>
              <a:t>HIPAA &amp; HITECH</a:t>
            </a:r>
            <a:br>
              <a:rPr lang="en-US" dirty="0" smtClean="0"/>
            </a:br>
            <a:r>
              <a:rPr lang="en-US" sz="1800" dirty="0" smtClean="0"/>
              <a:t>Health Insurance Portability &amp; Accountability Act</a:t>
            </a:r>
          </a:p>
        </p:txBody>
      </p:sp>
      <p:sp>
        <p:nvSpPr>
          <p:cNvPr id="27651" name="Rectangle 3"/>
          <p:cNvSpPr>
            <a:spLocks noGrp="1" noChangeArrowheads="1"/>
          </p:cNvSpPr>
          <p:nvPr>
            <p:ph idx="1"/>
          </p:nvPr>
        </p:nvSpPr>
        <p:spPr>
          <a:xfrm>
            <a:off x="381000" y="1524000"/>
            <a:ext cx="8229600" cy="5257800"/>
          </a:xfrm>
        </p:spPr>
        <p:txBody>
          <a:bodyPr>
            <a:normAutofit/>
          </a:bodyPr>
          <a:lstStyle/>
          <a:p>
            <a:pPr eaLnBrk="1" hangingPunct="1"/>
            <a:r>
              <a:rPr lang="en-US" sz="2400" b="0" dirty="0" smtClean="0"/>
              <a:t>Security</a:t>
            </a:r>
          </a:p>
          <a:p>
            <a:pPr lvl="1"/>
            <a:r>
              <a:rPr lang="en-US" sz="2200" dirty="0" smtClean="0">
                <a:solidFill>
                  <a:schemeClr val="bg1">
                    <a:lumMod val="75000"/>
                  </a:schemeClr>
                </a:solidFill>
              </a:rPr>
              <a:t>Physical security: </a:t>
            </a:r>
            <a:r>
              <a:rPr lang="en-US" sz="1200" dirty="0" smtClean="0"/>
              <a:t>relevant to M2S Lebanon office USA</a:t>
            </a:r>
            <a:endParaRPr lang="en-US" sz="2200" dirty="0" smtClean="0"/>
          </a:p>
          <a:p>
            <a:pPr lvl="2"/>
            <a:r>
              <a:rPr lang="en-US" sz="2000" b="0" dirty="0" smtClean="0">
                <a:solidFill>
                  <a:schemeClr val="bg1">
                    <a:lumMod val="75000"/>
                  </a:schemeClr>
                </a:solidFill>
              </a:rPr>
              <a:t>Key card permission based access</a:t>
            </a:r>
          </a:p>
          <a:p>
            <a:pPr lvl="2"/>
            <a:r>
              <a:rPr lang="en-US" sz="2000" dirty="0" smtClean="0">
                <a:solidFill>
                  <a:schemeClr val="bg1">
                    <a:lumMod val="75000"/>
                  </a:schemeClr>
                </a:solidFill>
              </a:rPr>
              <a:t>Front Desk Sign-in and Reception Area</a:t>
            </a:r>
          </a:p>
          <a:p>
            <a:pPr lvl="2"/>
            <a:r>
              <a:rPr lang="en-US" sz="2000" b="0" dirty="0" smtClean="0">
                <a:solidFill>
                  <a:schemeClr val="bg1">
                    <a:lumMod val="75000"/>
                  </a:schemeClr>
                </a:solidFill>
              </a:rPr>
              <a:t>Alarm System</a:t>
            </a:r>
          </a:p>
          <a:p>
            <a:pPr lvl="1"/>
            <a:r>
              <a:rPr lang="en-US" sz="2200" dirty="0" smtClean="0"/>
              <a:t>Technical security includes (not limited to):</a:t>
            </a:r>
          </a:p>
          <a:p>
            <a:pPr lvl="2"/>
            <a:r>
              <a:rPr lang="en-US" sz="2000" b="0" dirty="0" smtClean="0"/>
              <a:t>Protections such as encryption for data at rest, in motion, in transfer, and in destruction</a:t>
            </a:r>
          </a:p>
          <a:p>
            <a:pPr lvl="2"/>
            <a:r>
              <a:rPr lang="en-US" sz="2000" dirty="0" smtClean="0"/>
              <a:t>Protection from viruses and technical breaches</a:t>
            </a:r>
          </a:p>
          <a:p>
            <a:pPr lvl="2"/>
            <a:r>
              <a:rPr lang="en-US" sz="2000" b="0" dirty="0" smtClean="0"/>
              <a:t>Encryption for laptops</a:t>
            </a:r>
          </a:p>
          <a:p>
            <a:pPr lvl="2"/>
            <a:r>
              <a:rPr lang="en-US" sz="2000" dirty="0" smtClean="0"/>
              <a:t>Firewalls and system monitoring</a:t>
            </a:r>
          </a:p>
          <a:p>
            <a:pPr lvl="2"/>
            <a:r>
              <a:rPr lang="en-US" sz="2000" dirty="0" smtClean="0"/>
              <a:t>Usernames and passwords</a:t>
            </a:r>
            <a:endParaRPr lang="en-US" sz="2000" b="0" dirty="0" smtClean="0"/>
          </a:p>
          <a:p>
            <a:pPr lvl="2"/>
            <a:endParaRPr lang="en-US" sz="2000" b="0" dirty="0" smtClean="0"/>
          </a:p>
        </p:txBody>
      </p:sp>
    </p:spTree>
    <p:extLst>
      <p:ext uri="{BB962C8B-B14F-4D97-AF65-F5344CB8AC3E}">
        <p14:creationId xmlns:p14="http://schemas.microsoft.com/office/powerpoint/2010/main" val="2828286102"/>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4325" y="119063"/>
            <a:ext cx="7305675" cy="600075"/>
          </a:xfrm>
        </p:spPr>
        <p:txBody>
          <a:bodyPr/>
          <a:lstStyle/>
          <a:p>
            <a:pPr eaLnBrk="1" hangingPunct="1"/>
            <a:r>
              <a:rPr lang="en-US" dirty="0" smtClean="0"/>
              <a:t>HIPAA &amp; HITECH</a:t>
            </a:r>
            <a:br>
              <a:rPr lang="en-US" dirty="0" smtClean="0"/>
            </a:br>
            <a:r>
              <a:rPr lang="en-US" sz="1800" dirty="0" smtClean="0"/>
              <a:t>Health Insurance Portability &amp; Accountability Act</a:t>
            </a:r>
          </a:p>
        </p:txBody>
      </p:sp>
      <p:sp>
        <p:nvSpPr>
          <p:cNvPr id="27651" name="Rectangle 3"/>
          <p:cNvSpPr>
            <a:spLocks noGrp="1" noChangeArrowheads="1"/>
          </p:cNvSpPr>
          <p:nvPr>
            <p:ph idx="1"/>
          </p:nvPr>
        </p:nvSpPr>
        <p:spPr>
          <a:xfrm>
            <a:off x="381000" y="1600200"/>
            <a:ext cx="8229600" cy="5029200"/>
          </a:xfrm>
        </p:spPr>
        <p:txBody>
          <a:bodyPr>
            <a:normAutofit/>
          </a:bodyPr>
          <a:lstStyle/>
          <a:p>
            <a:r>
              <a:rPr lang="en-US" sz="2400" dirty="0" smtClean="0"/>
              <a:t>PHI can </a:t>
            </a:r>
            <a:r>
              <a:rPr lang="en-US" sz="2400" b="1" u="sng" dirty="0" smtClean="0"/>
              <a:t>only</a:t>
            </a:r>
            <a:r>
              <a:rPr lang="en-US" sz="2400" dirty="0" smtClean="0"/>
              <a:t> be viewed for the tasks required of you to perform your job</a:t>
            </a:r>
          </a:p>
          <a:p>
            <a:r>
              <a:rPr lang="en-US" sz="2400" dirty="0" smtClean="0"/>
              <a:t>PHI should not be left out or on your desk </a:t>
            </a:r>
            <a:r>
              <a:rPr lang="en-US" sz="2400" dirty="0" smtClean="0"/>
              <a:t>top when </a:t>
            </a:r>
            <a:r>
              <a:rPr lang="en-US" sz="2400" dirty="0" smtClean="0"/>
              <a:t>not being used to perform your </a:t>
            </a:r>
            <a:r>
              <a:rPr lang="en-US" sz="2400" dirty="0" smtClean="0"/>
              <a:t>job </a:t>
            </a:r>
            <a:r>
              <a:rPr lang="en-US" sz="1600" dirty="0" smtClean="0"/>
              <a:t>(minimize screens and lock computers when not in use)</a:t>
            </a:r>
            <a:endParaRPr lang="en-US" sz="2400" dirty="0" smtClean="0"/>
          </a:p>
          <a:p>
            <a:r>
              <a:rPr lang="en-US" sz="2400" dirty="0" smtClean="0"/>
              <a:t>If you think you have access you don’t need, please communicate this to </a:t>
            </a:r>
            <a:r>
              <a:rPr lang="en-US" sz="2400" dirty="0" smtClean="0"/>
              <a:t>Jeff or Erik at M2S</a:t>
            </a:r>
            <a:endParaRPr lang="en-US" sz="2400" dirty="0" smtClean="0"/>
          </a:p>
          <a:p>
            <a:r>
              <a:rPr lang="en-US" sz="2400" dirty="0" smtClean="0"/>
              <a:t>During tours, we must be cautious to not show any PHI to unauthorized viewers</a:t>
            </a:r>
          </a:p>
          <a:p>
            <a:pPr marL="0" indent="0">
              <a:buNone/>
            </a:pPr>
            <a:endParaRPr lang="en-US" sz="2000" b="0" dirty="0" smtClean="0"/>
          </a:p>
          <a:p>
            <a:pPr lvl="2"/>
            <a:endParaRPr lang="en-US" sz="2000" b="0" dirty="0" smtClean="0"/>
          </a:p>
        </p:txBody>
      </p:sp>
    </p:spTree>
    <p:extLst>
      <p:ext uri="{BB962C8B-B14F-4D97-AF65-F5344CB8AC3E}">
        <p14:creationId xmlns:p14="http://schemas.microsoft.com/office/powerpoint/2010/main" val="3959806601"/>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4325" y="119063"/>
            <a:ext cx="7305675" cy="600075"/>
          </a:xfrm>
        </p:spPr>
        <p:txBody>
          <a:bodyPr/>
          <a:lstStyle/>
          <a:p>
            <a:pPr eaLnBrk="1" hangingPunct="1"/>
            <a:r>
              <a:rPr lang="en-US" dirty="0" smtClean="0"/>
              <a:t>HIPAA &amp; HITECH</a:t>
            </a:r>
            <a:br>
              <a:rPr lang="en-US" dirty="0" smtClean="0"/>
            </a:br>
            <a:r>
              <a:rPr lang="en-US" sz="1800" dirty="0" smtClean="0"/>
              <a:t>Health Insurance Portability &amp; Accountability Act</a:t>
            </a:r>
          </a:p>
        </p:txBody>
      </p:sp>
      <p:sp>
        <p:nvSpPr>
          <p:cNvPr id="27651" name="Rectangle 3"/>
          <p:cNvSpPr>
            <a:spLocks noGrp="1" noChangeArrowheads="1"/>
          </p:cNvSpPr>
          <p:nvPr>
            <p:ph idx="1"/>
          </p:nvPr>
        </p:nvSpPr>
        <p:spPr>
          <a:xfrm>
            <a:off x="381000" y="1600200"/>
            <a:ext cx="8534400" cy="5257800"/>
          </a:xfrm>
        </p:spPr>
        <p:txBody>
          <a:bodyPr>
            <a:noAutofit/>
          </a:bodyPr>
          <a:lstStyle/>
          <a:p>
            <a:r>
              <a:rPr lang="en-US" dirty="0" smtClean="0"/>
              <a:t>Train </a:t>
            </a:r>
            <a:r>
              <a:rPr lang="en-US" dirty="0"/>
              <a:t>to ITS-POL-0-01, Systems Security Policy and User </a:t>
            </a:r>
            <a:r>
              <a:rPr lang="en-US" dirty="0" smtClean="0"/>
              <a:t>Guidelines</a:t>
            </a:r>
          </a:p>
          <a:p>
            <a:endParaRPr lang="en-US" sz="1600" b="1" dirty="0"/>
          </a:p>
          <a:p>
            <a:pPr marL="0" indent="0">
              <a:buNone/>
            </a:pPr>
            <a:r>
              <a:rPr lang="en-US" sz="1600" b="1" u="sng" dirty="0"/>
              <a:t>Technical Safeguards </a:t>
            </a:r>
            <a:endParaRPr lang="en-US" sz="1600" b="1" dirty="0"/>
          </a:p>
          <a:p>
            <a:pPr marL="0" indent="0">
              <a:buNone/>
            </a:pPr>
            <a:r>
              <a:rPr lang="en-US" sz="1600" u="sng" dirty="0" smtClean="0"/>
              <a:t>Access </a:t>
            </a:r>
            <a:r>
              <a:rPr lang="en-US" sz="1600" u="sng" dirty="0"/>
              <a:t>Control </a:t>
            </a:r>
            <a:endParaRPr lang="en-US" sz="1600" b="1" dirty="0"/>
          </a:p>
          <a:p>
            <a:pPr lvl="0"/>
            <a:r>
              <a:rPr lang="en-US" sz="1600" dirty="0"/>
              <a:t>All M2S electronic devices, which send, receive, manage or maintain PHI for Designated Health Care Components shall comply with all M2S HIPAA policies. </a:t>
            </a:r>
            <a:endParaRPr lang="en-US" sz="1600" b="1" dirty="0"/>
          </a:p>
          <a:p>
            <a:pPr marL="0" indent="0">
              <a:buNone/>
            </a:pPr>
            <a:endParaRPr lang="en-US" sz="1600" b="1" dirty="0"/>
          </a:p>
          <a:p>
            <a:pPr marL="0" indent="0">
              <a:buNone/>
            </a:pPr>
            <a:r>
              <a:rPr lang="en-US" sz="1600" u="sng" dirty="0"/>
              <a:t>Password Protection </a:t>
            </a:r>
            <a:endParaRPr lang="en-US" sz="1600" b="1" dirty="0"/>
          </a:p>
          <a:p>
            <a:pPr lvl="0"/>
            <a:r>
              <a:rPr lang="en-US" sz="1600" dirty="0"/>
              <a:t>When employees with access to PHI are away from their computers for extended periods, the computer station shall be secured with a password protected return from sleep or screen saver feature. </a:t>
            </a:r>
            <a:endParaRPr lang="en-US" sz="1600" b="1" dirty="0"/>
          </a:p>
          <a:p>
            <a:pPr lvl="0"/>
            <a:r>
              <a:rPr lang="en-US" sz="1600" dirty="0"/>
              <a:t>No computer that contains access to PHI shall remain logged on outside of an employee’s office hours or when the work station is temporarily vacated. </a:t>
            </a:r>
            <a:endParaRPr lang="en-US" sz="1600" b="1" dirty="0"/>
          </a:p>
          <a:p>
            <a:pPr lvl="0"/>
            <a:r>
              <a:rPr lang="en-US" sz="1600" dirty="0"/>
              <a:t>Laptops, handheld PDA’s, smartphones and cell phones, which contain PHI shall be locked and/or secured at all times and should not be accessible without password entry. </a:t>
            </a:r>
            <a:endParaRPr lang="en-US" sz="1600" b="1" dirty="0"/>
          </a:p>
          <a:p>
            <a:pPr lvl="0"/>
            <a:r>
              <a:rPr lang="en-US" sz="1600" b="1" dirty="0"/>
              <a:t>Laptops, handheld devices, storage media (backup drives, CDs, DVDs, zip drives or external hard drives) shall not be left unattended, should be fully secured and must remain password protected at all times. </a:t>
            </a:r>
            <a:endParaRPr lang="en-US" sz="1600" b="0" dirty="0" smtClean="0"/>
          </a:p>
        </p:txBody>
      </p:sp>
    </p:spTree>
    <p:extLst>
      <p:ext uri="{BB962C8B-B14F-4D97-AF65-F5344CB8AC3E}">
        <p14:creationId xmlns:p14="http://schemas.microsoft.com/office/powerpoint/2010/main" val="4214020144"/>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4325" y="119063"/>
            <a:ext cx="7305675" cy="600075"/>
          </a:xfrm>
        </p:spPr>
        <p:txBody>
          <a:bodyPr/>
          <a:lstStyle/>
          <a:p>
            <a:pPr eaLnBrk="1" hangingPunct="1"/>
            <a:r>
              <a:rPr lang="en-US" dirty="0" smtClean="0"/>
              <a:t>HIPAA &amp; HITECH</a:t>
            </a:r>
            <a:br>
              <a:rPr lang="en-US" dirty="0" smtClean="0"/>
            </a:br>
            <a:r>
              <a:rPr lang="en-US" sz="1800" dirty="0" smtClean="0"/>
              <a:t>Health Insurance Portability &amp; Accountability Act</a:t>
            </a:r>
          </a:p>
        </p:txBody>
      </p:sp>
      <p:sp>
        <p:nvSpPr>
          <p:cNvPr id="27651" name="Rectangle 3"/>
          <p:cNvSpPr>
            <a:spLocks noGrp="1" noChangeArrowheads="1"/>
          </p:cNvSpPr>
          <p:nvPr>
            <p:ph idx="1"/>
          </p:nvPr>
        </p:nvSpPr>
        <p:spPr>
          <a:xfrm>
            <a:off x="152400" y="1371600"/>
            <a:ext cx="8763000" cy="5638800"/>
          </a:xfrm>
          <a:solidFill>
            <a:schemeClr val="bg1"/>
          </a:solidFill>
        </p:spPr>
        <p:txBody>
          <a:bodyPr>
            <a:normAutofit fontScale="77500" lnSpcReduction="20000"/>
          </a:bodyPr>
          <a:lstStyle/>
          <a:p>
            <a:r>
              <a:rPr lang="en-US" dirty="0" smtClean="0"/>
              <a:t>In </a:t>
            </a:r>
            <a:r>
              <a:rPr lang="en-US" dirty="0"/>
              <a:t>the event that a M2S owned laptop or other portable electronic device used by a designated employee, including backup drives, which contain PHI is removed from M2S property, the device shall maintain password protected and encryption at all times</a:t>
            </a:r>
            <a:r>
              <a:rPr lang="en-US" dirty="0" smtClean="0"/>
              <a:t>.</a:t>
            </a:r>
          </a:p>
          <a:p>
            <a:pPr marL="0" indent="0">
              <a:buNone/>
            </a:pPr>
            <a:endParaRPr lang="en-US" u="sng" dirty="0" smtClean="0"/>
          </a:p>
          <a:p>
            <a:pPr marL="0" indent="0">
              <a:buNone/>
            </a:pPr>
            <a:r>
              <a:rPr lang="en-US" u="sng" dirty="0" smtClean="0"/>
              <a:t>Transmission </a:t>
            </a:r>
            <a:r>
              <a:rPr lang="en-US" u="sng" dirty="0"/>
              <a:t>Security </a:t>
            </a:r>
            <a:endParaRPr lang="en-US" dirty="0"/>
          </a:p>
          <a:p>
            <a:pPr lvl="0">
              <a:spcBef>
                <a:spcPts val="600"/>
              </a:spcBef>
              <a:spcAft>
                <a:spcPts val="600"/>
              </a:spcAft>
            </a:pPr>
            <a:r>
              <a:rPr lang="en-US" dirty="0"/>
              <a:t>ePHI shall only be transmitted using approved secure electronic messaging, including encryption and a secure transmission line. </a:t>
            </a:r>
          </a:p>
          <a:p>
            <a:pPr lvl="0">
              <a:spcBef>
                <a:spcPts val="600"/>
              </a:spcBef>
              <a:spcAft>
                <a:spcPts val="600"/>
              </a:spcAft>
            </a:pPr>
            <a:r>
              <a:rPr lang="en-US" dirty="0"/>
              <a:t>All attachments transmitting PHI electronically shall be password protected and encrypted. </a:t>
            </a:r>
          </a:p>
          <a:p>
            <a:pPr lvl="0">
              <a:spcBef>
                <a:spcPts val="600"/>
              </a:spcBef>
              <a:spcAft>
                <a:spcPts val="600"/>
              </a:spcAft>
            </a:pPr>
            <a:r>
              <a:rPr lang="en-US" dirty="0"/>
              <a:t>Prior to sending an electronic transmission of ePHI, addresses of all recipients shall be carefully verified to avoid communication misdirection. </a:t>
            </a:r>
          </a:p>
          <a:p>
            <a:pPr lvl="0">
              <a:spcBef>
                <a:spcPts val="600"/>
              </a:spcBef>
              <a:spcAft>
                <a:spcPts val="600"/>
              </a:spcAft>
            </a:pPr>
            <a:r>
              <a:rPr lang="en-US" dirty="0"/>
              <a:t>Personal e-mail accounts (e.g. AOL, Gmail, Yahoo, Hotmail) shall never be used to conduct business.</a:t>
            </a:r>
          </a:p>
          <a:p>
            <a:pPr lvl="0">
              <a:spcBef>
                <a:spcPts val="600"/>
              </a:spcBef>
              <a:spcAft>
                <a:spcPts val="600"/>
              </a:spcAft>
            </a:pPr>
            <a:r>
              <a:rPr lang="en-US" b="1" dirty="0"/>
              <a:t>The communication of PHI and or attachments containing PHI via </a:t>
            </a:r>
            <a:r>
              <a:rPr lang="en-US" b="1" dirty="0" smtClean="0"/>
              <a:t>unencrypted email </a:t>
            </a:r>
            <a:r>
              <a:rPr lang="en-US" b="1" dirty="0"/>
              <a:t>is strictly prohibited. </a:t>
            </a:r>
          </a:p>
          <a:p>
            <a:pPr lvl="0">
              <a:spcBef>
                <a:spcPts val="600"/>
              </a:spcBef>
              <a:spcAft>
                <a:spcPts val="600"/>
              </a:spcAft>
            </a:pPr>
            <a:r>
              <a:rPr lang="en-US" dirty="0"/>
              <a:t>The communication or sharing of confidential information, PHI or trial sensitive information via other electronic communication, including social media, is strictly prohibited. This may include but is not limited to: Facebook, Linked In, Google+ and Twitter.</a:t>
            </a:r>
          </a:p>
          <a:p>
            <a:pPr lvl="0">
              <a:spcBef>
                <a:spcPts val="600"/>
              </a:spcBef>
              <a:spcAft>
                <a:spcPts val="600"/>
              </a:spcAft>
            </a:pPr>
            <a:r>
              <a:rPr lang="en-US" dirty="0"/>
              <a:t>The storage of confidential information, PHI or trial sensitive information via external storage or services that is not explicitly approved for such purposes is strictly prohibited.</a:t>
            </a:r>
          </a:p>
          <a:p>
            <a:pPr>
              <a:spcBef>
                <a:spcPts val="600"/>
              </a:spcBef>
              <a:spcAft>
                <a:spcPts val="600"/>
              </a:spcAft>
            </a:pPr>
            <a:r>
              <a:rPr lang="en-US" dirty="0"/>
              <a:t>If an employee believes that sensitive data has been compromised in any manner, the employee shall immediately notify the Security Officer or </a:t>
            </a:r>
            <a:r>
              <a:rPr lang="en-US" dirty="0" smtClean="0"/>
              <a:t>Manager</a:t>
            </a:r>
            <a:r>
              <a:rPr lang="en-US" dirty="0"/>
              <a:t>.</a:t>
            </a:r>
            <a:endParaRPr lang="en-US" sz="2000" dirty="0" smtClean="0"/>
          </a:p>
        </p:txBody>
      </p:sp>
    </p:spTree>
    <p:extLst>
      <p:ext uri="{BB962C8B-B14F-4D97-AF65-F5344CB8AC3E}">
        <p14:creationId xmlns:p14="http://schemas.microsoft.com/office/powerpoint/2010/main" val="2466841592"/>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14325" y="119063"/>
            <a:ext cx="7305675" cy="600075"/>
          </a:xfrm>
        </p:spPr>
        <p:txBody>
          <a:bodyPr/>
          <a:lstStyle/>
          <a:p>
            <a:pPr eaLnBrk="1" hangingPunct="1"/>
            <a:r>
              <a:rPr lang="en-US" dirty="0" smtClean="0"/>
              <a:t>HIPAA &amp; HITECH</a:t>
            </a:r>
            <a:br>
              <a:rPr lang="en-US" dirty="0" smtClean="0"/>
            </a:br>
            <a:r>
              <a:rPr lang="en-US" sz="1800" dirty="0" smtClean="0"/>
              <a:t>Health Insurance Portability &amp; Accountability Act</a:t>
            </a:r>
          </a:p>
        </p:txBody>
      </p:sp>
      <p:sp>
        <p:nvSpPr>
          <p:cNvPr id="27651" name="Rectangle 3"/>
          <p:cNvSpPr>
            <a:spLocks noGrp="1" noChangeArrowheads="1"/>
          </p:cNvSpPr>
          <p:nvPr>
            <p:ph idx="1"/>
          </p:nvPr>
        </p:nvSpPr>
        <p:spPr>
          <a:xfrm>
            <a:off x="152400" y="1371600"/>
            <a:ext cx="8763000" cy="5638800"/>
          </a:xfrm>
          <a:solidFill>
            <a:schemeClr val="bg1"/>
          </a:solidFill>
        </p:spPr>
        <p:txBody>
          <a:bodyPr>
            <a:normAutofit/>
          </a:bodyPr>
          <a:lstStyle/>
          <a:p>
            <a:pPr marL="0" indent="0">
              <a:buNone/>
            </a:pPr>
            <a:r>
              <a:rPr lang="en-US" u="sng" dirty="0"/>
              <a:t>ePHI Storage </a:t>
            </a:r>
            <a:endParaRPr lang="en-US" dirty="0"/>
          </a:p>
          <a:p>
            <a:pPr lvl="0">
              <a:spcBef>
                <a:spcPts val="600"/>
              </a:spcBef>
              <a:spcAft>
                <a:spcPts val="600"/>
              </a:spcAft>
            </a:pPr>
            <a:r>
              <a:rPr lang="en-US" dirty="0" smtClean="0"/>
              <a:t>M2S </a:t>
            </a:r>
            <a:r>
              <a:rPr lang="en-US" dirty="0"/>
              <a:t>staff must not create, store, access, transmit or receive ePHI on personally owned computers. </a:t>
            </a:r>
            <a:endParaRPr lang="en-US" b="1" dirty="0"/>
          </a:p>
          <a:p>
            <a:pPr lvl="0">
              <a:spcBef>
                <a:spcPts val="600"/>
              </a:spcBef>
              <a:spcAft>
                <a:spcPts val="600"/>
              </a:spcAft>
            </a:pPr>
            <a:r>
              <a:rPr lang="en-US" dirty="0" smtClean="0"/>
              <a:t>Employees </a:t>
            </a:r>
            <a:r>
              <a:rPr lang="en-US" dirty="0"/>
              <a:t>who require remote access to company workstations or systems that hold ePHI must use a M2S-provided, fully managed device, and they must log-in via a Virtual Private Network </a:t>
            </a:r>
            <a:r>
              <a:rPr lang="en-US" dirty="0" smtClean="0"/>
              <a:t>connection</a:t>
            </a:r>
          </a:p>
          <a:p>
            <a:pPr lvl="0">
              <a:spcBef>
                <a:spcPts val="600"/>
              </a:spcBef>
              <a:spcAft>
                <a:spcPts val="600"/>
              </a:spcAft>
            </a:pPr>
            <a:r>
              <a:rPr lang="en-US" dirty="0"/>
              <a:t>You must securely destroy or delete ePHI when no longer needed or when retiring computers, smartphones or other mobile devices such as thumb drives.</a:t>
            </a:r>
            <a:endParaRPr lang="en-US" b="1" dirty="0"/>
          </a:p>
          <a:p>
            <a:pPr lvl="0">
              <a:spcBef>
                <a:spcPts val="600"/>
              </a:spcBef>
              <a:spcAft>
                <a:spcPts val="600"/>
              </a:spcAft>
            </a:pPr>
            <a:r>
              <a:rPr lang="en-US" dirty="0" smtClean="0"/>
              <a:t>All </a:t>
            </a:r>
            <a:r>
              <a:rPr lang="en-US" dirty="0"/>
              <a:t>ePHI data shall be permanently stored in designated repository and systems as determined by the IT department. The systems listed in  ePHI Server Control List SEC-WRK-0-03 have been approved for permanent ePHI storage</a:t>
            </a:r>
            <a:r>
              <a:rPr lang="en-US" dirty="0" smtClean="0"/>
              <a:t>.</a:t>
            </a:r>
            <a:endParaRPr lang="en-US" b="1" dirty="0"/>
          </a:p>
        </p:txBody>
      </p:sp>
    </p:spTree>
    <p:extLst>
      <p:ext uri="{BB962C8B-B14F-4D97-AF65-F5344CB8AC3E}">
        <p14:creationId xmlns:p14="http://schemas.microsoft.com/office/powerpoint/2010/main" val="2267304226"/>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pathways">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2S Corporate">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1090</Words>
  <Application>Microsoft Office PowerPoint</Application>
  <PresentationFormat>On-screen Show (4:3)</PresentationFormat>
  <Paragraphs>88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pathways</vt:lpstr>
      <vt:lpstr>Privacy &amp; Security</vt:lpstr>
      <vt:lpstr>HIPAA Health Insurance Portability &amp; Accountability Act</vt:lpstr>
      <vt:lpstr>HITECH Health Information Technology for Economic and Clinical Health</vt:lpstr>
      <vt:lpstr>HIPAA &amp; HITECH Health Insurance Portability &amp; Accountability Act</vt:lpstr>
      <vt:lpstr>HIPAA &amp; HITECH Health Insurance Portability &amp; Accountability Act</vt:lpstr>
      <vt:lpstr>HIPAA &amp; HITECH Health Insurance Portability &amp; Accountability Act</vt:lpstr>
      <vt:lpstr>HIPAA &amp; HITECH Health Insurance Portability &amp; Accountability Act</vt:lpstr>
      <vt:lpstr>HIPAA &amp; HITECH Health Insurance Portability &amp; Accountability Act</vt:lpstr>
      <vt:lpstr>HIPAA &amp; HITECH Health Insurance Portability &amp; Accountability Act</vt:lpstr>
      <vt:lpstr>HITECH &amp; Breach Reporting</vt:lpstr>
      <vt:lpstr>HIPAA Health Insurance Portability &amp; Accountability Act</vt:lpstr>
    </vt:vector>
  </TitlesOfParts>
  <Company>M2S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&amp; Security</dc:title>
  <dc:creator>Michael Seiler</dc:creator>
  <cp:lastModifiedBy>Michael Seiler</cp:lastModifiedBy>
  <cp:revision>8</cp:revision>
  <dcterms:created xsi:type="dcterms:W3CDTF">2013-05-14T15:11:44Z</dcterms:created>
  <dcterms:modified xsi:type="dcterms:W3CDTF">2016-07-12T18:59:20Z</dcterms:modified>
</cp:coreProperties>
</file>