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6a4742a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6a4742a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After we found the Beer_Permit_Locations dataset on Data.Nashville.gov, we downloaded it and uploaded it to our repository.</a:t>
            </a:r>
            <a:endParaRPr/>
          </a:p>
          <a:p>
            <a:pPr indent="-298450" lvl="0" marL="457200" rtl="0" algn="l">
              <a:spcBef>
                <a:spcPts val="0"/>
              </a:spcBef>
              <a:spcAft>
                <a:spcPts val="0"/>
              </a:spcAft>
              <a:buSzPts val="1100"/>
              <a:buAutoNum type="arabicPeriod"/>
            </a:pPr>
            <a:r>
              <a:rPr lang="en"/>
              <a:t>After the initial download, the dataset had the following variables (point out the green rows in the screenshots)</a:t>
            </a:r>
            <a:endParaRPr/>
          </a:p>
          <a:p>
            <a:pPr indent="-298450" lvl="0" marL="457200" rtl="0" algn="l">
              <a:spcBef>
                <a:spcPts val="0"/>
              </a:spcBef>
              <a:spcAft>
                <a:spcPts val="0"/>
              </a:spcAft>
              <a:buSzPts val="1100"/>
              <a:buAutoNum type="arabicPeriod"/>
            </a:pPr>
            <a:r>
              <a:rPr lang="en"/>
              <a:t>While many of the variables were indeed helpful for answering our questions - like Permit SubType and Date Issued - some of them needed to be transformed - like the Mapped Location variable - while other variables needed to be removed entirely.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6d1bd79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6d1bd79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And so, the cleaning and </a:t>
            </a:r>
            <a:r>
              <a:rPr lang="en"/>
              <a:t>transformation</a:t>
            </a:r>
            <a:r>
              <a:rPr lang="en"/>
              <a:t> process began.</a:t>
            </a:r>
            <a:endParaRPr/>
          </a:p>
          <a:p>
            <a:pPr indent="-298450" lvl="0" marL="457200" rtl="0" algn="l">
              <a:spcBef>
                <a:spcPts val="0"/>
              </a:spcBef>
              <a:spcAft>
                <a:spcPts val="0"/>
              </a:spcAft>
              <a:buSzPts val="1100"/>
              <a:buAutoNum type="arabicPeriod"/>
            </a:pPr>
            <a:r>
              <a:rPr lang="en"/>
              <a:t>In order to do this, we imported the dataset to jupyter </a:t>
            </a:r>
            <a:r>
              <a:rPr lang="en"/>
              <a:t>notebook</a:t>
            </a:r>
            <a:r>
              <a:rPr lang="en"/>
              <a:t> as a dataframe and imported pandas as a dependency.</a:t>
            </a:r>
            <a:endParaRPr/>
          </a:p>
          <a:p>
            <a:pPr indent="-298450" lvl="0" marL="457200" rtl="0" algn="l">
              <a:spcBef>
                <a:spcPts val="0"/>
              </a:spcBef>
              <a:spcAft>
                <a:spcPts val="0"/>
              </a:spcAft>
              <a:buSzPts val="1100"/>
              <a:buAutoNum type="arabicPeriod"/>
            </a:pPr>
            <a:r>
              <a:rPr lang="en"/>
              <a:t>Then, we found and removed duplicates in the dataset using the code seen here </a:t>
            </a:r>
            <a:r>
              <a:rPr b="1" lang="en"/>
              <a:t>(point it out with pointer)</a:t>
            </a:r>
            <a:endParaRPr b="1"/>
          </a:p>
          <a:p>
            <a:pPr indent="-298450" lvl="0" marL="457200" rtl="0" algn="l">
              <a:spcBef>
                <a:spcPts val="0"/>
              </a:spcBef>
              <a:spcAft>
                <a:spcPts val="0"/>
              </a:spcAft>
              <a:buSzPts val="1100"/>
              <a:buAutoNum type="arabicPeriod"/>
            </a:pPr>
            <a:r>
              <a:rPr lang="en"/>
              <a:t>Next, we removed rows with null values using the dropna() method</a:t>
            </a:r>
            <a:endParaRPr/>
          </a:p>
          <a:p>
            <a:pPr indent="-298450" lvl="0" marL="457200" rtl="0" algn="l">
              <a:spcBef>
                <a:spcPts val="0"/>
              </a:spcBef>
              <a:spcAft>
                <a:spcPts val="0"/>
              </a:spcAft>
              <a:buSzPts val="1100"/>
              <a:buAutoNum type="arabicPeriod"/>
            </a:pPr>
            <a:r>
              <a:rPr lang="en"/>
              <a:t>After that, we removed all the columns that were not relevant to our question of interest</a:t>
            </a:r>
            <a:endParaRPr/>
          </a:p>
          <a:p>
            <a:pPr indent="-298450" lvl="1" marL="914400" rtl="0" algn="l">
              <a:spcBef>
                <a:spcPts val="0"/>
              </a:spcBef>
              <a:spcAft>
                <a:spcPts val="0"/>
              </a:spcAft>
              <a:buSzPts val="1100"/>
              <a:buAutoNum type="alphaLcPeriod"/>
            </a:pPr>
            <a:r>
              <a:rPr lang="en"/>
              <a:t>To be clear, the screenshot shows the code we used to drop one of the unnecessary columns.</a:t>
            </a:r>
            <a:endParaRPr/>
          </a:p>
          <a:p>
            <a:pPr indent="-298450" lvl="1" marL="914400" rtl="0" algn="l">
              <a:spcBef>
                <a:spcPts val="0"/>
              </a:spcBef>
              <a:spcAft>
                <a:spcPts val="0"/>
              </a:spcAft>
              <a:buSzPts val="1100"/>
              <a:buAutoNum type="alphaLcPeriod"/>
            </a:pPr>
            <a:r>
              <a:rPr lang="en"/>
              <a:t>All the unnecessary </a:t>
            </a:r>
            <a:r>
              <a:rPr lang="en"/>
              <a:t>columns</a:t>
            </a:r>
            <a:r>
              <a:rPr lang="en"/>
              <a:t> were removed using the methods shown in this screenshot.</a:t>
            </a:r>
            <a:endParaRPr/>
          </a:p>
          <a:p>
            <a:pPr indent="-298450" lvl="0" marL="457200" rtl="0" algn="l">
              <a:spcBef>
                <a:spcPts val="0"/>
              </a:spcBef>
              <a:spcAft>
                <a:spcPts val="0"/>
              </a:spcAft>
              <a:buSzPts val="1100"/>
              <a:buAutoNum type="arabicPeriod"/>
            </a:pPr>
            <a:r>
              <a:rPr lang="en"/>
              <a:t>Moving on to transformation, the latitude and longitude values were extracted from the values in the Mapped Locations column using the lambda function in the screenshot, and the Mapped Locations column was subsequently deleted.</a:t>
            </a:r>
            <a:endParaRPr/>
          </a:p>
          <a:p>
            <a:pPr indent="-298450" lvl="1" marL="914400" rtl="0" algn="l">
              <a:spcBef>
                <a:spcPts val="0"/>
              </a:spcBef>
              <a:spcAft>
                <a:spcPts val="0"/>
              </a:spcAft>
              <a:buSzPts val="1100"/>
              <a:buAutoNum type="alphaLcPeriod"/>
            </a:pPr>
            <a:r>
              <a:rPr lang="en"/>
              <a:t>This was done in order to create heat map visualizations for our dashboard and analysis.</a:t>
            </a:r>
            <a:endParaRPr/>
          </a:p>
          <a:p>
            <a:pPr indent="-298450" lvl="0" marL="457200" rtl="0" algn="l">
              <a:spcBef>
                <a:spcPts val="0"/>
              </a:spcBef>
              <a:spcAft>
                <a:spcPts val="0"/>
              </a:spcAft>
              <a:buSzPts val="1100"/>
              <a:buAutoNum type="arabicPeriod"/>
            </a:pPr>
            <a:r>
              <a:rPr lang="en"/>
              <a:t>Then, permit </a:t>
            </a:r>
            <a:r>
              <a:rPr lang="en"/>
              <a:t>duration</a:t>
            </a:r>
            <a:r>
              <a:rPr lang="en"/>
              <a:t> values were </a:t>
            </a:r>
            <a:r>
              <a:rPr lang="en"/>
              <a:t>calculated</a:t>
            </a:r>
            <a:r>
              <a:rPr lang="en"/>
              <a:t> using the code shown here </a:t>
            </a:r>
            <a:r>
              <a:rPr b="1" lang="en"/>
              <a:t>(point to last screenshot with pointer)</a:t>
            </a:r>
            <a:r>
              <a:rPr lang="en"/>
              <a:t> and added to the dataset in the column permit_duration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97f216cf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97f216cf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Lastly, we exported the cleaned dataset as beer_permit_data_v1.csv, a snapshot of which can be seen here.</a:t>
            </a:r>
            <a:endParaRPr/>
          </a:p>
          <a:p>
            <a:pPr indent="-298450" lvl="0" marL="457200" rtl="0" algn="l">
              <a:spcBef>
                <a:spcPts val="0"/>
              </a:spcBef>
              <a:spcAft>
                <a:spcPts val="0"/>
              </a:spcAft>
              <a:buSzPts val="1100"/>
              <a:buAutoNum type="arabicPeriod"/>
            </a:pPr>
            <a:r>
              <a:rPr lang="en"/>
              <a:t>As you can see, this cleaned dataset has much fewer columns than the original.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7eb311e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7eb311e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As for our database, we started off by creating an RDS instance and S3 bucket in AWS</a:t>
            </a:r>
            <a:endParaRPr/>
          </a:p>
          <a:p>
            <a:pPr indent="-298450" lvl="1" marL="914400" rtl="0" algn="l">
              <a:spcBef>
                <a:spcPts val="0"/>
              </a:spcBef>
              <a:spcAft>
                <a:spcPts val="0"/>
              </a:spcAft>
              <a:buSzPts val="1100"/>
              <a:buAutoNum type="alphaLcPeriod"/>
            </a:pPr>
            <a:r>
              <a:rPr lang="en"/>
              <a:t>This was done to allow all members of our group to access data in our database</a:t>
            </a:r>
            <a:endParaRPr/>
          </a:p>
          <a:p>
            <a:pPr indent="-298450" lvl="1" marL="914400" rtl="0" algn="l">
              <a:spcBef>
                <a:spcPts val="0"/>
              </a:spcBef>
              <a:spcAft>
                <a:spcPts val="0"/>
              </a:spcAft>
              <a:buSzPts val="1100"/>
              <a:buAutoNum type="alphaLcPeriod"/>
            </a:pPr>
            <a:r>
              <a:rPr lang="en"/>
              <a:t>Otherwise, only the member who made the database would have access to the data in the database</a:t>
            </a:r>
            <a:endParaRPr/>
          </a:p>
          <a:p>
            <a:pPr indent="-298450" lvl="0" marL="457200" rtl="0" algn="l">
              <a:spcBef>
                <a:spcPts val="0"/>
              </a:spcBef>
              <a:spcAft>
                <a:spcPts val="0"/>
              </a:spcAft>
              <a:buSzPts val="1100"/>
              <a:buAutoNum type="arabicPeriod"/>
            </a:pPr>
            <a:r>
              <a:rPr lang="en"/>
              <a:t>Next, we connected pgadmin to the RDS instance and created tables to hold the data in the beer_permit_data_V1.csv data</a:t>
            </a:r>
            <a:endParaRPr/>
          </a:p>
          <a:p>
            <a:pPr indent="-298450" lvl="0" marL="457200" rtl="0" algn="l">
              <a:spcBef>
                <a:spcPts val="0"/>
              </a:spcBef>
              <a:spcAft>
                <a:spcPts val="0"/>
              </a:spcAft>
              <a:buSzPts val="1100"/>
              <a:buAutoNum type="arabicPeriod"/>
            </a:pPr>
            <a:r>
              <a:rPr lang="en"/>
              <a:t>Finally, we utilized jupyter notebook to fill the pgadmin tables with the beer permit data</a:t>
            </a:r>
            <a:endParaRPr/>
          </a:p>
          <a:p>
            <a:pPr indent="-298450" lvl="0" marL="457200" rtl="0" algn="l">
              <a:spcBef>
                <a:spcPts val="0"/>
              </a:spcBef>
              <a:spcAft>
                <a:spcPts val="0"/>
              </a:spcAft>
              <a:buSzPts val="1100"/>
              <a:buAutoNum type="arabicPeriod"/>
            </a:pPr>
            <a:r>
              <a:rPr lang="en"/>
              <a:t>The last thing we did in this initial setup phase is create starter code for our unsupervised machine learning model.</a:t>
            </a:r>
            <a:endParaRPr/>
          </a:p>
          <a:p>
            <a:pPr indent="-298450" lvl="1" marL="914400" rtl="0" algn="l">
              <a:spcBef>
                <a:spcPts val="0"/>
              </a:spcBef>
              <a:spcAft>
                <a:spcPts val="0"/>
              </a:spcAft>
              <a:buSzPts val="1100"/>
              <a:buAutoNum type="alphaLcPeriod"/>
            </a:pPr>
            <a:r>
              <a:rPr lang="en"/>
              <a:t>At this point in our project, the code basically took data from our database and outputted labels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97f216cf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97f216cf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eb311e9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eb311e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F"/>
                </a:solidFill>
                <a:highlight>
                  <a:srgbClr val="FFFFFF"/>
                </a:highlight>
              </a:rPr>
              <a:t>After the initial test data set taken from the beer permit data from data.nashville.gov, additional cleaning was required to remove empty rows and values.  This reduced the dataset to the final size of 1306 rows indexed on </a:t>
            </a:r>
            <a:r>
              <a:rPr lang="en" sz="1200">
                <a:solidFill>
                  <a:srgbClr val="24292F"/>
                </a:solidFill>
                <a:highlight>
                  <a:srgbClr val="FFFFFF"/>
                </a:highlight>
              </a:rPr>
              <a:t>unique permit number values.  Added an API feature to pull updated permit data from data.nashville.gov.</a:t>
            </a:r>
            <a:endParaRPr sz="1200">
              <a:solidFill>
                <a:srgbClr val="24292F"/>
              </a:solidFill>
              <a:highlight>
                <a:srgbClr val="FFFFFF"/>
              </a:highlight>
            </a:endParaRPr>
          </a:p>
          <a:p>
            <a:pPr indent="0" lvl="0" marL="0" rtl="0" algn="l">
              <a:lnSpc>
                <a:spcPct val="115000"/>
              </a:lnSpc>
              <a:spcBef>
                <a:spcPts val="1200"/>
              </a:spcBef>
              <a:spcAft>
                <a:spcPts val="0"/>
              </a:spcAft>
              <a:buNone/>
            </a:pPr>
            <a:r>
              <a:rPr lang="en" sz="1200">
                <a:solidFill>
                  <a:srgbClr val="24292F"/>
                </a:solidFill>
                <a:highlight>
                  <a:srgbClr val="FFFFFF"/>
                </a:highlight>
              </a:rPr>
              <a:t>Census data includes population, average income by zip code, and education levels.  Total population has sub groups of male and female, and divisions of total 18+, and 10 your groups starting with 18-24 y/o.  Education is grouped by not high school, high school, and bachelors or higher for each 10 year age range.  The data is indexed on unique </a:t>
            </a:r>
            <a:r>
              <a:rPr lang="en" sz="1200">
                <a:solidFill>
                  <a:srgbClr val="24292F"/>
                </a:solidFill>
                <a:highlight>
                  <a:srgbClr val="FFFFFF"/>
                </a:highlight>
              </a:rPr>
              <a:t>zip code values.  </a:t>
            </a:r>
            <a:endParaRPr sz="1200">
              <a:solidFill>
                <a:srgbClr val="24292F"/>
              </a:solidFill>
              <a:highlight>
                <a:srgbClr val="FFFFFF"/>
              </a:highlight>
            </a:endParaRPr>
          </a:p>
          <a:p>
            <a:pPr indent="0" lvl="0" marL="0" rtl="0" algn="l">
              <a:lnSpc>
                <a:spcPct val="115000"/>
              </a:lnSpc>
              <a:spcBef>
                <a:spcPts val="1200"/>
              </a:spcBef>
              <a:spcAft>
                <a:spcPts val="0"/>
              </a:spcAft>
              <a:buNone/>
            </a:pPr>
            <a:r>
              <a:rPr lang="en" sz="1200">
                <a:solidFill>
                  <a:srgbClr val="24292F"/>
                </a:solidFill>
                <a:highlight>
                  <a:srgbClr val="FFFFFF"/>
                </a:highlight>
              </a:rPr>
              <a:t>The datasets were set up in PostgresSQL with a foreign key relationship on zip code in PGAdmin and joined on zip code.  The joined dataset was added to an S3 bucket in AWS.  The schema is available in the repo. </a:t>
            </a:r>
            <a:endParaRPr>
              <a:solidFill>
                <a:srgbClr val="24292F"/>
              </a:solidFill>
              <a:highlight>
                <a:srgbClr val="FFFFFF"/>
              </a:highlight>
            </a:endParaRPr>
          </a:p>
          <a:p>
            <a:pPr indent="0" lvl="0" marL="0" rtl="0" algn="l">
              <a:lnSpc>
                <a:spcPct val="115000"/>
              </a:lnSpc>
              <a:spcBef>
                <a:spcPts val="1200"/>
              </a:spcBef>
              <a:spcAft>
                <a:spcPts val="0"/>
              </a:spcAft>
              <a:buNone/>
            </a:pPr>
            <a:r>
              <a:rPr lang="en" sz="1200">
                <a:solidFill>
                  <a:srgbClr val="24292F"/>
                </a:solidFill>
                <a:highlight>
                  <a:srgbClr val="FFFFFF"/>
                </a:highlight>
              </a:rPr>
              <a:t>Pyspark to pull data from S3 buckets. </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C9D1D9"/>
              </a:solidFill>
              <a:highlight>
                <a:srgbClr val="0D1117"/>
              </a:highlight>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7eb311e9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7eb311e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FFFFFF"/>
                </a:highlight>
              </a:rPr>
              <a:t>Pyspark was </a:t>
            </a:r>
            <a:r>
              <a:rPr lang="en" sz="1200">
                <a:solidFill>
                  <a:srgbClr val="24292F"/>
                </a:solidFill>
                <a:highlight>
                  <a:srgbClr val="FFFFFF"/>
                </a:highlight>
              </a:rPr>
              <a:t>utilized</a:t>
            </a:r>
            <a:r>
              <a:rPr lang="en" sz="1200">
                <a:solidFill>
                  <a:srgbClr val="24292F"/>
                </a:solidFill>
                <a:highlight>
                  <a:srgbClr val="FFFFFF"/>
                </a:highlight>
              </a:rPr>
              <a:t> in google colab to pull data from the database.  We initially believed an unsupervised clustering model would present the information necessary to make predictions to answer our main question.  Utilizing principal component analysis(PCA) to standardize the features </a:t>
            </a:r>
            <a:r>
              <a:rPr lang="en" sz="1200">
                <a:solidFill>
                  <a:srgbClr val="24292F"/>
                </a:solidFill>
                <a:highlight>
                  <a:schemeClr val="lt1"/>
                </a:highlight>
              </a:rPr>
              <a:t>(21 features including population age groups, education, income)</a:t>
            </a:r>
            <a:r>
              <a:rPr lang="en" sz="1200">
                <a:solidFill>
                  <a:srgbClr val="24292F"/>
                </a:solidFill>
                <a:highlight>
                  <a:srgbClr val="FFFFFF"/>
                </a:highlight>
              </a:rPr>
              <a:t> and get “dummies” to categorize zip code and permit numbers as binary features.  The model adequately clustered the data. The visualized grouping of data, as seen here, does not sufficiently identify those features that contribute to the correlation.  It does indicate a good correlation between </a:t>
            </a:r>
            <a:r>
              <a:rPr lang="en" sz="1200">
                <a:solidFill>
                  <a:srgbClr val="24292F"/>
                </a:solidFill>
                <a:highlight>
                  <a:schemeClr val="lt1"/>
                </a:highlight>
              </a:rPr>
              <a:t>features</a:t>
            </a:r>
            <a:r>
              <a:rPr lang="en" sz="1200">
                <a:solidFill>
                  <a:srgbClr val="24292F"/>
                </a:solidFill>
                <a:highlight>
                  <a:srgbClr val="FFFFFF"/>
                </a:highlight>
              </a:rPr>
              <a:t>, and further analysis would be required.  </a:t>
            </a:r>
            <a:r>
              <a:rPr lang="en" sz="1200">
                <a:solidFill>
                  <a:srgbClr val="24292F"/>
                </a:solidFill>
                <a:highlight>
                  <a:schemeClr val="lt1"/>
                </a:highlight>
              </a:rPr>
              <a:t>Our goal was to identify the orange X and yellow Diamond from the visualization above.   </a:t>
            </a:r>
            <a:endParaRPr sz="1200">
              <a:solidFill>
                <a:srgbClr val="24292F"/>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92cf62e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92cf62e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lang="en">
                <a:solidFill>
                  <a:srgbClr val="24292F"/>
                </a:solidFill>
              </a:rPr>
              <a:t>Changed model to supervised- clustering model.  Used PCA to combine and standardize features into a Random Forest model.  </a:t>
            </a:r>
            <a:endParaRPr>
              <a:solidFill>
                <a:srgbClr val="24292F"/>
              </a:solidFill>
            </a:endParaRPr>
          </a:p>
          <a:p>
            <a:pPr indent="0" lvl="0" marL="0" rtl="0" algn="l">
              <a:lnSpc>
                <a:spcPct val="125000"/>
              </a:lnSpc>
              <a:spcBef>
                <a:spcPts val="1800"/>
              </a:spcBef>
              <a:spcAft>
                <a:spcPts val="0"/>
              </a:spcAft>
              <a:buClr>
                <a:schemeClr val="dk1"/>
              </a:buClr>
              <a:buSzPts val="1100"/>
              <a:buFont typeface="Arial"/>
              <a:buNone/>
            </a:pPr>
            <a:r>
              <a:rPr lang="en">
                <a:solidFill>
                  <a:srgbClr val="24292F"/>
                </a:solidFill>
              </a:rPr>
              <a:t>Supervised learning was selected for this task. Random Forest was </a:t>
            </a:r>
            <a:r>
              <a:rPr lang="en">
                <a:solidFill>
                  <a:srgbClr val="24292F"/>
                </a:solidFill>
              </a:rPr>
              <a:t>selected</a:t>
            </a:r>
            <a:r>
              <a:rPr lang="en">
                <a:solidFill>
                  <a:srgbClr val="24292F"/>
                </a:solidFill>
              </a:rPr>
              <a:t> for its ability to handle multiple features and large datasets by randomly sampling each feature. These models resist overfitting and can rank the importance of input variables.  </a:t>
            </a:r>
            <a:endParaRPr>
              <a:solidFill>
                <a:srgbClr val="24292F"/>
              </a:solidFill>
            </a:endParaRPr>
          </a:p>
          <a:p>
            <a:pPr indent="0" lvl="0" marL="0" rtl="0" algn="l">
              <a:lnSpc>
                <a:spcPct val="125000"/>
              </a:lnSpc>
              <a:spcBef>
                <a:spcPts val="1800"/>
              </a:spcBef>
              <a:spcAft>
                <a:spcPts val="0"/>
              </a:spcAft>
              <a:buClr>
                <a:schemeClr val="dk1"/>
              </a:buClr>
              <a:buSzPts val="1100"/>
              <a:buFont typeface="Arial"/>
              <a:buNone/>
            </a:pPr>
            <a:r>
              <a:rPr lang="en">
                <a:solidFill>
                  <a:srgbClr val="24292F"/>
                </a:solidFill>
              </a:rPr>
              <a:t>Feature engineering:  the data lacked a “success” feature.  Finance data or not-renewed beer permit data was not available.  We created binary classifier for success based on more than 2 years permit duration.  </a:t>
            </a:r>
            <a:endParaRPr>
              <a:solidFill>
                <a:srgbClr val="24292F"/>
              </a:solidFill>
            </a:endParaRPr>
          </a:p>
          <a:p>
            <a:pPr indent="0" lvl="0" marL="0" rtl="0" algn="l">
              <a:lnSpc>
                <a:spcPct val="125000"/>
              </a:lnSpc>
              <a:spcBef>
                <a:spcPts val="1800"/>
              </a:spcBef>
              <a:spcAft>
                <a:spcPts val="0"/>
              </a:spcAft>
              <a:buClr>
                <a:schemeClr val="dk1"/>
              </a:buClr>
              <a:buSzPts val="1100"/>
              <a:buFont typeface="Arial"/>
              <a:buNone/>
            </a:pPr>
            <a:r>
              <a:rPr lang="en">
                <a:solidFill>
                  <a:srgbClr val="24292F"/>
                </a:solidFill>
              </a:rPr>
              <a:t>Features for this model were slowly limited by the ranking of features through trial and error within the model.  </a:t>
            </a:r>
            <a:endParaRPr>
              <a:solidFill>
                <a:srgbClr val="24292F"/>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FFFFFF"/>
                </a:highlight>
              </a:rPr>
              <a:t>The current accuracy of the model is 74%. Further tuning may be needed to improve this number, if possible. However, trial and error in feature selection has been performed to achieve the current result. For the purposes of business success probability, this model is sufficiently accurate. </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7eb311e9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7eb311e9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data output from the Data Exploration Process, we used </a:t>
            </a:r>
            <a:r>
              <a:rPr lang="en"/>
              <a:t>Tableau</a:t>
            </a:r>
            <a:r>
              <a:rPr lang="en"/>
              <a:t> to create multiple interactive </a:t>
            </a:r>
            <a:r>
              <a:rPr lang="en"/>
              <a:t>visualizations</a:t>
            </a:r>
            <a:r>
              <a:rPr lang="en"/>
              <a:t> to display our data analysis results. </a:t>
            </a:r>
            <a:r>
              <a:rPr lang="en"/>
              <a:t>Included</a:t>
            </a:r>
            <a:r>
              <a:rPr lang="en"/>
              <a:t> in each of the visualizations are filters that can be used in order to display specific data. The data displayed can be narrowed down by zip code, type of permit, and age group. (SHOW DASHBOARD)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8144aac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8144aac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visualization, we were able to determine that the further a beer selling </a:t>
            </a:r>
            <a:r>
              <a:rPr lang="en"/>
              <a:t>establishment</a:t>
            </a:r>
            <a:r>
              <a:rPr lang="en"/>
              <a:t> is from Downtown Nashville, the longer the beer permit has been active.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interesting finding, is that the higher the income level within a given zip code, the fewer the beer serving establishments there are.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55204221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55204221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8144aac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8144aac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at the measure of “</a:t>
            </a:r>
            <a:r>
              <a:rPr lang="en"/>
              <a:t>success</a:t>
            </a:r>
            <a:r>
              <a:rPr lang="en"/>
              <a:t>”, there are many different ways to measure that. In our </a:t>
            </a:r>
            <a:r>
              <a:rPr lang="en"/>
              <a:t>analysis</a:t>
            </a:r>
            <a:r>
              <a:rPr lang="en"/>
              <a:t>, we used </a:t>
            </a:r>
            <a:r>
              <a:rPr lang="en"/>
              <a:t>active</a:t>
            </a:r>
            <a:r>
              <a:rPr lang="en"/>
              <a:t> permit duration (by days) to measure success. For future analysis, we could recommended using </a:t>
            </a:r>
            <a:r>
              <a:rPr lang="en"/>
              <a:t>multiple</a:t>
            </a:r>
            <a:r>
              <a:rPr lang="en"/>
              <a:t> different measures of success. On top of active permit duration, using other datasets such as review data (Yelp or Google) and Revenue 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144aac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144aac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back at our project, there are a few things that we would have done differently.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finding and adding rent data by zip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would be </a:t>
            </a:r>
            <a:r>
              <a:rPr lang="en"/>
              <a:t>alongside</a:t>
            </a:r>
            <a:r>
              <a:rPr lang="en"/>
              <a:t> our current data using hotel and short term rental datasets and mapping them. </a:t>
            </a:r>
            <a:r>
              <a:rPr lang="en"/>
              <a:t>According</a:t>
            </a:r>
            <a:r>
              <a:rPr lang="en"/>
              <a:t> to visitmusiccity.com, in 2019 there were 16.1 million </a:t>
            </a:r>
            <a:r>
              <a:rPr lang="en"/>
              <a:t>visitors</a:t>
            </a:r>
            <a:r>
              <a:rPr lang="en"/>
              <a:t> to Nashville. If an establishment were looking for a new location to open and be successful, having this data available could be impactful.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taking time and experimenting with additional machine learning models.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7eb311e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7eb311e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Listed are all the technologies we used throughout each step of our project.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55204221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55204221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55204221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55204221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active permits administered by the Beer Permit Board</a:t>
            </a:r>
            <a:endParaRPr/>
          </a:p>
          <a:p>
            <a:pPr indent="0" lvl="0" marL="0" rtl="0" algn="l">
              <a:spcBef>
                <a:spcPts val="0"/>
              </a:spcBef>
              <a:spcAft>
                <a:spcPts val="0"/>
              </a:spcAft>
              <a:buNone/>
            </a:pPr>
            <a:r>
              <a:rPr lang="en"/>
              <a:t>Total active permits: 1,305 (before cleaning)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6a4742a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6a4742a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permit_number: permit unique identifier</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permit_subtype: On-sale vs off sale vs on/off sale vs special - we are interested in on and on/off</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permit_duration: number of days business has held permit</a:t>
            </a:r>
            <a:endParaRPr sz="1300">
              <a:solidFill>
                <a:srgbClr val="233A44"/>
              </a:solidFill>
              <a:latin typeface="Calibri"/>
              <a:ea typeface="Calibri"/>
              <a:cs typeface="Calibri"/>
              <a:sym typeface="Calibri"/>
            </a:endParaRPr>
          </a:p>
          <a:p>
            <a:pPr indent="-330200" lvl="1" marL="914400" rtl="0" algn="l">
              <a:lnSpc>
                <a:spcPct val="115000"/>
              </a:lnSpc>
              <a:spcBef>
                <a:spcPts val="0"/>
              </a:spcBef>
              <a:spcAft>
                <a:spcPts val="0"/>
              </a:spcAft>
              <a:buClr>
                <a:srgbClr val="233A44"/>
              </a:buClr>
              <a:buSzPts val="1600"/>
              <a:buFont typeface="Calibri"/>
              <a:buChar char="○"/>
            </a:pPr>
            <a:r>
              <a:rPr lang="en">
                <a:solidFill>
                  <a:srgbClr val="233A44"/>
                </a:solidFill>
                <a:latin typeface="Calibri"/>
                <a:ea typeface="Calibri"/>
                <a:cs typeface="Calibri"/>
                <a:sym typeface="Calibri"/>
              </a:rPr>
              <a:t>Calculated by subtracting date_issued from present day date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6d1bd79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6d1bd79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was one of the leading factors of our demographic analysis - consumers between the age of 21-34 frequent beer serving establishments more than any other age group (SBDC.org)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948e77f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948e77f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 focused on the Average Household income by zip code.</a:t>
            </a:r>
            <a:endParaRPr/>
          </a:p>
          <a:p>
            <a:pPr indent="0" lvl="0" marL="0" rtl="0" algn="l">
              <a:spcBef>
                <a:spcPts val="0"/>
              </a:spcBef>
              <a:spcAft>
                <a:spcPts val="0"/>
              </a:spcAft>
              <a:buNone/>
            </a:pPr>
            <a:r>
              <a:rPr lang="en"/>
              <a:t>According to Restaurant.org, spending at restaurants is higher for families with higher household incomes.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948e77f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948e77f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data can be used to focus your search for a location to open your specific restaurant.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6a4742a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6a4742a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Using the previously mentio</a:t>
            </a:r>
            <a:r>
              <a:rPr lang="en">
                <a:solidFill>
                  <a:schemeClr val="dk1"/>
                </a:solidFill>
              </a:rPr>
              <a:t>ned </a:t>
            </a:r>
            <a:r>
              <a:rPr lang="en">
                <a:solidFill>
                  <a:schemeClr val="dk1"/>
                </a:solidFill>
              </a:rPr>
              <a:t>beer permit and demographic datasets, we hoped to discover </a:t>
            </a:r>
            <a:r>
              <a:rPr lang="en">
                <a:solidFill>
                  <a:schemeClr val="dk1"/>
                </a:solidFill>
              </a:rPr>
              <a:t>in which zip code one would be more successful when opening a beer serving establishment in Davidson County.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97f216c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97f216c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Now I will discuss the initial steps we took to explore our datasets and start setting up our database and machine learning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5.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 Id="rId4" Type="http://schemas.openxmlformats.org/officeDocument/2006/relationships/hyperlink" Target="https://public.tableau.com/views/Beer_Restaurant_Success_Visualizations_16288178489470/BeerSuccess?:language=en-US&amp;publish=yes&amp;:display_count=n&amp;:origin=viz_share_li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ata.nashville.gov/Licenses-Permits/Beer-Permit-Locations/3wb6-xy3j" TargetMode="External"/><Relationship Id="rId4" Type="http://schemas.openxmlformats.org/officeDocument/2006/relationships/hyperlink" Target="https://data.nashville.gov/" TargetMode="External"/><Relationship Id="rId5" Type="http://schemas.openxmlformats.org/officeDocument/2006/relationships/hyperlink" Target="https://www.nashville.gov/Government/Boards-and-Committees/Committee-Information/ID/53/Beer-Permit-Board.aspx" TargetMode="External"/><Relationship Id="rId6" Type="http://schemas.openxmlformats.org/officeDocument/2006/relationships/hyperlink" Target="https://www.census.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Beer Restaurant Success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t>The Hermitage Group</a:t>
            </a:r>
            <a:endParaRPr b="1"/>
          </a:p>
          <a:p>
            <a:pPr indent="0" lvl="0" marL="0" rtl="0" algn="ctr">
              <a:spcBef>
                <a:spcPts val="0"/>
              </a:spcBef>
              <a:spcAft>
                <a:spcPts val="0"/>
              </a:spcAft>
              <a:buNone/>
            </a:pPr>
            <a:r>
              <a:rPr lang="en"/>
              <a:t>Samantha Wright, Ryan Walkley, Andrew Holt, and Hanna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578350"/>
            <a:ext cx="7505700" cy="63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Dataset Search</a:t>
            </a:r>
            <a:endParaRPr/>
          </a:p>
        </p:txBody>
      </p:sp>
      <p:sp>
        <p:nvSpPr>
          <p:cNvPr id="190" name="Google Shape;190;p22"/>
          <p:cNvSpPr txBox="1"/>
          <p:nvPr>
            <p:ph idx="1" type="body"/>
          </p:nvPr>
        </p:nvSpPr>
        <p:spPr>
          <a:xfrm>
            <a:off x="819150" y="1211950"/>
            <a:ext cx="7505700" cy="322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Found </a:t>
            </a:r>
            <a:r>
              <a:rPr lang="en" sz="1800"/>
              <a:t>Beer_Permit_Locations.csv</a:t>
            </a:r>
            <a:r>
              <a:rPr lang="en" sz="1800"/>
              <a:t> dataset on Data.Nashville.gov</a:t>
            </a:r>
            <a:endParaRPr sz="1800"/>
          </a:p>
          <a:p>
            <a:pPr indent="-342900" lvl="0" marL="457200" rtl="0" algn="l">
              <a:spcBef>
                <a:spcPts val="0"/>
              </a:spcBef>
              <a:spcAft>
                <a:spcPts val="0"/>
              </a:spcAft>
              <a:buSzPts val="1800"/>
              <a:buChar char="★"/>
            </a:pPr>
            <a:r>
              <a:rPr lang="en" sz="1800"/>
              <a:t>After download, had following variables:</a:t>
            </a:r>
            <a:endParaRPr sz="1800"/>
          </a:p>
        </p:txBody>
      </p:sp>
      <p:pic>
        <p:nvPicPr>
          <p:cNvPr id="191" name="Google Shape;191;p22"/>
          <p:cNvPicPr preferRelativeResize="0"/>
          <p:nvPr/>
        </p:nvPicPr>
        <p:blipFill rotWithShape="1">
          <a:blip r:embed="rId3">
            <a:alphaModFix/>
          </a:blip>
          <a:srcRect b="0" l="0" r="49392" t="0"/>
          <a:stretch/>
        </p:blipFill>
        <p:spPr>
          <a:xfrm>
            <a:off x="1617346" y="2098516"/>
            <a:ext cx="5909299" cy="946475"/>
          </a:xfrm>
          <a:prstGeom prst="rect">
            <a:avLst/>
          </a:prstGeom>
          <a:noFill/>
          <a:ln>
            <a:noFill/>
          </a:ln>
        </p:spPr>
      </p:pic>
      <p:pic>
        <p:nvPicPr>
          <p:cNvPr id="192" name="Google Shape;192;p22"/>
          <p:cNvPicPr preferRelativeResize="0"/>
          <p:nvPr/>
        </p:nvPicPr>
        <p:blipFill rotWithShape="1">
          <a:blip r:embed="rId4">
            <a:alphaModFix/>
          </a:blip>
          <a:srcRect b="0" l="50426" r="0" t="0"/>
          <a:stretch/>
        </p:blipFill>
        <p:spPr>
          <a:xfrm>
            <a:off x="1617350" y="3248025"/>
            <a:ext cx="5909299" cy="966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427675"/>
            <a:ext cx="7505700" cy="59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Dataset Cl</a:t>
            </a:r>
            <a:r>
              <a:rPr lang="en"/>
              <a:t>eaning and Transformation</a:t>
            </a:r>
            <a:endParaRPr/>
          </a:p>
        </p:txBody>
      </p:sp>
      <p:sp>
        <p:nvSpPr>
          <p:cNvPr id="198" name="Google Shape;198;p23"/>
          <p:cNvSpPr txBox="1"/>
          <p:nvPr>
            <p:ph idx="1" type="body"/>
          </p:nvPr>
        </p:nvSpPr>
        <p:spPr>
          <a:xfrm>
            <a:off x="819150" y="1018075"/>
            <a:ext cx="7505700" cy="358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Imported dataset into jupyter notebook as dataframe</a:t>
            </a:r>
            <a:endParaRPr sz="1600"/>
          </a:p>
          <a:p>
            <a:pPr indent="-317500" lvl="1" marL="914400" rtl="0" algn="l">
              <a:spcBef>
                <a:spcPts val="0"/>
              </a:spcBef>
              <a:spcAft>
                <a:spcPts val="0"/>
              </a:spcAft>
              <a:buSzPts val="1400"/>
              <a:buChar char="○"/>
            </a:pPr>
            <a:r>
              <a:rPr lang="en" sz="1400"/>
              <a:t>Pandas was used to clean and transform dataset</a:t>
            </a:r>
            <a:endParaRPr sz="1400"/>
          </a:p>
          <a:p>
            <a:pPr indent="-304800" lvl="2" marL="1371600" rtl="0" algn="l">
              <a:spcBef>
                <a:spcPts val="0"/>
              </a:spcBef>
              <a:spcAft>
                <a:spcPts val="0"/>
              </a:spcAft>
              <a:buSzPts val="1200"/>
              <a:buChar char="■"/>
            </a:pPr>
            <a:r>
              <a:rPr lang="en" sz="1200"/>
              <a:t>Searched for and removed duplicates</a:t>
            </a:r>
            <a:endParaRPr sz="1200"/>
          </a:p>
          <a:p>
            <a:pPr indent="-304800" lvl="3" marL="1828800" rtl="0" algn="l">
              <a:spcBef>
                <a:spcPts val="0"/>
              </a:spcBef>
              <a:spcAft>
                <a:spcPts val="0"/>
              </a:spcAft>
              <a:buSzPts val="1200"/>
              <a:buChar char="●"/>
            </a:pPr>
            <a:r>
              <a:t/>
            </a:r>
            <a:endParaRPr sz="1200"/>
          </a:p>
          <a:p>
            <a:pPr indent="-304800" lvl="3" marL="1828800" rtl="0" algn="l">
              <a:spcBef>
                <a:spcPts val="0"/>
              </a:spcBef>
              <a:spcAft>
                <a:spcPts val="0"/>
              </a:spcAft>
              <a:buSzPts val="1200"/>
              <a:buChar char="●"/>
            </a:pPr>
            <a:r>
              <a:t/>
            </a:r>
            <a:endParaRPr sz="1200"/>
          </a:p>
          <a:p>
            <a:pPr indent="-304800" lvl="2" marL="1371600" rtl="0" algn="l">
              <a:spcBef>
                <a:spcPts val="0"/>
              </a:spcBef>
              <a:spcAft>
                <a:spcPts val="0"/>
              </a:spcAft>
              <a:buSzPts val="1200"/>
              <a:buChar char="■"/>
            </a:pPr>
            <a:r>
              <a:rPr lang="en" sz="1200"/>
              <a:t>Rows with null values dropped</a:t>
            </a:r>
            <a:endParaRPr sz="1200"/>
          </a:p>
          <a:p>
            <a:pPr indent="-304800" lvl="3" marL="1828800" rtl="0" algn="l">
              <a:spcBef>
                <a:spcPts val="0"/>
              </a:spcBef>
              <a:spcAft>
                <a:spcPts val="0"/>
              </a:spcAft>
              <a:buSzPts val="1200"/>
              <a:buChar char="●"/>
            </a:pPr>
            <a:r>
              <a:t/>
            </a:r>
            <a:endParaRPr sz="1200"/>
          </a:p>
          <a:p>
            <a:pPr indent="-304800" lvl="2" marL="1371600" rtl="0" algn="l">
              <a:spcBef>
                <a:spcPts val="1000"/>
              </a:spcBef>
              <a:spcAft>
                <a:spcPts val="0"/>
              </a:spcAft>
              <a:buSzPts val="1200"/>
              <a:buChar char="■"/>
            </a:pPr>
            <a:r>
              <a:rPr lang="en" sz="1200"/>
              <a:t>Columns with irrelevant data were removed</a:t>
            </a:r>
            <a:endParaRPr sz="1200"/>
          </a:p>
          <a:p>
            <a:pPr indent="-304800" lvl="3" marL="1828800" rtl="0" algn="l">
              <a:spcBef>
                <a:spcPts val="0"/>
              </a:spcBef>
              <a:spcAft>
                <a:spcPts val="0"/>
              </a:spcAft>
              <a:buSzPts val="1200"/>
              <a:buChar char="●"/>
            </a:pPr>
            <a:r>
              <a:t/>
            </a:r>
            <a:endParaRPr sz="1200"/>
          </a:p>
          <a:p>
            <a:pPr indent="-304800" lvl="2" marL="1371600" rtl="0" algn="l">
              <a:spcBef>
                <a:spcPts val="0"/>
              </a:spcBef>
              <a:spcAft>
                <a:spcPts val="0"/>
              </a:spcAft>
              <a:buSzPts val="1200"/>
              <a:buChar char="■"/>
            </a:pPr>
            <a:r>
              <a:rPr lang="en" sz="1200"/>
              <a:t>longitude and latitude column values were extracted from Mapped Locations column values</a:t>
            </a:r>
            <a:endParaRPr sz="1200"/>
          </a:p>
          <a:p>
            <a:pPr indent="-304800" lvl="3" marL="1828800" rtl="0" algn="l">
              <a:spcBef>
                <a:spcPts val="0"/>
              </a:spcBef>
              <a:spcAft>
                <a:spcPts val="0"/>
              </a:spcAft>
              <a:buSzPts val="1200"/>
              <a:buChar char="●"/>
            </a:pPr>
            <a:r>
              <a:rPr lang="en" sz="1200"/>
              <a:t>Mapped Locations column subsequently deleted</a:t>
            </a:r>
            <a:endParaRPr sz="1200"/>
          </a:p>
          <a:p>
            <a:pPr indent="-304800" lvl="3" marL="1828800" rtl="0" algn="l">
              <a:spcBef>
                <a:spcPts val="0"/>
              </a:spcBef>
              <a:spcAft>
                <a:spcPts val="0"/>
              </a:spcAft>
              <a:buSzPts val="1200"/>
              <a:buChar char="●"/>
            </a:pPr>
            <a:r>
              <a:t/>
            </a:r>
            <a:endParaRPr sz="1200"/>
          </a:p>
          <a:p>
            <a:pPr indent="-304800" lvl="2" marL="1371600" rtl="0" algn="l">
              <a:spcBef>
                <a:spcPts val="1500"/>
              </a:spcBef>
              <a:spcAft>
                <a:spcPts val="0"/>
              </a:spcAft>
              <a:buSzPts val="1200"/>
              <a:buChar char="■"/>
            </a:pPr>
            <a:r>
              <a:rPr lang="en" sz="1200"/>
              <a:t>permit_duration values calculated and added as column to dataset</a:t>
            </a:r>
            <a:endParaRPr sz="1200"/>
          </a:p>
          <a:p>
            <a:pPr indent="-304800" lvl="3" marL="1828800" rtl="0" algn="l">
              <a:spcBef>
                <a:spcPts val="0"/>
              </a:spcBef>
              <a:spcAft>
                <a:spcPts val="0"/>
              </a:spcAft>
              <a:buSzPts val="1200"/>
              <a:buChar char="●"/>
            </a:pPr>
            <a:r>
              <a:t/>
            </a:r>
            <a:endParaRPr sz="1200"/>
          </a:p>
        </p:txBody>
      </p:sp>
      <p:pic>
        <p:nvPicPr>
          <p:cNvPr id="199" name="Google Shape;199;p23"/>
          <p:cNvPicPr preferRelativeResize="0"/>
          <p:nvPr/>
        </p:nvPicPr>
        <p:blipFill>
          <a:blip r:embed="rId3">
            <a:alphaModFix/>
          </a:blip>
          <a:stretch>
            <a:fillRect/>
          </a:stretch>
        </p:blipFill>
        <p:spPr>
          <a:xfrm>
            <a:off x="2663650" y="1825150"/>
            <a:ext cx="4509903" cy="231125"/>
          </a:xfrm>
          <a:prstGeom prst="rect">
            <a:avLst/>
          </a:prstGeom>
          <a:noFill/>
          <a:ln>
            <a:noFill/>
          </a:ln>
        </p:spPr>
      </p:pic>
      <p:pic>
        <p:nvPicPr>
          <p:cNvPr id="200" name="Google Shape;200;p23"/>
          <p:cNvPicPr preferRelativeResize="0"/>
          <p:nvPr/>
        </p:nvPicPr>
        <p:blipFill rotWithShape="1">
          <a:blip r:embed="rId4">
            <a:alphaModFix/>
          </a:blip>
          <a:srcRect b="0" l="0" r="4095" t="0"/>
          <a:stretch/>
        </p:blipFill>
        <p:spPr>
          <a:xfrm>
            <a:off x="2663650" y="2056275"/>
            <a:ext cx="4509898" cy="231125"/>
          </a:xfrm>
          <a:prstGeom prst="rect">
            <a:avLst/>
          </a:prstGeom>
          <a:noFill/>
          <a:ln>
            <a:noFill/>
          </a:ln>
        </p:spPr>
      </p:pic>
      <p:pic>
        <p:nvPicPr>
          <p:cNvPr id="201" name="Google Shape;201;p23"/>
          <p:cNvPicPr preferRelativeResize="0"/>
          <p:nvPr/>
        </p:nvPicPr>
        <p:blipFill>
          <a:blip r:embed="rId5">
            <a:alphaModFix/>
          </a:blip>
          <a:stretch>
            <a:fillRect/>
          </a:stretch>
        </p:blipFill>
        <p:spPr>
          <a:xfrm>
            <a:off x="2663650" y="2450125"/>
            <a:ext cx="4509901" cy="376802"/>
          </a:xfrm>
          <a:prstGeom prst="rect">
            <a:avLst/>
          </a:prstGeom>
          <a:noFill/>
          <a:ln>
            <a:noFill/>
          </a:ln>
        </p:spPr>
      </p:pic>
      <p:pic>
        <p:nvPicPr>
          <p:cNvPr id="202" name="Google Shape;202;p23"/>
          <p:cNvPicPr preferRelativeResize="0"/>
          <p:nvPr/>
        </p:nvPicPr>
        <p:blipFill>
          <a:blip r:embed="rId6">
            <a:alphaModFix/>
          </a:blip>
          <a:stretch>
            <a:fillRect/>
          </a:stretch>
        </p:blipFill>
        <p:spPr>
          <a:xfrm>
            <a:off x="2663650" y="2989650"/>
            <a:ext cx="4509899" cy="259825"/>
          </a:xfrm>
          <a:prstGeom prst="rect">
            <a:avLst/>
          </a:prstGeom>
          <a:noFill/>
          <a:ln>
            <a:noFill/>
          </a:ln>
        </p:spPr>
      </p:pic>
      <p:pic>
        <p:nvPicPr>
          <p:cNvPr id="203" name="Google Shape;203;p23"/>
          <p:cNvPicPr preferRelativeResize="0"/>
          <p:nvPr/>
        </p:nvPicPr>
        <p:blipFill>
          <a:blip r:embed="rId7">
            <a:alphaModFix/>
          </a:blip>
          <a:stretch>
            <a:fillRect/>
          </a:stretch>
        </p:blipFill>
        <p:spPr>
          <a:xfrm>
            <a:off x="2663650" y="3637125"/>
            <a:ext cx="4509901" cy="423225"/>
          </a:xfrm>
          <a:prstGeom prst="rect">
            <a:avLst/>
          </a:prstGeom>
          <a:noFill/>
          <a:ln>
            <a:noFill/>
          </a:ln>
        </p:spPr>
      </p:pic>
      <p:pic>
        <p:nvPicPr>
          <p:cNvPr id="204" name="Google Shape;204;p23"/>
          <p:cNvPicPr preferRelativeResize="0"/>
          <p:nvPr/>
        </p:nvPicPr>
        <p:blipFill>
          <a:blip r:embed="rId8">
            <a:alphaModFix/>
          </a:blip>
          <a:stretch>
            <a:fillRect/>
          </a:stretch>
        </p:blipFill>
        <p:spPr>
          <a:xfrm>
            <a:off x="2663650" y="4308800"/>
            <a:ext cx="4509899" cy="42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845600"/>
            <a:ext cx="75057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Dataset Export</a:t>
            </a:r>
            <a:endParaRPr/>
          </a:p>
        </p:txBody>
      </p:sp>
      <p:sp>
        <p:nvSpPr>
          <p:cNvPr id="210" name="Google Shape;210;p24"/>
          <p:cNvSpPr txBox="1"/>
          <p:nvPr>
            <p:ph idx="1" type="body"/>
          </p:nvPr>
        </p:nvSpPr>
        <p:spPr>
          <a:xfrm>
            <a:off x="819150" y="1500800"/>
            <a:ext cx="7505700" cy="293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New, cleaned dataset exported as beer_permit_data_V1.csv</a:t>
            </a:r>
            <a:endParaRPr sz="1700"/>
          </a:p>
        </p:txBody>
      </p:sp>
      <p:pic>
        <p:nvPicPr>
          <p:cNvPr id="211" name="Google Shape;211;p24"/>
          <p:cNvPicPr preferRelativeResize="0"/>
          <p:nvPr/>
        </p:nvPicPr>
        <p:blipFill>
          <a:blip r:embed="rId3">
            <a:alphaModFix/>
          </a:blip>
          <a:stretch>
            <a:fillRect/>
          </a:stretch>
        </p:blipFill>
        <p:spPr>
          <a:xfrm>
            <a:off x="679576" y="2309300"/>
            <a:ext cx="7784852" cy="104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5"/>
          <p:cNvPicPr preferRelativeResize="0"/>
          <p:nvPr/>
        </p:nvPicPr>
        <p:blipFill>
          <a:blip r:embed="rId3">
            <a:alphaModFix amt="20000"/>
          </a:blip>
          <a:stretch>
            <a:fillRect/>
          </a:stretch>
        </p:blipFill>
        <p:spPr>
          <a:xfrm>
            <a:off x="206075" y="205750"/>
            <a:ext cx="8731524" cy="4732874"/>
          </a:xfrm>
          <a:prstGeom prst="rect">
            <a:avLst/>
          </a:prstGeom>
          <a:noFill/>
          <a:ln>
            <a:noFill/>
          </a:ln>
        </p:spPr>
      </p:pic>
      <p:sp>
        <p:nvSpPr>
          <p:cNvPr id="217" name="Google Shape;217;p25"/>
          <p:cNvSpPr txBox="1"/>
          <p:nvPr>
            <p:ph type="title"/>
          </p:nvPr>
        </p:nvSpPr>
        <p:spPr>
          <a:xfrm>
            <a:off x="819150" y="458850"/>
            <a:ext cx="7505700" cy="104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and Machine Learning Model Creation</a:t>
            </a:r>
            <a:endParaRPr/>
          </a:p>
        </p:txBody>
      </p:sp>
      <p:sp>
        <p:nvSpPr>
          <p:cNvPr id="218" name="Google Shape;218;p25"/>
          <p:cNvSpPr txBox="1"/>
          <p:nvPr>
            <p:ph idx="1" type="body"/>
          </p:nvPr>
        </p:nvSpPr>
        <p:spPr>
          <a:xfrm>
            <a:off x="819150" y="1505725"/>
            <a:ext cx="7505700" cy="309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Created RDS instance and S3 bucket in AWS</a:t>
            </a:r>
            <a:endParaRPr sz="1800"/>
          </a:p>
          <a:p>
            <a:pPr indent="-330200" lvl="1" marL="914400" rtl="0" algn="l">
              <a:spcBef>
                <a:spcPts val="0"/>
              </a:spcBef>
              <a:spcAft>
                <a:spcPts val="0"/>
              </a:spcAft>
              <a:buSzPts val="1600"/>
              <a:buChar char="○"/>
            </a:pPr>
            <a:r>
              <a:rPr lang="en" sz="1600"/>
              <a:t>To allow data in database to be accessed by all group members</a:t>
            </a:r>
            <a:endParaRPr sz="1600"/>
          </a:p>
          <a:p>
            <a:pPr indent="-342900" lvl="0" marL="457200" rtl="0" algn="l">
              <a:spcBef>
                <a:spcPts val="0"/>
              </a:spcBef>
              <a:spcAft>
                <a:spcPts val="0"/>
              </a:spcAft>
              <a:buSzPts val="1800"/>
              <a:buChar char="★"/>
            </a:pPr>
            <a:r>
              <a:rPr lang="en" sz="1800"/>
              <a:t>Connected pgadmin to RDS instance</a:t>
            </a:r>
            <a:endParaRPr sz="1800"/>
          </a:p>
          <a:p>
            <a:pPr indent="-342900" lvl="0" marL="457200" rtl="0" algn="l">
              <a:spcBef>
                <a:spcPts val="0"/>
              </a:spcBef>
              <a:spcAft>
                <a:spcPts val="0"/>
              </a:spcAft>
              <a:buSzPts val="1800"/>
              <a:buChar char="★"/>
            </a:pPr>
            <a:r>
              <a:rPr lang="en" sz="1800"/>
              <a:t>Created tables to hold </a:t>
            </a:r>
            <a:r>
              <a:rPr lang="en" sz="1800"/>
              <a:t>beer_permit_data_V1.csv data</a:t>
            </a:r>
            <a:endParaRPr sz="1800"/>
          </a:p>
          <a:p>
            <a:pPr indent="-342900" lvl="0" marL="457200" rtl="0" algn="l">
              <a:spcBef>
                <a:spcPts val="0"/>
              </a:spcBef>
              <a:spcAft>
                <a:spcPts val="0"/>
              </a:spcAft>
              <a:buSzPts val="1800"/>
              <a:buChar char="★"/>
            </a:pPr>
            <a:r>
              <a:rPr lang="en" sz="1800"/>
              <a:t>Used jupyter notebook to fill in pgadmin tables with beer_permit_data_V1.csv data</a:t>
            </a:r>
            <a:endParaRPr sz="1800"/>
          </a:p>
          <a:p>
            <a:pPr indent="-342900" lvl="0" marL="457200" rtl="0" algn="l">
              <a:spcBef>
                <a:spcPts val="0"/>
              </a:spcBef>
              <a:spcAft>
                <a:spcPts val="0"/>
              </a:spcAft>
              <a:buSzPts val="1800"/>
              <a:buChar char="★"/>
            </a:pPr>
            <a:r>
              <a:rPr lang="en" sz="1800"/>
              <a:t>Used jupyter notebook to create starter code for unsupervised machine learning model</a:t>
            </a:r>
            <a:endParaRPr sz="1800"/>
          </a:p>
          <a:p>
            <a:pPr indent="-330200" lvl="1" marL="914400" rtl="0" algn="l">
              <a:spcBef>
                <a:spcPts val="0"/>
              </a:spcBef>
              <a:spcAft>
                <a:spcPts val="0"/>
              </a:spcAft>
              <a:buSzPts val="1600"/>
              <a:buChar char="○"/>
            </a:pPr>
            <a:r>
              <a:rPr lang="en" sz="1600"/>
              <a:t>Took data from database and outputted labels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Analysis Process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7"/>
          <p:cNvPicPr preferRelativeResize="0"/>
          <p:nvPr/>
        </p:nvPicPr>
        <p:blipFill>
          <a:blip r:embed="rId3">
            <a:alphaModFix amt="20000"/>
          </a:blip>
          <a:stretch>
            <a:fillRect/>
          </a:stretch>
        </p:blipFill>
        <p:spPr>
          <a:xfrm>
            <a:off x="212600" y="203600"/>
            <a:ext cx="8734950" cy="4732599"/>
          </a:xfrm>
          <a:prstGeom prst="rect">
            <a:avLst/>
          </a:prstGeom>
          <a:noFill/>
          <a:ln>
            <a:noFill/>
          </a:ln>
        </p:spPr>
      </p:pic>
      <p:sp>
        <p:nvSpPr>
          <p:cNvPr id="229" name="Google Shape;229;p27"/>
          <p:cNvSpPr txBox="1"/>
          <p:nvPr>
            <p:ph type="title"/>
          </p:nvPr>
        </p:nvSpPr>
        <p:spPr>
          <a:xfrm>
            <a:off x="819150" y="845600"/>
            <a:ext cx="7505700" cy="62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Database Setup</a:t>
            </a:r>
            <a:endParaRPr/>
          </a:p>
        </p:txBody>
      </p:sp>
      <p:sp>
        <p:nvSpPr>
          <p:cNvPr id="230" name="Google Shape;230;p27"/>
          <p:cNvSpPr txBox="1"/>
          <p:nvPr>
            <p:ph idx="1" type="body"/>
          </p:nvPr>
        </p:nvSpPr>
        <p:spPr>
          <a:xfrm>
            <a:off x="819150" y="1472600"/>
            <a:ext cx="7505700" cy="296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Finished transforming </a:t>
            </a:r>
            <a:r>
              <a:rPr lang="en" sz="1800"/>
              <a:t>beer_permit_data_V2.csv dataset</a:t>
            </a:r>
            <a:endParaRPr sz="1800"/>
          </a:p>
          <a:p>
            <a:pPr indent="-342900" lvl="0" marL="457200" rtl="0" algn="l">
              <a:spcBef>
                <a:spcPts val="0"/>
              </a:spcBef>
              <a:spcAft>
                <a:spcPts val="0"/>
              </a:spcAft>
              <a:buSzPts val="1800"/>
              <a:buChar char="★"/>
            </a:pPr>
            <a:r>
              <a:rPr lang="en" sz="1800"/>
              <a:t>Found 3 census datasets for Davidson County from census.gov</a:t>
            </a:r>
            <a:endParaRPr sz="1800"/>
          </a:p>
          <a:p>
            <a:pPr indent="-330200" lvl="1" marL="914400" rtl="0" algn="l">
              <a:spcBef>
                <a:spcPts val="0"/>
              </a:spcBef>
              <a:spcAft>
                <a:spcPts val="0"/>
              </a:spcAft>
              <a:buSzPts val="1600"/>
              <a:buChar char="○"/>
            </a:pPr>
            <a:r>
              <a:rPr lang="en" sz="1600"/>
              <a:t>Covered general demographic, education, and income information</a:t>
            </a:r>
            <a:endParaRPr sz="1600"/>
          </a:p>
          <a:p>
            <a:pPr indent="-330200" lvl="1" marL="914400" rtl="0" algn="l">
              <a:spcBef>
                <a:spcPts val="0"/>
              </a:spcBef>
              <a:spcAft>
                <a:spcPts val="0"/>
              </a:spcAft>
              <a:buSzPts val="1600"/>
              <a:buChar char="○"/>
            </a:pPr>
            <a:r>
              <a:rPr lang="en" sz="1600"/>
              <a:t>Each dataset cleaned individually then merged into single dataset</a:t>
            </a:r>
            <a:endParaRPr sz="1600"/>
          </a:p>
          <a:p>
            <a:pPr indent="-330200" lvl="1" marL="914400" rtl="0" algn="l">
              <a:spcBef>
                <a:spcPts val="0"/>
              </a:spcBef>
              <a:spcAft>
                <a:spcPts val="0"/>
              </a:spcAft>
              <a:buSzPts val="1600"/>
              <a:buChar char="○"/>
            </a:pPr>
            <a:r>
              <a:rPr lang="en" sz="1600"/>
              <a:t>Done using jupyter notebook</a:t>
            </a:r>
            <a:endParaRPr sz="1600"/>
          </a:p>
          <a:p>
            <a:pPr indent="-342900" lvl="0" marL="457200" rtl="0" algn="l">
              <a:spcBef>
                <a:spcPts val="0"/>
              </a:spcBef>
              <a:spcAft>
                <a:spcPts val="0"/>
              </a:spcAft>
              <a:buSzPts val="1800"/>
              <a:buChar char="★"/>
            </a:pPr>
            <a:r>
              <a:rPr lang="en" sz="1800"/>
              <a:t>Added cleaned, merged census dataset to postgres database</a:t>
            </a:r>
            <a:endParaRPr sz="1800"/>
          </a:p>
          <a:p>
            <a:pPr indent="-330200" lvl="1" marL="914400" rtl="0" algn="l">
              <a:spcBef>
                <a:spcPts val="0"/>
              </a:spcBef>
              <a:spcAft>
                <a:spcPts val="0"/>
              </a:spcAft>
              <a:buSzPts val="1600"/>
              <a:buChar char="○"/>
            </a:pPr>
            <a:r>
              <a:rPr lang="en" sz="1600"/>
              <a:t>Also added it to another S3 bucket for public use</a:t>
            </a:r>
            <a:endParaRPr sz="1600"/>
          </a:p>
          <a:p>
            <a:pPr indent="-330200" lvl="0" marL="457200" rtl="0" algn="l">
              <a:spcBef>
                <a:spcPts val="0"/>
              </a:spcBef>
              <a:spcAft>
                <a:spcPts val="0"/>
              </a:spcAft>
              <a:buSzPts val="1600"/>
              <a:buChar char="★"/>
            </a:pPr>
            <a:r>
              <a:rPr lang="en" sz="1600"/>
              <a:t>Utilized Pyspark to connect database to ML model using Google Colab</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19150" y="446200"/>
            <a:ext cx="7505700" cy="6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a:t>
            </a:r>
            <a:endParaRPr/>
          </a:p>
        </p:txBody>
      </p:sp>
      <p:sp>
        <p:nvSpPr>
          <p:cNvPr id="236" name="Google Shape;236;p28"/>
          <p:cNvSpPr txBox="1"/>
          <p:nvPr>
            <p:ph idx="1" type="body"/>
          </p:nvPr>
        </p:nvSpPr>
        <p:spPr>
          <a:xfrm>
            <a:off x="819150" y="1142100"/>
            <a:ext cx="7505700" cy="332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Clustering model grouped data but did not answer question</a:t>
            </a:r>
            <a:endParaRPr sz="1800"/>
          </a:p>
          <a:p>
            <a:pPr indent="0" lvl="0" marL="914400" rtl="0" algn="l">
              <a:spcBef>
                <a:spcPts val="1200"/>
              </a:spcBef>
              <a:spcAft>
                <a:spcPts val="1200"/>
              </a:spcAft>
              <a:buNone/>
            </a:pPr>
            <a:r>
              <a:t/>
            </a:r>
            <a:endParaRPr sz="1800"/>
          </a:p>
        </p:txBody>
      </p:sp>
      <p:pic>
        <p:nvPicPr>
          <p:cNvPr id="237" name="Google Shape;237;p28"/>
          <p:cNvPicPr preferRelativeResize="0"/>
          <p:nvPr/>
        </p:nvPicPr>
        <p:blipFill>
          <a:blip r:embed="rId3">
            <a:alphaModFix/>
          </a:blip>
          <a:stretch>
            <a:fillRect/>
          </a:stretch>
        </p:blipFill>
        <p:spPr>
          <a:xfrm>
            <a:off x="1660000" y="1573750"/>
            <a:ext cx="5269226" cy="327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19150" y="545550"/>
            <a:ext cx="7505700" cy="7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a:t>
            </a:r>
            <a:endParaRPr/>
          </a:p>
        </p:txBody>
      </p:sp>
      <p:sp>
        <p:nvSpPr>
          <p:cNvPr id="243" name="Google Shape;243;p29"/>
          <p:cNvSpPr txBox="1"/>
          <p:nvPr>
            <p:ph idx="1" type="body"/>
          </p:nvPr>
        </p:nvSpPr>
        <p:spPr>
          <a:xfrm>
            <a:off x="819150" y="1281450"/>
            <a:ext cx="7505700" cy="278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Made </a:t>
            </a:r>
            <a:r>
              <a:rPr lang="en" sz="1800"/>
              <a:t>random</a:t>
            </a:r>
            <a:r>
              <a:rPr lang="en" sz="1800"/>
              <a:t> forest model to answer question</a:t>
            </a:r>
            <a:endParaRPr sz="1800"/>
          </a:p>
          <a:p>
            <a:pPr indent="-330200" lvl="1" marL="914400" rtl="0" algn="l">
              <a:spcBef>
                <a:spcPts val="0"/>
              </a:spcBef>
              <a:spcAft>
                <a:spcPts val="0"/>
              </a:spcAft>
              <a:buSzPts val="1600"/>
              <a:buChar char="○"/>
            </a:pPr>
            <a:r>
              <a:rPr lang="en" sz="1600"/>
              <a:t>Achieved sufficient accuracy</a:t>
            </a:r>
            <a:endParaRPr sz="1600"/>
          </a:p>
          <a:p>
            <a:pPr indent="-330200" lvl="1" marL="914400" rtl="0" algn="l">
              <a:spcBef>
                <a:spcPts val="0"/>
              </a:spcBef>
              <a:spcAft>
                <a:spcPts val="0"/>
              </a:spcAft>
              <a:buSzPts val="1600"/>
              <a:buChar char="○"/>
            </a:pPr>
            <a:r>
              <a:t/>
            </a:r>
            <a:endParaRPr sz="1600"/>
          </a:p>
        </p:txBody>
      </p:sp>
      <p:pic>
        <p:nvPicPr>
          <p:cNvPr id="244" name="Google Shape;244;p29"/>
          <p:cNvPicPr preferRelativeResize="0"/>
          <p:nvPr/>
        </p:nvPicPr>
        <p:blipFill>
          <a:blip r:embed="rId3">
            <a:alphaModFix/>
          </a:blip>
          <a:stretch>
            <a:fillRect/>
          </a:stretch>
        </p:blipFill>
        <p:spPr>
          <a:xfrm>
            <a:off x="1822825" y="2030050"/>
            <a:ext cx="3950325" cy="2680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0"/>
          <p:cNvPicPr preferRelativeResize="0"/>
          <p:nvPr/>
        </p:nvPicPr>
        <p:blipFill>
          <a:blip r:embed="rId3">
            <a:alphaModFix amt="20000"/>
          </a:blip>
          <a:stretch>
            <a:fillRect/>
          </a:stretch>
        </p:blipFill>
        <p:spPr>
          <a:xfrm>
            <a:off x="192875" y="192875"/>
            <a:ext cx="8754674" cy="4745826"/>
          </a:xfrm>
          <a:prstGeom prst="rect">
            <a:avLst/>
          </a:prstGeom>
          <a:noFill/>
          <a:ln>
            <a:noFill/>
          </a:ln>
        </p:spPr>
      </p:pic>
      <p:sp>
        <p:nvSpPr>
          <p:cNvPr id="250" name="Google Shape;250;p30"/>
          <p:cNvSpPr txBox="1"/>
          <p:nvPr>
            <p:ph type="title"/>
          </p:nvPr>
        </p:nvSpPr>
        <p:spPr>
          <a:xfrm>
            <a:off x="819150" y="845600"/>
            <a:ext cx="7505700" cy="6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Creation</a:t>
            </a:r>
            <a:endParaRPr/>
          </a:p>
        </p:txBody>
      </p:sp>
      <p:sp>
        <p:nvSpPr>
          <p:cNvPr id="251" name="Google Shape;251;p30"/>
          <p:cNvSpPr txBox="1"/>
          <p:nvPr>
            <p:ph idx="1" type="body"/>
          </p:nvPr>
        </p:nvSpPr>
        <p:spPr>
          <a:xfrm>
            <a:off x="819150" y="1515200"/>
            <a:ext cx="7505700" cy="292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Imported </a:t>
            </a:r>
            <a:r>
              <a:rPr lang="en" sz="1800"/>
              <a:t>beer_permit_data_V2.csv and merged demographic datasets to Tableau</a:t>
            </a:r>
            <a:endParaRPr sz="1800"/>
          </a:p>
          <a:p>
            <a:pPr indent="-342900" lvl="0" marL="457200" rtl="0" algn="l">
              <a:spcBef>
                <a:spcPts val="0"/>
              </a:spcBef>
              <a:spcAft>
                <a:spcPts val="0"/>
              </a:spcAft>
              <a:buSzPts val="1800"/>
              <a:buChar char="★"/>
            </a:pPr>
            <a:r>
              <a:rPr lang="en" sz="1800"/>
              <a:t>Created visualizations for analysis</a:t>
            </a:r>
            <a:endParaRPr sz="1800"/>
          </a:p>
          <a:p>
            <a:pPr indent="-342900" lvl="0" marL="457200" rtl="0" algn="l">
              <a:spcBef>
                <a:spcPts val="0"/>
              </a:spcBef>
              <a:spcAft>
                <a:spcPts val="0"/>
              </a:spcAft>
              <a:buSzPts val="1800"/>
              <a:buChar char="★"/>
            </a:pPr>
            <a:r>
              <a:rPr lang="en" sz="1800"/>
              <a:t>Created dashboard explaining our topic and results</a:t>
            </a:r>
            <a:endParaRPr sz="1800"/>
          </a:p>
          <a:p>
            <a:pPr indent="-330200" lvl="1" marL="914400" rtl="0" algn="l">
              <a:spcBef>
                <a:spcPts val="0"/>
              </a:spcBef>
              <a:spcAft>
                <a:spcPts val="0"/>
              </a:spcAft>
              <a:buSzPts val="1600"/>
              <a:buChar char="○"/>
            </a:pPr>
            <a:r>
              <a:rPr lang="en" sz="1600" u="sng">
                <a:solidFill>
                  <a:schemeClr val="hlink"/>
                </a:solidFill>
                <a:hlinkClick r:id="rId4"/>
              </a:rPr>
              <a:t>https://public.tableau.com/views/Beer_Restaurant_Success_Visualizations_16288178489470/BeerSuccess?:language=en-US&amp;publish=yes&amp;:display_count=n&amp;:origin=viz_share_link</a:t>
            </a:r>
            <a:endParaRPr sz="1600"/>
          </a:p>
          <a:p>
            <a:pPr indent="0" lvl="0" marL="0" rtl="0" algn="l">
              <a:spcBef>
                <a:spcPts val="1200"/>
              </a:spcBef>
              <a:spcAft>
                <a:spcPts val="12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1"/>
          <p:cNvPicPr preferRelativeResize="0"/>
          <p:nvPr/>
        </p:nvPicPr>
        <p:blipFill>
          <a:blip r:embed="rId3">
            <a:alphaModFix amt="20000"/>
          </a:blip>
          <a:stretch>
            <a:fillRect/>
          </a:stretch>
        </p:blipFill>
        <p:spPr>
          <a:xfrm>
            <a:off x="206975" y="203600"/>
            <a:ext cx="8729851" cy="4729424"/>
          </a:xfrm>
          <a:prstGeom prst="rect">
            <a:avLst/>
          </a:prstGeom>
          <a:noFill/>
          <a:ln>
            <a:noFill/>
          </a:ln>
        </p:spPr>
      </p:pic>
      <p:sp>
        <p:nvSpPr>
          <p:cNvPr id="257" name="Google Shape;257;p31"/>
          <p:cNvSpPr txBox="1"/>
          <p:nvPr>
            <p:ph type="title"/>
          </p:nvPr>
        </p:nvSpPr>
        <p:spPr>
          <a:xfrm>
            <a:off x="819150" y="781300"/>
            <a:ext cx="7505700" cy="7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Analysis</a:t>
            </a:r>
            <a:endParaRPr/>
          </a:p>
        </p:txBody>
      </p:sp>
      <p:sp>
        <p:nvSpPr>
          <p:cNvPr id="258" name="Google Shape;258;p31"/>
          <p:cNvSpPr txBox="1"/>
          <p:nvPr>
            <p:ph idx="1" type="body"/>
          </p:nvPr>
        </p:nvSpPr>
        <p:spPr>
          <a:xfrm>
            <a:off x="819150" y="1543000"/>
            <a:ext cx="7505700" cy="289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Further vicinity from downtown Nashville = longer permit duration</a:t>
            </a:r>
            <a:endParaRPr sz="1800"/>
          </a:p>
          <a:p>
            <a:pPr indent="-330200" lvl="1" marL="914400" rtl="0" algn="l">
              <a:spcBef>
                <a:spcPts val="0"/>
              </a:spcBef>
              <a:spcAft>
                <a:spcPts val="0"/>
              </a:spcAft>
              <a:buSzPts val="1600"/>
              <a:buChar char="○"/>
            </a:pPr>
            <a:r>
              <a:rPr lang="en" sz="1600"/>
              <a:t>Data is limited to current active permits in Davidson county</a:t>
            </a:r>
            <a:endParaRPr sz="1600"/>
          </a:p>
          <a:p>
            <a:pPr indent="-342900" lvl="0" marL="457200" rtl="0" algn="l">
              <a:spcBef>
                <a:spcPts val="0"/>
              </a:spcBef>
              <a:spcAft>
                <a:spcPts val="0"/>
              </a:spcAft>
              <a:buSzPts val="1800"/>
              <a:buChar char="★"/>
            </a:pPr>
            <a:r>
              <a:rPr lang="en" sz="1800"/>
              <a:t>When establishing business away from downtown Nashville, need to consider </a:t>
            </a:r>
            <a:r>
              <a:rPr lang="en" sz="1800"/>
              <a:t>desires</a:t>
            </a:r>
            <a:r>
              <a:rPr lang="en" sz="1800"/>
              <a:t> of local populations</a:t>
            </a:r>
            <a:endParaRPr sz="1800"/>
          </a:p>
          <a:p>
            <a:pPr indent="-330200" lvl="1" marL="914400" rtl="0" algn="l">
              <a:spcBef>
                <a:spcPts val="0"/>
              </a:spcBef>
              <a:spcAft>
                <a:spcPts val="0"/>
              </a:spcAft>
              <a:buSzPts val="1600"/>
              <a:buChar char="○"/>
            </a:pPr>
            <a:r>
              <a:rPr lang="en" sz="1600"/>
              <a:t>Certain zip codes have higher concentrations of certain demographic groups</a:t>
            </a:r>
            <a:endParaRPr sz="1600"/>
          </a:p>
          <a:p>
            <a:pPr indent="-330200" lvl="2" marL="1371600" rtl="0" algn="l">
              <a:spcBef>
                <a:spcPts val="0"/>
              </a:spcBef>
              <a:spcAft>
                <a:spcPts val="0"/>
              </a:spcAft>
              <a:buSzPts val="1600"/>
              <a:buChar char="■"/>
            </a:pPr>
            <a:r>
              <a:rPr lang="en" sz="1600"/>
              <a:t>Ex. 37013/37211 have highest concentration of 25-34 year olds</a:t>
            </a:r>
            <a:endParaRPr sz="1600"/>
          </a:p>
          <a:p>
            <a:pPr indent="-330200" lvl="2" marL="1371600" rtl="0" algn="l">
              <a:spcBef>
                <a:spcPts val="0"/>
              </a:spcBef>
              <a:spcAft>
                <a:spcPts val="0"/>
              </a:spcAft>
              <a:buSzPts val="1600"/>
              <a:buChar char="■"/>
            </a:pPr>
            <a:r>
              <a:rPr lang="en" sz="1600"/>
              <a:t>Ex. 37205/37215 have highest household income</a:t>
            </a:r>
            <a:endParaRPr sz="1600"/>
          </a:p>
          <a:p>
            <a:pPr indent="-330200" lvl="1" marL="914400" rtl="0" algn="l">
              <a:spcBef>
                <a:spcPts val="0"/>
              </a:spcBef>
              <a:spcAft>
                <a:spcPts val="0"/>
              </a:spcAft>
              <a:buSzPts val="1600"/>
              <a:buChar char="○"/>
            </a:pPr>
            <a:r>
              <a:rPr lang="en" sz="1600"/>
              <a:t>Different demographic groups have different desires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mt="20000"/>
          </a:blip>
          <a:stretch>
            <a:fillRect/>
          </a:stretch>
        </p:blipFill>
        <p:spPr>
          <a:xfrm>
            <a:off x="198300" y="209250"/>
            <a:ext cx="8735730" cy="4719497"/>
          </a:xfrm>
          <a:prstGeom prst="rect">
            <a:avLst/>
          </a:prstGeom>
          <a:noFill/>
          <a:ln>
            <a:noFill/>
          </a:ln>
        </p:spPr>
      </p:pic>
      <p:sp>
        <p:nvSpPr>
          <p:cNvPr id="135" name="Google Shape;135;p14"/>
          <p:cNvSpPr txBox="1"/>
          <p:nvPr>
            <p:ph type="title"/>
          </p:nvPr>
        </p:nvSpPr>
        <p:spPr>
          <a:xfrm>
            <a:off x="586775" y="573025"/>
            <a:ext cx="3613500" cy="3172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chemeClr val="dk2"/>
              </a:buClr>
              <a:buSzPct val="100000"/>
              <a:buChar char="★"/>
            </a:pPr>
            <a:r>
              <a:rPr lang="en">
                <a:solidFill>
                  <a:schemeClr val="dk2"/>
                </a:solidFill>
              </a:rPr>
              <a:t>Selected Topic:</a:t>
            </a:r>
            <a:endParaRPr>
              <a:solidFill>
                <a:schemeClr val="dk2"/>
              </a:solidFill>
            </a:endParaRPr>
          </a:p>
          <a:p>
            <a:pPr indent="-394335" lvl="1" marL="914400" rtl="0" algn="l">
              <a:spcBef>
                <a:spcPts val="0"/>
              </a:spcBef>
              <a:spcAft>
                <a:spcPts val="0"/>
              </a:spcAft>
              <a:buClr>
                <a:schemeClr val="dk2"/>
              </a:buClr>
              <a:buSzPct val="100000"/>
              <a:buChar char="○"/>
            </a:pPr>
            <a:r>
              <a:rPr lang="en" sz="2900">
                <a:solidFill>
                  <a:schemeClr val="dk2"/>
                </a:solidFill>
              </a:rPr>
              <a:t>Predicting success of beer-serving businesses; what makes them successful</a:t>
            </a:r>
            <a:endParaRPr sz="2900">
              <a:solidFill>
                <a:schemeClr val="dk2"/>
              </a:solidFill>
            </a:endParaRPr>
          </a:p>
          <a:p>
            <a:pPr indent="0" lvl="0" marL="914400" rtl="0" algn="l">
              <a:spcBef>
                <a:spcPts val="0"/>
              </a:spcBef>
              <a:spcAft>
                <a:spcPts val="0"/>
              </a:spcAft>
              <a:buNone/>
            </a:pPr>
            <a:r>
              <a:t/>
            </a:r>
            <a:endParaRPr sz="2900"/>
          </a:p>
        </p:txBody>
      </p:sp>
      <p:sp>
        <p:nvSpPr>
          <p:cNvPr id="136" name="Google Shape;136;p14"/>
          <p:cNvSpPr txBox="1"/>
          <p:nvPr>
            <p:ph idx="2" type="body"/>
          </p:nvPr>
        </p:nvSpPr>
        <p:spPr>
          <a:xfrm>
            <a:off x="4200275" y="573025"/>
            <a:ext cx="4204500" cy="30690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chemeClr val="accent2"/>
              </a:buClr>
              <a:buSzPts val="3000"/>
              <a:buFont typeface="Nunito"/>
              <a:buChar char="★"/>
            </a:pPr>
            <a:r>
              <a:rPr lang="en" sz="3000">
                <a:solidFill>
                  <a:schemeClr val="accent2"/>
                </a:solidFill>
                <a:latin typeface="Nunito"/>
                <a:ea typeface="Nunito"/>
                <a:cs typeface="Nunito"/>
                <a:sym typeface="Nunito"/>
              </a:rPr>
              <a:t>Reason for selection: </a:t>
            </a:r>
            <a:endParaRPr sz="3000">
              <a:solidFill>
                <a:schemeClr val="accent2"/>
              </a:solidFill>
              <a:latin typeface="Nunito"/>
              <a:ea typeface="Nunito"/>
              <a:cs typeface="Nunito"/>
              <a:sym typeface="Nunito"/>
            </a:endParaRPr>
          </a:p>
          <a:p>
            <a:pPr indent="-412750" lvl="1" marL="914400" rtl="0" algn="l">
              <a:lnSpc>
                <a:spcPct val="100000"/>
              </a:lnSpc>
              <a:spcBef>
                <a:spcPts val="0"/>
              </a:spcBef>
              <a:spcAft>
                <a:spcPts val="0"/>
              </a:spcAft>
              <a:buClr>
                <a:schemeClr val="accent2"/>
              </a:buClr>
              <a:buSzPts val="2900"/>
              <a:buFont typeface="Nunito"/>
              <a:buChar char="○"/>
            </a:pPr>
            <a:r>
              <a:rPr lang="en" sz="2900">
                <a:solidFill>
                  <a:schemeClr val="accent2"/>
                </a:solidFill>
                <a:latin typeface="Nunito"/>
                <a:ea typeface="Nunito"/>
                <a:cs typeface="Nunito"/>
                <a:sym typeface="Nunito"/>
              </a:rPr>
              <a:t>W</a:t>
            </a:r>
            <a:r>
              <a:rPr lang="en" sz="2900">
                <a:solidFill>
                  <a:schemeClr val="accent2"/>
                </a:solidFill>
                <a:latin typeface="Nunito"/>
                <a:ea typeface="Nunito"/>
                <a:cs typeface="Nunito"/>
                <a:sym typeface="Nunito"/>
              </a:rPr>
              <a:t>ant to know where to open our beer serving </a:t>
            </a:r>
            <a:r>
              <a:rPr lang="en" sz="2900">
                <a:solidFill>
                  <a:schemeClr val="accent2"/>
                </a:solidFill>
                <a:latin typeface="Nunito"/>
                <a:ea typeface="Nunito"/>
                <a:cs typeface="Nunito"/>
                <a:sym typeface="Nunito"/>
              </a:rPr>
              <a:t>restaurant</a:t>
            </a:r>
            <a:r>
              <a:rPr lang="en" sz="2900">
                <a:solidFill>
                  <a:schemeClr val="accent2"/>
                </a:solidFill>
                <a:latin typeface="Nunito"/>
                <a:ea typeface="Nunito"/>
                <a:cs typeface="Nunito"/>
                <a:sym typeface="Nunito"/>
              </a:rPr>
              <a:t> - The Hermitage</a:t>
            </a:r>
            <a:endParaRPr sz="2900">
              <a:solidFill>
                <a:schemeClr val="accent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819150" y="781300"/>
            <a:ext cx="7505700" cy="7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Analysis Recommendations</a:t>
            </a:r>
            <a:endParaRPr/>
          </a:p>
        </p:txBody>
      </p:sp>
      <p:sp>
        <p:nvSpPr>
          <p:cNvPr id="264" name="Google Shape;264;p32"/>
          <p:cNvSpPr txBox="1"/>
          <p:nvPr>
            <p:ph idx="1" type="body"/>
          </p:nvPr>
        </p:nvSpPr>
        <p:spPr>
          <a:xfrm>
            <a:off x="819150" y="1543000"/>
            <a:ext cx="7505700" cy="289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Addition of Review Data (Yelp, Google) to join with the permit data</a:t>
            </a:r>
            <a:endParaRPr sz="1800"/>
          </a:p>
          <a:p>
            <a:pPr indent="-342900" lvl="0" marL="457200" rtl="0" algn="l">
              <a:spcBef>
                <a:spcPts val="0"/>
              </a:spcBef>
              <a:spcAft>
                <a:spcPts val="0"/>
              </a:spcAft>
              <a:buSzPts val="1800"/>
              <a:buChar char="★"/>
            </a:pPr>
            <a:r>
              <a:rPr lang="en" sz="1800"/>
              <a:t>Addition of Revenue Data to join with the permit data</a:t>
            </a:r>
            <a:endParaRPr sz="1800"/>
          </a:p>
        </p:txBody>
      </p:sp>
      <p:pic>
        <p:nvPicPr>
          <p:cNvPr id="265" name="Google Shape;265;p32"/>
          <p:cNvPicPr preferRelativeResize="0"/>
          <p:nvPr/>
        </p:nvPicPr>
        <p:blipFill>
          <a:blip r:embed="rId3">
            <a:alphaModFix/>
          </a:blip>
          <a:stretch>
            <a:fillRect/>
          </a:stretch>
        </p:blipFill>
        <p:spPr>
          <a:xfrm>
            <a:off x="6325775" y="2571750"/>
            <a:ext cx="2309825" cy="2309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3"/>
          <p:cNvPicPr preferRelativeResize="0"/>
          <p:nvPr/>
        </p:nvPicPr>
        <p:blipFill>
          <a:blip r:embed="rId3">
            <a:alphaModFix amt="15000"/>
          </a:blip>
          <a:stretch>
            <a:fillRect/>
          </a:stretch>
        </p:blipFill>
        <p:spPr>
          <a:xfrm>
            <a:off x="196450" y="446500"/>
            <a:ext cx="8751101" cy="4375550"/>
          </a:xfrm>
          <a:prstGeom prst="rect">
            <a:avLst/>
          </a:prstGeom>
          <a:noFill/>
          <a:ln>
            <a:noFill/>
          </a:ln>
        </p:spPr>
      </p:pic>
      <p:sp>
        <p:nvSpPr>
          <p:cNvPr id="271" name="Google Shape;271;p33"/>
          <p:cNvSpPr txBox="1"/>
          <p:nvPr>
            <p:ph type="title"/>
          </p:nvPr>
        </p:nvSpPr>
        <p:spPr>
          <a:xfrm>
            <a:off x="819150" y="781300"/>
            <a:ext cx="7505700" cy="6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We Would’ve Done Differently</a:t>
            </a:r>
            <a:endParaRPr/>
          </a:p>
        </p:txBody>
      </p:sp>
      <p:sp>
        <p:nvSpPr>
          <p:cNvPr id="272" name="Google Shape;272;p33"/>
          <p:cNvSpPr txBox="1"/>
          <p:nvPr>
            <p:ph idx="1" type="body"/>
          </p:nvPr>
        </p:nvSpPr>
        <p:spPr>
          <a:xfrm>
            <a:off x="819150" y="1468000"/>
            <a:ext cx="7505700" cy="297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Rent data by zip code</a:t>
            </a:r>
            <a:endParaRPr sz="1800"/>
          </a:p>
          <a:p>
            <a:pPr indent="-342900" lvl="0" marL="457200" rtl="0" algn="l">
              <a:spcBef>
                <a:spcPts val="0"/>
              </a:spcBef>
              <a:spcAft>
                <a:spcPts val="0"/>
              </a:spcAft>
              <a:buSzPts val="1800"/>
              <a:buChar char="★"/>
            </a:pPr>
            <a:r>
              <a:rPr lang="en" sz="1800">
                <a:solidFill>
                  <a:srgbClr val="000000"/>
                </a:solidFill>
              </a:rPr>
              <a:t>Map hotel and short term rentals</a:t>
            </a:r>
            <a:r>
              <a:rPr lang="en" sz="1800"/>
              <a:t> </a:t>
            </a:r>
            <a:endParaRPr sz="1800"/>
          </a:p>
          <a:p>
            <a:pPr indent="-342900" lvl="0" marL="457200" rtl="0" algn="l">
              <a:spcBef>
                <a:spcPts val="0"/>
              </a:spcBef>
              <a:spcAft>
                <a:spcPts val="0"/>
              </a:spcAft>
              <a:buSzPts val="1800"/>
              <a:buChar char="★"/>
            </a:pPr>
            <a:r>
              <a:rPr lang="en" sz="1800"/>
              <a:t>Experimented</a:t>
            </a:r>
            <a:r>
              <a:rPr lang="en" sz="1800"/>
              <a:t> with additional machine learning models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4"/>
          <p:cNvPicPr preferRelativeResize="0"/>
          <p:nvPr/>
        </p:nvPicPr>
        <p:blipFill>
          <a:blip r:embed="rId3">
            <a:alphaModFix amt="20000"/>
          </a:blip>
          <a:stretch>
            <a:fillRect/>
          </a:stretch>
        </p:blipFill>
        <p:spPr>
          <a:xfrm>
            <a:off x="196350" y="203600"/>
            <a:ext cx="8751199" cy="4753450"/>
          </a:xfrm>
          <a:prstGeom prst="rect">
            <a:avLst/>
          </a:prstGeom>
          <a:noFill/>
          <a:ln>
            <a:noFill/>
          </a:ln>
        </p:spPr>
      </p:pic>
      <p:sp>
        <p:nvSpPr>
          <p:cNvPr id="278" name="Google Shape;278;p34"/>
          <p:cNvSpPr txBox="1"/>
          <p:nvPr>
            <p:ph type="title"/>
          </p:nvPr>
        </p:nvSpPr>
        <p:spPr>
          <a:xfrm>
            <a:off x="819150" y="312050"/>
            <a:ext cx="7505700" cy="6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a:t>
            </a:r>
            <a:endParaRPr/>
          </a:p>
        </p:txBody>
      </p:sp>
      <p:sp>
        <p:nvSpPr>
          <p:cNvPr id="279" name="Google Shape;279;p34"/>
          <p:cNvSpPr txBox="1"/>
          <p:nvPr>
            <p:ph idx="1" type="body"/>
          </p:nvPr>
        </p:nvSpPr>
        <p:spPr>
          <a:xfrm>
            <a:off x="819150" y="992450"/>
            <a:ext cx="7505700" cy="3788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Data cleaning and analysis:</a:t>
            </a:r>
            <a:endParaRPr sz="1800"/>
          </a:p>
          <a:p>
            <a:pPr indent="-330200" lvl="1" marL="914400" rtl="0" algn="l">
              <a:spcBef>
                <a:spcPts val="0"/>
              </a:spcBef>
              <a:spcAft>
                <a:spcPts val="0"/>
              </a:spcAft>
              <a:buSzPts val="1600"/>
              <a:buChar char="○"/>
            </a:pPr>
            <a:r>
              <a:rPr lang="en" sz="1600"/>
              <a:t>Pandas for cleaning and transforming data and exploratory analysis</a:t>
            </a:r>
            <a:endParaRPr sz="1600"/>
          </a:p>
          <a:p>
            <a:pPr indent="-330200" lvl="1" marL="914400" rtl="0" algn="l">
              <a:spcBef>
                <a:spcPts val="0"/>
              </a:spcBef>
              <a:spcAft>
                <a:spcPts val="0"/>
              </a:spcAft>
              <a:buSzPts val="1600"/>
              <a:buChar char="○"/>
            </a:pPr>
            <a:r>
              <a:rPr lang="en" sz="1600"/>
              <a:t>Python for further analysis</a:t>
            </a:r>
            <a:endParaRPr sz="1600"/>
          </a:p>
          <a:p>
            <a:pPr indent="-342900" lvl="0" marL="457200" rtl="0" algn="l">
              <a:spcBef>
                <a:spcPts val="0"/>
              </a:spcBef>
              <a:spcAft>
                <a:spcPts val="0"/>
              </a:spcAft>
              <a:buSzPts val="1800"/>
              <a:buChar char="★"/>
            </a:pPr>
            <a:r>
              <a:rPr lang="en" sz="1800"/>
              <a:t>Database storage</a:t>
            </a:r>
            <a:endParaRPr sz="1800"/>
          </a:p>
          <a:p>
            <a:pPr indent="-330200" lvl="1" marL="914400" rtl="0" algn="l">
              <a:spcBef>
                <a:spcPts val="0"/>
              </a:spcBef>
              <a:spcAft>
                <a:spcPts val="0"/>
              </a:spcAft>
              <a:buSzPts val="1600"/>
              <a:buChar char="○"/>
            </a:pPr>
            <a:r>
              <a:rPr lang="en" sz="1600"/>
              <a:t>Postgres</a:t>
            </a:r>
            <a:endParaRPr sz="1600"/>
          </a:p>
          <a:p>
            <a:pPr indent="-330200" lvl="2" marL="1371600" rtl="0" algn="l">
              <a:spcBef>
                <a:spcPts val="0"/>
              </a:spcBef>
              <a:spcAft>
                <a:spcPts val="0"/>
              </a:spcAft>
              <a:buSzPts val="1600"/>
              <a:buChar char="■"/>
            </a:pPr>
            <a:r>
              <a:rPr lang="en" sz="1600"/>
              <a:t>Flask for data display</a:t>
            </a:r>
            <a:endParaRPr sz="1600"/>
          </a:p>
          <a:p>
            <a:pPr indent="-330200" lvl="1" marL="914400" rtl="0" algn="l">
              <a:spcBef>
                <a:spcPts val="0"/>
              </a:spcBef>
              <a:spcAft>
                <a:spcPts val="0"/>
              </a:spcAft>
              <a:buSzPts val="1600"/>
              <a:buChar char="○"/>
            </a:pPr>
            <a:r>
              <a:rPr lang="en" sz="1600"/>
              <a:t>AWS</a:t>
            </a:r>
            <a:endParaRPr sz="1600"/>
          </a:p>
          <a:p>
            <a:pPr indent="-330200" lvl="2" marL="1371600" rtl="0" algn="l">
              <a:spcBef>
                <a:spcPts val="0"/>
              </a:spcBef>
              <a:spcAft>
                <a:spcPts val="0"/>
              </a:spcAft>
              <a:buSzPts val="1600"/>
              <a:buChar char="■"/>
            </a:pPr>
            <a:r>
              <a:rPr lang="en" sz="1600"/>
              <a:t>RDS instance for connection to pgadmin</a:t>
            </a:r>
            <a:endParaRPr sz="1600"/>
          </a:p>
          <a:p>
            <a:pPr indent="-330200" lvl="2" marL="1371600" rtl="0" algn="l">
              <a:spcBef>
                <a:spcPts val="0"/>
              </a:spcBef>
              <a:spcAft>
                <a:spcPts val="0"/>
              </a:spcAft>
              <a:buSzPts val="1600"/>
              <a:buChar char="■"/>
            </a:pPr>
            <a:r>
              <a:rPr lang="en" sz="1600"/>
              <a:t>S3 buckets</a:t>
            </a:r>
            <a:endParaRPr sz="1600"/>
          </a:p>
          <a:p>
            <a:pPr indent="-342900" lvl="0" marL="457200" rtl="0" algn="l">
              <a:spcBef>
                <a:spcPts val="0"/>
              </a:spcBef>
              <a:spcAft>
                <a:spcPts val="0"/>
              </a:spcAft>
              <a:buSzPts val="1800"/>
              <a:buChar char="★"/>
            </a:pPr>
            <a:r>
              <a:rPr lang="en" sz="1800"/>
              <a:t>Machine Learning</a:t>
            </a:r>
            <a:endParaRPr sz="1800"/>
          </a:p>
          <a:p>
            <a:pPr indent="-330200" lvl="1" marL="914400" rtl="0" algn="l">
              <a:spcBef>
                <a:spcPts val="0"/>
              </a:spcBef>
              <a:spcAft>
                <a:spcPts val="0"/>
              </a:spcAft>
              <a:buSzPts val="1600"/>
              <a:buChar char="○"/>
            </a:pPr>
            <a:r>
              <a:rPr lang="en" sz="1600"/>
              <a:t>Sci-kit Learn</a:t>
            </a:r>
            <a:endParaRPr sz="1600"/>
          </a:p>
          <a:p>
            <a:pPr indent="-342900" lvl="0" marL="457200" rtl="0" algn="l">
              <a:spcBef>
                <a:spcPts val="0"/>
              </a:spcBef>
              <a:spcAft>
                <a:spcPts val="0"/>
              </a:spcAft>
              <a:buSzPts val="1800"/>
              <a:buChar char="★"/>
            </a:pPr>
            <a:r>
              <a:rPr lang="en" sz="1800"/>
              <a:t>Dashboard</a:t>
            </a:r>
            <a:endParaRPr sz="1800"/>
          </a:p>
          <a:p>
            <a:pPr indent="-330200" lvl="1" marL="914400" rtl="0" algn="l">
              <a:spcBef>
                <a:spcPts val="0"/>
              </a:spcBef>
              <a:spcAft>
                <a:spcPts val="0"/>
              </a:spcAft>
              <a:buSzPts val="1600"/>
              <a:buChar char="○"/>
            </a:pPr>
            <a:r>
              <a:rPr lang="en" sz="1600"/>
              <a:t> Tableau</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85" name="Google Shape;285;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u="sng">
                <a:solidFill>
                  <a:schemeClr val="hlink"/>
                </a:solidFill>
                <a:hlinkClick r:id="rId3"/>
              </a:rPr>
              <a:t>https://data.nashville.gov/Licenses-Permits/Beer-Permit-Locations/3wb6-xy3j</a:t>
            </a:r>
            <a:endParaRPr sz="1600"/>
          </a:p>
          <a:p>
            <a:pPr indent="-330200" lvl="0" marL="457200" rtl="0" algn="l">
              <a:spcBef>
                <a:spcPts val="0"/>
              </a:spcBef>
              <a:spcAft>
                <a:spcPts val="0"/>
              </a:spcAft>
              <a:buSzPts val="1600"/>
              <a:buAutoNum type="arabicPeriod"/>
            </a:pPr>
            <a:r>
              <a:rPr lang="en" sz="1600" u="sng">
                <a:solidFill>
                  <a:schemeClr val="hlink"/>
                </a:solidFill>
                <a:hlinkClick r:id="rId4"/>
              </a:rPr>
              <a:t>https://data.nashville.gov/</a:t>
            </a:r>
            <a:endParaRPr sz="1600"/>
          </a:p>
          <a:p>
            <a:pPr indent="-330200" lvl="0" marL="457200" rtl="0" algn="l">
              <a:spcBef>
                <a:spcPts val="0"/>
              </a:spcBef>
              <a:spcAft>
                <a:spcPts val="0"/>
              </a:spcAft>
              <a:buSzPts val="1600"/>
              <a:buAutoNum type="arabicPeriod"/>
            </a:pPr>
            <a:r>
              <a:rPr lang="en" sz="1600" u="sng">
                <a:solidFill>
                  <a:schemeClr val="hlink"/>
                </a:solidFill>
                <a:hlinkClick r:id="rId5"/>
              </a:rPr>
              <a:t>https://www.nashville.gov/Government/Boards-and-Committees/Committee-Information/ID/53/Beer-Permit-Board.aspx</a:t>
            </a:r>
            <a:endParaRPr/>
          </a:p>
          <a:p>
            <a:pPr indent="-330200" lvl="0" marL="457200" rtl="0" algn="l">
              <a:spcBef>
                <a:spcPts val="0"/>
              </a:spcBef>
              <a:spcAft>
                <a:spcPts val="0"/>
              </a:spcAft>
              <a:buSzPts val="1600"/>
              <a:buAutoNum type="arabicPeriod"/>
            </a:pPr>
            <a:r>
              <a:rPr lang="en" sz="1600" u="sng">
                <a:solidFill>
                  <a:schemeClr val="hlink"/>
                </a:solidFill>
                <a:hlinkClick r:id="rId6"/>
              </a:rPr>
              <a:t>https://www.census.gov/</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5"/>
          <p:cNvPicPr preferRelativeResize="0"/>
          <p:nvPr/>
        </p:nvPicPr>
        <p:blipFill>
          <a:blip r:embed="rId3">
            <a:alphaModFix amt="20000"/>
          </a:blip>
          <a:stretch>
            <a:fillRect/>
          </a:stretch>
        </p:blipFill>
        <p:spPr>
          <a:xfrm flipH="1">
            <a:off x="184000" y="198550"/>
            <a:ext cx="8776000" cy="4734625"/>
          </a:xfrm>
          <a:prstGeom prst="rect">
            <a:avLst/>
          </a:prstGeom>
          <a:noFill/>
          <a:ln>
            <a:noFill/>
          </a:ln>
        </p:spPr>
      </p:pic>
      <p:sp>
        <p:nvSpPr>
          <p:cNvPr id="142" name="Google Shape;142;p15"/>
          <p:cNvSpPr txBox="1"/>
          <p:nvPr>
            <p:ph type="title"/>
          </p:nvPr>
        </p:nvSpPr>
        <p:spPr>
          <a:xfrm>
            <a:off x="819150" y="438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Dataset: Beer_Permit_Locations.csv</a:t>
            </a:r>
            <a:endParaRPr/>
          </a:p>
        </p:txBody>
      </p:sp>
      <p:sp>
        <p:nvSpPr>
          <p:cNvPr id="143" name="Google Shape;143;p15"/>
          <p:cNvSpPr txBox="1"/>
          <p:nvPr>
            <p:ph idx="1" type="body"/>
          </p:nvPr>
        </p:nvSpPr>
        <p:spPr>
          <a:xfrm>
            <a:off x="819150" y="1221575"/>
            <a:ext cx="7505700" cy="33111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SzPts val="2000"/>
              <a:buChar char="★"/>
            </a:pPr>
            <a:r>
              <a:rPr lang="en" sz="1800"/>
              <a:t>Displays beer-serving business permit information [1]</a:t>
            </a:r>
            <a:endParaRPr sz="1800"/>
          </a:p>
          <a:p>
            <a:pPr indent="-342900" lvl="0" marL="457200" rtl="0" algn="l">
              <a:lnSpc>
                <a:spcPct val="105000"/>
              </a:lnSpc>
              <a:spcBef>
                <a:spcPts val="1000"/>
              </a:spcBef>
              <a:spcAft>
                <a:spcPts val="0"/>
              </a:spcAft>
              <a:buSzPts val="1800"/>
              <a:buChar char="★"/>
            </a:pPr>
            <a:r>
              <a:rPr lang="en" sz="1800"/>
              <a:t>Data is specific to businesses in Nashville area - i.e., Davidson County [1]</a:t>
            </a:r>
            <a:endParaRPr sz="1800"/>
          </a:p>
          <a:p>
            <a:pPr indent="-342900" lvl="0" marL="457200" rtl="0" algn="l">
              <a:lnSpc>
                <a:spcPct val="105000"/>
              </a:lnSpc>
              <a:spcBef>
                <a:spcPts val="1000"/>
              </a:spcBef>
              <a:spcAft>
                <a:spcPts val="0"/>
              </a:spcAft>
              <a:buSzPts val="1800"/>
              <a:buChar char="★"/>
            </a:pPr>
            <a:r>
              <a:rPr lang="en" sz="1800"/>
              <a:t>Data provided by Beer Permit Board [1]</a:t>
            </a:r>
            <a:endParaRPr sz="1800"/>
          </a:p>
          <a:p>
            <a:pPr indent="-330200" lvl="1" marL="914400" rtl="0" algn="l">
              <a:lnSpc>
                <a:spcPct val="105000"/>
              </a:lnSpc>
              <a:spcBef>
                <a:spcPts val="1000"/>
              </a:spcBef>
              <a:spcAft>
                <a:spcPts val="0"/>
              </a:spcAft>
              <a:buSzPts val="1600"/>
              <a:buChar char="○"/>
            </a:pPr>
            <a:r>
              <a:rPr lang="en" sz="1600"/>
              <a:t>Administrates “</a:t>
            </a:r>
            <a:r>
              <a:rPr lang="en" sz="1600"/>
              <a:t>all laws and ordinances relating to beer and like alcoholic beverages” [3]</a:t>
            </a:r>
            <a:endParaRPr sz="1600"/>
          </a:p>
          <a:p>
            <a:pPr indent="-342900" lvl="0" marL="457200" rtl="0" algn="l">
              <a:lnSpc>
                <a:spcPct val="105000"/>
              </a:lnSpc>
              <a:spcBef>
                <a:spcPts val="1000"/>
              </a:spcBef>
              <a:spcAft>
                <a:spcPts val="0"/>
              </a:spcAft>
              <a:buSzPts val="1800"/>
              <a:buChar char="★"/>
            </a:pPr>
            <a:r>
              <a:rPr lang="en" sz="1800"/>
              <a:t>Obtained from Data.Nashville.gov</a:t>
            </a:r>
            <a:endParaRPr sz="1800"/>
          </a:p>
          <a:p>
            <a:pPr indent="-330200" lvl="1" marL="914400" rtl="0" algn="l">
              <a:lnSpc>
                <a:spcPct val="105000"/>
              </a:lnSpc>
              <a:spcBef>
                <a:spcPts val="1000"/>
              </a:spcBef>
              <a:spcAft>
                <a:spcPts val="1000"/>
              </a:spcAft>
              <a:buSzPts val="1600"/>
              <a:buChar char="○"/>
            </a:pPr>
            <a:r>
              <a:rPr lang="en" sz="1600"/>
              <a:t>Publicly accessible data portal containing datasets </a:t>
            </a:r>
            <a:r>
              <a:rPr lang="en" sz="1600"/>
              <a:t>related</a:t>
            </a:r>
            <a:r>
              <a:rPr lang="en" sz="1600"/>
              <a:t> to various Nashville businesses, agencies, and departments[2]</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38" y="522050"/>
            <a:ext cx="7505700" cy="7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of Interest - Beer Permit Data</a:t>
            </a:r>
            <a:endParaRPr/>
          </a:p>
        </p:txBody>
      </p:sp>
      <p:pic>
        <p:nvPicPr>
          <p:cNvPr id="149" name="Google Shape;149;p16"/>
          <p:cNvPicPr preferRelativeResize="0"/>
          <p:nvPr/>
        </p:nvPicPr>
        <p:blipFill>
          <a:blip r:embed="rId3">
            <a:alphaModFix/>
          </a:blip>
          <a:stretch>
            <a:fillRect/>
          </a:stretch>
        </p:blipFill>
        <p:spPr>
          <a:xfrm>
            <a:off x="335150" y="1497575"/>
            <a:ext cx="8473676" cy="225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mt="24000"/>
          </a:blip>
          <a:stretch>
            <a:fillRect/>
          </a:stretch>
        </p:blipFill>
        <p:spPr>
          <a:xfrm>
            <a:off x="207875" y="204450"/>
            <a:ext cx="8744827" cy="4723851"/>
          </a:xfrm>
          <a:prstGeom prst="rect">
            <a:avLst/>
          </a:prstGeom>
          <a:noFill/>
          <a:ln>
            <a:noFill/>
          </a:ln>
        </p:spPr>
      </p:pic>
      <p:sp>
        <p:nvSpPr>
          <p:cNvPr id="155" name="Google Shape;155;p17"/>
          <p:cNvSpPr txBox="1"/>
          <p:nvPr>
            <p:ph type="title"/>
          </p:nvPr>
        </p:nvSpPr>
        <p:spPr>
          <a:xfrm>
            <a:off x="819150" y="599125"/>
            <a:ext cx="7505700" cy="6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demographics_by_zip.csv</a:t>
            </a:r>
            <a:endParaRPr/>
          </a:p>
        </p:txBody>
      </p:sp>
      <p:sp>
        <p:nvSpPr>
          <p:cNvPr id="156" name="Google Shape;156;p17"/>
          <p:cNvSpPr txBox="1"/>
          <p:nvPr>
            <p:ph idx="1" type="body"/>
          </p:nvPr>
        </p:nvSpPr>
        <p:spPr>
          <a:xfrm>
            <a:off x="819150" y="1221625"/>
            <a:ext cx="7505700" cy="321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Displays various demographic data for every </a:t>
            </a:r>
            <a:r>
              <a:rPr lang="en" sz="1800"/>
              <a:t>zip code</a:t>
            </a:r>
            <a:r>
              <a:rPr lang="en" sz="1800"/>
              <a:t> area in Davidson County except one</a:t>
            </a:r>
            <a:endParaRPr sz="1800"/>
          </a:p>
          <a:p>
            <a:pPr indent="-330200" lvl="1" marL="914400" rtl="0" algn="l">
              <a:spcBef>
                <a:spcPts val="0"/>
              </a:spcBef>
              <a:spcAft>
                <a:spcPts val="0"/>
              </a:spcAft>
              <a:buSzPts val="1600"/>
              <a:buChar char="○"/>
            </a:pPr>
            <a:r>
              <a:rPr lang="en" sz="1600"/>
              <a:t>Race</a:t>
            </a:r>
            <a:endParaRPr sz="1600"/>
          </a:p>
          <a:p>
            <a:pPr indent="-330200" lvl="1" marL="914400" rtl="0" algn="l">
              <a:spcBef>
                <a:spcPts val="0"/>
              </a:spcBef>
              <a:spcAft>
                <a:spcPts val="0"/>
              </a:spcAft>
              <a:buSzPts val="1600"/>
              <a:buChar char="○"/>
            </a:pPr>
            <a:r>
              <a:rPr lang="en" sz="1600"/>
              <a:t>Gender</a:t>
            </a:r>
            <a:endParaRPr sz="1600"/>
          </a:p>
          <a:p>
            <a:pPr indent="-330200" lvl="1" marL="914400" rtl="0" algn="l">
              <a:spcBef>
                <a:spcPts val="0"/>
              </a:spcBef>
              <a:spcAft>
                <a:spcPts val="0"/>
              </a:spcAft>
              <a:buSzPts val="1600"/>
              <a:buChar char="○"/>
            </a:pPr>
            <a:r>
              <a:rPr lang="en" sz="1600"/>
              <a:t>Age</a:t>
            </a:r>
            <a:endParaRPr sz="1600"/>
          </a:p>
          <a:p>
            <a:pPr indent="-330200" lvl="1" marL="914400" rtl="0" algn="l">
              <a:spcBef>
                <a:spcPts val="0"/>
              </a:spcBef>
              <a:spcAft>
                <a:spcPts val="0"/>
              </a:spcAft>
              <a:buSzPts val="1600"/>
              <a:buChar char="○"/>
            </a:pPr>
            <a:r>
              <a:rPr lang="en" sz="1600"/>
              <a:t>Etc.</a:t>
            </a:r>
            <a:endParaRPr sz="1600"/>
          </a:p>
          <a:p>
            <a:pPr indent="-342900" lvl="0" marL="457200" rtl="0" algn="l">
              <a:spcBef>
                <a:spcPts val="0"/>
              </a:spcBef>
              <a:spcAft>
                <a:spcPts val="0"/>
              </a:spcAft>
              <a:buSzPts val="1800"/>
              <a:buChar char="★"/>
            </a:pPr>
            <a:r>
              <a:rPr lang="en" sz="1800"/>
              <a:t>Data provided by United States Census Bureau</a:t>
            </a:r>
            <a:endParaRPr sz="1800"/>
          </a:p>
          <a:p>
            <a:pPr indent="-330200" lvl="1" marL="914400" rtl="0" algn="l">
              <a:spcBef>
                <a:spcPts val="0"/>
              </a:spcBef>
              <a:spcAft>
                <a:spcPts val="0"/>
              </a:spcAft>
              <a:buSzPts val="1600"/>
              <a:buChar char="○"/>
            </a:pPr>
            <a:r>
              <a:rPr lang="en" sz="1600"/>
              <a:t>“[Their] </a:t>
            </a:r>
            <a:r>
              <a:rPr i="1" lang="en" sz="1600">
                <a:solidFill>
                  <a:srgbClr val="000000"/>
                </a:solidFill>
              </a:rPr>
              <a:t>goal</a:t>
            </a:r>
            <a:r>
              <a:rPr lang="en" sz="1600">
                <a:solidFill>
                  <a:srgbClr val="000000"/>
                </a:solidFill>
              </a:rPr>
              <a:t> is to provide the best mix of timeliness, relevancy, quality and cost for the data [they] </a:t>
            </a:r>
            <a:r>
              <a:rPr lang="en" sz="1600">
                <a:solidFill>
                  <a:srgbClr val="000000"/>
                </a:solidFill>
              </a:rPr>
              <a:t>collect</a:t>
            </a:r>
            <a:r>
              <a:rPr lang="en" sz="1600">
                <a:solidFill>
                  <a:srgbClr val="000000"/>
                </a:solidFill>
              </a:rPr>
              <a:t> and services [they] provide” [4]</a:t>
            </a:r>
            <a:endParaRPr sz="1600"/>
          </a:p>
          <a:p>
            <a:pPr indent="-342900" lvl="0" marL="457200" rtl="0" algn="l">
              <a:spcBef>
                <a:spcPts val="0"/>
              </a:spcBef>
              <a:spcAft>
                <a:spcPts val="0"/>
              </a:spcAft>
              <a:buSzPts val="1800"/>
              <a:buChar char="★"/>
            </a:pPr>
            <a:r>
              <a:rPr lang="en" sz="1800"/>
              <a:t>Obtained from Census.gov</a:t>
            </a:r>
            <a:endParaRPr sz="1800"/>
          </a:p>
          <a:p>
            <a:pPr indent="-330200" lvl="1" marL="914400" rtl="0" algn="l">
              <a:spcBef>
                <a:spcPts val="0"/>
              </a:spcBef>
              <a:spcAft>
                <a:spcPts val="0"/>
              </a:spcAft>
              <a:buSzPts val="1600"/>
              <a:buChar char="○"/>
            </a:pPr>
            <a:r>
              <a:rPr lang="en" sz="1600"/>
              <a:t>“Provid[es] current facts and figures about America’s people, places, and economy” [4]</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8"/>
          <p:cNvPicPr preferRelativeResize="0"/>
          <p:nvPr/>
        </p:nvPicPr>
        <p:blipFill>
          <a:blip r:embed="rId3">
            <a:alphaModFix amt="20000"/>
          </a:blip>
          <a:stretch>
            <a:fillRect/>
          </a:stretch>
        </p:blipFill>
        <p:spPr>
          <a:xfrm>
            <a:off x="208625" y="186250"/>
            <a:ext cx="8744076" cy="4760525"/>
          </a:xfrm>
          <a:prstGeom prst="rect">
            <a:avLst/>
          </a:prstGeom>
          <a:noFill/>
          <a:ln>
            <a:noFill/>
          </a:ln>
        </p:spPr>
      </p:pic>
      <p:sp>
        <p:nvSpPr>
          <p:cNvPr id="162" name="Google Shape;162;p18"/>
          <p:cNvSpPr txBox="1"/>
          <p:nvPr>
            <p:ph type="title"/>
          </p:nvPr>
        </p:nvSpPr>
        <p:spPr>
          <a:xfrm>
            <a:off x="819150" y="639850"/>
            <a:ext cx="36861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solidFill>
                  <a:schemeClr val="dk2"/>
                </a:solidFill>
              </a:rPr>
              <a:t>education</a:t>
            </a:r>
            <a:r>
              <a:rPr lang="en" sz="2900">
                <a:solidFill>
                  <a:schemeClr val="dk2"/>
                </a:solidFill>
              </a:rPr>
              <a:t>_by_zip.csv</a:t>
            </a:r>
            <a:endParaRPr sz="2900">
              <a:solidFill>
                <a:schemeClr val="dk2"/>
              </a:solidFill>
            </a:endParaRPr>
          </a:p>
        </p:txBody>
      </p:sp>
      <p:sp>
        <p:nvSpPr>
          <p:cNvPr id="163" name="Google Shape;163;p18"/>
          <p:cNvSpPr txBox="1"/>
          <p:nvPr>
            <p:ph idx="1" type="body"/>
          </p:nvPr>
        </p:nvSpPr>
        <p:spPr>
          <a:xfrm>
            <a:off x="819150" y="1337350"/>
            <a:ext cx="3686100" cy="2841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1800"/>
              <a:t>Displays education levels for different demographic groups found in Davidson County</a:t>
            </a:r>
            <a:endParaRPr sz="1800"/>
          </a:p>
          <a:p>
            <a:pPr indent="-342900" lvl="0" marL="457200" rtl="0" algn="l">
              <a:spcBef>
                <a:spcPts val="0"/>
              </a:spcBef>
              <a:spcAft>
                <a:spcPts val="0"/>
              </a:spcAft>
              <a:buSzPts val="1800"/>
              <a:buChar char="★"/>
            </a:pPr>
            <a:r>
              <a:rPr lang="en" sz="1800"/>
              <a:t>Data provided by United States Census Bureau</a:t>
            </a:r>
            <a:endParaRPr sz="1600"/>
          </a:p>
          <a:p>
            <a:pPr indent="-342900" lvl="0" marL="457200" rtl="0" algn="l">
              <a:spcBef>
                <a:spcPts val="0"/>
              </a:spcBef>
              <a:spcAft>
                <a:spcPts val="0"/>
              </a:spcAft>
              <a:buSzPts val="1800"/>
              <a:buChar char="★"/>
            </a:pPr>
            <a:r>
              <a:rPr lang="en" sz="1800"/>
              <a:t>Obtained from Census.gov</a:t>
            </a:r>
            <a:endParaRPr sz="1600"/>
          </a:p>
        </p:txBody>
      </p:sp>
      <p:sp>
        <p:nvSpPr>
          <p:cNvPr id="164" name="Google Shape;164;p18"/>
          <p:cNvSpPr txBox="1"/>
          <p:nvPr>
            <p:ph idx="2" type="body"/>
          </p:nvPr>
        </p:nvSpPr>
        <p:spPr>
          <a:xfrm>
            <a:off x="4650775" y="1337350"/>
            <a:ext cx="3686100" cy="2841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24292E"/>
              </a:buClr>
              <a:buSzPts val="1800"/>
              <a:buChar char="★"/>
            </a:pPr>
            <a:r>
              <a:rPr lang="en" sz="1800">
                <a:solidFill>
                  <a:srgbClr val="24292E"/>
                </a:solidFill>
              </a:rPr>
              <a:t>Displays different income types for different demographic groups found in Davidson County</a:t>
            </a:r>
            <a:endParaRPr sz="1800">
              <a:solidFill>
                <a:srgbClr val="24292E"/>
              </a:solidFill>
            </a:endParaRPr>
          </a:p>
          <a:p>
            <a:pPr indent="-330200" lvl="1" marL="914400" rtl="0" algn="l">
              <a:spcBef>
                <a:spcPts val="0"/>
              </a:spcBef>
              <a:spcAft>
                <a:spcPts val="0"/>
              </a:spcAft>
              <a:buClr>
                <a:srgbClr val="24292E"/>
              </a:buClr>
              <a:buSzPts val="1600"/>
              <a:buChar char="○"/>
            </a:pPr>
            <a:r>
              <a:rPr lang="en" sz="1600">
                <a:solidFill>
                  <a:srgbClr val="24292E"/>
                </a:solidFill>
              </a:rPr>
              <a:t>Household income</a:t>
            </a:r>
            <a:endParaRPr sz="1600">
              <a:solidFill>
                <a:srgbClr val="24292E"/>
              </a:solidFill>
            </a:endParaRPr>
          </a:p>
          <a:p>
            <a:pPr indent="-330200" lvl="1" marL="914400" rtl="0" algn="l">
              <a:spcBef>
                <a:spcPts val="0"/>
              </a:spcBef>
              <a:spcAft>
                <a:spcPts val="0"/>
              </a:spcAft>
              <a:buClr>
                <a:srgbClr val="24292E"/>
              </a:buClr>
              <a:buSzPts val="1600"/>
              <a:buChar char="○"/>
            </a:pPr>
            <a:r>
              <a:rPr lang="en" sz="1600">
                <a:solidFill>
                  <a:srgbClr val="24292E"/>
                </a:solidFill>
              </a:rPr>
              <a:t>Per Capita Income</a:t>
            </a:r>
            <a:endParaRPr sz="1600">
              <a:solidFill>
                <a:srgbClr val="24292E"/>
              </a:solidFill>
            </a:endParaRPr>
          </a:p>
          <a:p>
            <a:pPr indent="-330200" lvl="1" marL="914400" rtl="0" algn="l">
              <a:spcBef>
                <a:spcPts val="0"/>
              </a:spcBef>
              <a:spcAft>
                <a:spcPts val="0"/>
              </a:spcAft>
              <a:buClr>
                <a:srgbClr val="24292E"/>
              </a:buClr>
              <a:buSzPts val="1600"/>
              <a:buChar char="○"/>
            </a:pPr>
            <a:r>
              <a:rPr lang="en" sz="1600">
                <a:solidFill>
                  <a:srgbClr val="24292E"/>
                </a:solidFill>
              </a:rPr>
              <a:t>Etc.</a:t>
            </a:r>
            <a:endParaRPr sz="1600">
              <a:solidFill>
                <a:srgbClr val="24292E"/>
              </a:solidFill>
            </a:endParaRPr>
          </a:p>
          <a:p>
            <a:pPr indent="-342900" lvl="0" marL="457200" rtl="0" algn="l">
              <a:spcBef>
                <a:spcPts val="0"/>
              </a:spcBef>
              <a:spcAft>
                <a:spcPts val="0"/>
              </a:spcAft>
              <a:buClr>
                <a:srgbClr val="24292E"/>
              </a:buClr>
              <a:buSzPts val="1800"/>
              <a:buChar char="★"/>
            </a:pPr>
            <a:r>
              <a:rPr lang="en" sz="1800">
                <a:solidFill>
                  <a:srgbClr val="24292E"/>
                </a:solidFill>
              </a:rPr>
              <a:t>Data provided by United States Census Bureau</a:t>
            </a:r>
            <a:endParaRPr sz="1600">
              <a:solidFill>
                <a:srgbClr val="24292E"/>
              </a:solidFill>
            </a:endParaRPr>
          </a:p>
          <a:p>
            <a:pPr indent="-342900" lvl="0" marL="457200" rtl="0" algn="l">
              <a:spcBef>
                <a:spcPts val="0"/>
              </a:spcBef>
              <a:spcAft>
                <a:spcPts val="0"/>
              </a:spcAft>
              <a:buClr>
                <a:srgbClr val="24292E"/>
              </a:buClr>
              <a:buSzPts val="1800"/>
              <a:buChar char="★"/>
            </a:pPr>
            <a:r>
              <a:rPr lang="en" sz="1800">
                <a:solidFill>
                  <a:srgbClr val="24292E"/>
                </a:solidFill>
              </a:rPr>
              <a:t>Obtained from Census.gov</a:t>
            </a:r>
            <a:endParaRPr sz="1800">
              <a:solidFill>
                <a:srgbClr val="24292E"/>
              </a:solidFill>
            </a:endParaRPr>
          </a:p>
        </p:txBody>
      </p:sp>
      <p:sp>
        <p:nvSpPr>
          <p:cNvPr id="165" name="Google Shape;165;p18"/>
          <p:cNvSpPr txBox="1"/>
          <p:nvPr>
            <p:ph type="title"/>
          </p:nvPr>
        </p:nvSpPr>
        <p:spPr>
          <a:xfrm>
            <a:off x="4650775" y="639850"/>
            <a:ext cx="36861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solidFill>
                  <a:srgbClr val="24292E"/>
                </a:solidFill>
              </a:rPr>
              <a:t>income</a:t>
            </a:r>
            <a:r>
              <a:rPr lang="en" sz="2900">
                <a:solidFill>
                  <a:srgbClr val="24292E"/>
                </a:solidFill>
              </a:rPr>
              <a:t>_by_zip.csv</a:t>
            </a:r>
            <a:endParaRPr sz="2900">
              <a:solidFill>
                <a:srgbClr val="24292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567025"/>
            <a:ext cx="7505700" cy="5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Variables of Interest in Merged Demographic Dataset</a:t>
            </a:r>
            <a:endParaRPr sz="2400"/>
          </a:p>
        </p:txBody>
      </p:sp>
      <p:pic>
        <p:nvPicPr>
          <p:cNvPr id="171" name="Google Shape;171;p19"/>
          <p:cNvPicPr preferRelativeResize="0"/>
          <p:nvPr/>
        </p:nvPicPr>
        <p:blipFill>
          <a:blip r:embed="rId3">
            <a:alphaModFix/>
          </a:blip>
          <a:stretch>
            <a:fillRect/>
          </a:stretch>
        </p:blipFill>
        <p:spPr>
          <a:xfrm>
            <a:off x="197000" y="1157425"/>
            <a:ext cx="8750001" cy="1688800"/>
          </a:xfrm>
          <a:prstGeom prst="rect">
            <a:avLst/>
          </a:prstGeom>
          <a:noFill/>
          <a:ln>
            <a:noFill/>
          </a:ln>
        </p:spPr>
      </p:pic>
      <p:pic>
        <p:nvPicPr>
          <p:cNvPr id="172" name="Google Shape;172;p19"/>
          <p:cNvPicPr preferRelativeResize="0"/>
          <p:nvPr/>
        </p:nvPicPr>
        <p:blipFill>
          <a:blip r:embed="rId4">
            <a:alphaModFix/>
          </a:blip>
          <a:stretch>
            <a:fillRect/>
          </a:stretch>
        </p:blipFill>
        <p:spPr>
          <a:xfrm>
            <a:off x="197000" y="2950833"/>
            <a:ext cx="8749999" cy="18408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3">
            <a:alphaModFix amt="20000"/>
          </a:blip>
          <a:stretch>
            <a:fillRect/>
          </a:stretch>
        </p:blipFill>
        <p:spPr>
          <a:xfrm>
            <a:off x="197875" y="210900"/>
            <a:ext cx="8754826" cy="4728150"/>
          </a:xfrm>
          <a:prstGeom prst="rect">
            <a:avLst/>
          </a:prstGeom>
          <a:noFill/>
          <a:ln>
            <a:noFill/>
          </a:ln>
        </p:spPr>
      </p:pic>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to Answer</a:t>
            </a:r>
            <a:endParaRPr/>
          </a:p>
        </p:txBody>
      </p:sp>
      <p:sp>
        <p:nvSpPr>
          <p:cNvPr id="179" name="Google Shape;179;p20"/>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Based off of beer permit and demographic data, in which zip code will one be more successful when opening a beer serving establishment in Davidson County? </a:t>
            </a:r>
            <a:endParaRPr sz="1800"/>
          </a:p>
          <a:p>
            <a:pPr indent="0" lvl="0" marL="457200" rtl="0" algn="l">
              <a:spcBef>
                <a:spcPts val="1200"/>
              </a:spcBef>
              <a:spcAft>
                <a:spcPts val="12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Exploration Process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