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6a4742aa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e6a4742aa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6d1bd79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6d1bd79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97f216cf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97f216cf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7eb311e9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7eb311e9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97f216cf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97f216cf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7eb311e9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7eb311e9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eb311e9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eb311e9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92cf62ee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e92cf62ee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e7eb311e9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e7eb311e9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7eb311e9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e7eb311e9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552042212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552042212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e552042212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e552042212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e552042212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e552042212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6a4742aa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6a4742aa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Calibri"/>
              <a:buChar char="★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permit_number: permit unique identifier [1]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Calibri"/>
              <a:buChar char="★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permit_subtype: “System code for the permit subtype” [1]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Calibri"/>
              <a:buChar char="★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date_entered: “Date the permit was entered into the system” [1]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Calibri"/>
              <a:buChar char="★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date_issued: permit issue date [1]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Calibri"/>
              <a:buChar char="★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business_name: “Name of the business to which the permit is issued” [1]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Calibri"/>
              <a:buChar char="★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zip: business location zip code [1]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Calibri"/>
              <a:buChar char="★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latitude: latitude coordinate of business location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Calibri"/>
              <a:buChar char="★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longitude: longitude coordinate of business location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800"/>
              <a:buFont typeface="Calibri"/>
              <a:buChar char="★"/>
            </a:pPr>
            <a:r>
              <a:rPr lang="en" sz="18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permit_duration: number of days business has held permit</a:t>
            </a:r>
            <a:endParaRPr sz="180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600"/>
              <a:buFont typeface="Calibri"/>
              <a:buChar char="○"/>
            </a:pPr>
            <a:r>
              <a:rPr lang="en" sz="16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Calculated by subtracting date_issued from present day date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6d1bd79a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e6d1bd79a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948e77fa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948e77fa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948e77fa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948e77fa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6a4742aa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6a4742aa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97f216cf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e97f216cf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image" Target="../media/image3.png"/><Relationship Id="rId7" Type="http://schemas.openxmlformats.org/officeDocument/2006/relationships/image" Target="../media/image16.png"/><Relationship Id="rId8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jpg"/><Relationship Id="rId4" Type="http://schemas.openxmlformats.org/officeDocument/2006/relationships/hyperlink" Target="https://public.tableau.com/views/Beer_Restaurant_Success_Visualizations_16288178489470/BeerSuccess?:language=en-US&amp;publish=yes&amp;:display_count=n&amp;:origin=viz_share_link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ata.nashville.gov/Licenses-Permits/Beer-Permit-Locations/3wb6-xy3j" TargetMode="External"/><Relationship Id="rId4" Type="http://schemas.openxmlformats.org/officeDocument/2006/relationships/hyperlink" Target="https://data.nashville.gov/" TargetMode="External"/><Relationship Id="rId5" Type="http://schemas.openxmlformats.org/officeDocument/2006/relationships/hyperlink" Target="https://www.nashville.gov/Government/Boards-and-Committees/Committee-Information/ID/53/Beer-Permit-Board.aspx" TargetMode="External"/><Relationship Id="rId6" Type="http://schemas.openxmlformats.org/officeDocument/2006/relationships/hyperlink" Target="https://www.census.gov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Beer Restaurant Success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Samantha Wright, Ryan Walkley, Andrew Holt, and Hanna Kim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819150" y="578350"/>
            <a:ext cx="7505700" cy="6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Dataset Search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819150" y="1211950"/>
            <a:ext cx="7505700" cy="32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sz="1800"/>
              <a:t>Found </a:t>
            </a:r>
            <a:r>
              <a:rPr lang="en" sz="1800"/>
              <a:t>Beer_Permit_Locations.csv</a:t>
            </a:r>
            <a:r>
              <a:rPr lang="en" sz="1800"/>
              <a:t> dataset on Data.Nashville.gov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sz="1800"/>
              <a:t>After download, had following variables:</a:t>
            </a:r>
            <a:endParaRPr sz="1800"/>
          </a:p>
        </p:txBody>
      </p:sp>
      <p:pic>
        <p:nvPicPr>
          <p:cNvPr id="191" name="Google Shape;191;p22"/>
          <p:cNvPicPr preferRelativeResize="0"/>
          <p:nvPr/>
        </p:nvPicPr>
        <p:blipFill rotWithShape="1">
          <a:blip r:embed="rId3">
            <a:alphaModFix/>
          </a:blip>
          <a:srcRect b="0" l="0" r="49392" t="0"/>
          <a:stretch/>
        </p:blipFill>
        <p:spPr>
          <a:xfrm>
            <a:off x="1617346" y="2098516"/>
            <a:ext cx="5909299" cy="94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 rotWithShape="1">
          <a:blip r:embed="rId4">
            <a:alphaModFix/>
          </a:blip>
          <a:srcRect b="0" l="50426" r="0" t="0"/>
          <a:stretch/>
        </p:blipFill>
        <p:spPr>
          <a:xfrm>
            <a:off x="1617350" y="3248025"/>
            <a:ext cx="5909299" cy="96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819150" y="427675"/>
            <a:ext cx="7505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Dataset Cl</a:t>
            </a:r>
            <a:r>
              <a:rPr lang="en"/>
              <a:t>eaning and Transformation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819150" y="1018075"/>
            <a:ext cx="7505700" cy="3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★"/>
            </a:pPr>
            <a:r>
              <a:rPr lang="en" sz="1600"/>
              <a:t>Imported dataset into jupyter notebook as dataframe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Pandas was used to clean and transform dataset</a:t>
            </a:r>
            <a:endParaRPr sz="14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Searched for and removed duplicates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t/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t/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Rows with null values dropped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t/>
            </a:r>
            <a:endParaRPr sz="1200"/>
          </a:p>
          <a:p>
            <a:pPr indent="-304800" lvl="2" marL="1371600" rtl="0" algn="l">
              <a:spcBef>
                <a:spcPts val="100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Columns with irrelevant data were removed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t/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longitude and latitude column values were extracted from Mapped Locations column values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Mapped Locations column subsequently deleted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t/>
            </a:r>
            <a:endParaRPr sz="1200"/>
          </a:p>
          <a:p>
            <a:pPr indent="-304800" lvl="2" marL="1371600" rtl="0" algn="l">
              <a:spcBef>
                <a:spcPts val="1500"/>
              </a:spcBef>
              <a:spcAft>
                <a:spcPts val="0"/>
              </a:spcAft>
              <a:buSzPts val="1200"/>
              <a:buChar char="■"/>
            </a:pPr>
            <a:r>
              <a:rPr lang="en" sz="1200"/>
              <a:t>permit_duration values calculated and added as column to dataset</a:t>
            </a:r>
            <a:endParaRPr sz="1200"/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t/>
            </a:r>
            <a:endParaRPr sz="1200"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3650" y="1825150"/>
            <a:ext cx="4509903" cy="23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 rotWithShape="1">
          <a:blip r:embed="rId4">
            <a:alphaModFix/>
          </a:blip>
          <a:srcRect b="0" l="0" r="4095" t="0"/>
          <a:stretch/>
        </p:blipFill>
        <p:spPr>
          <a:xfrm>
            <a:off x="2663650" y="2056275"/>
            <a:ext cx="4509898" cy="23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3650" y="2450125"/>
            <a:ext cx="4509901" cy="376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63650" y="2989650"/>
            <a:ext cx="4509899" cy="25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63650" y="3637125"/>
            <a:ext cx="4509901" cy="42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63650" y="4308800"/>
            <a:ext cx="4509899" cy="42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819150" y="845600"/>
            <a:ext cx="7505700" cy="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Dataset Export</a:t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819150" y="1500800"/>
            <a:ext cx="75057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sz="1800"/>
              <a:t>New, cleaned dataset exported as beer_permit_data_V1.csv</a:t>
            </a:r>
            <a:endParaRPr sz="1700"/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576" y="2309300"/>
            <a:ext cx="7784852" cy="104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5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206075" y="205750"/>
            <a:ext cx="8731524" cy="4732874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5"/>
          <p:cNvSpPr txBox="1"/>
          <p:nvPr>
            <p:ph type="title"/>
          </p:nvPr>
        </p:nvSpPr>
        <p:spPr>
          <a:xfrm>
            <a:off x="819150" y="458850"/>
            <a:ext cx="75057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and Machine Learning Model Creation</a:t>
            </a:r>
            <a:endParaRPr/>
          </a:p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819150" y="1505725"/>
            <a:ext cx="7505700" cy="30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sz="1800"/>
              <a:t>Created RDS instance and S3 bucket in AWS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To allow data in database to be accessed by all group members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sz="1800"/>
              <a:t>Connected pgadmin to RDS instance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sz="1800"/>
              <a:t>Created tables to hold </a:t>
            </a:r>
            <a:r>
              <a:rPr lang="en" sz="1800"/>
              <a:t>beer_permit_data_V1.csv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sz="1800"/>
              <a:t>Used jupyter notebook to fill in pgadmin tables with beer_permit_data_V1.csv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sz="1800"/>
              <a:t>Used jupyter notebook to create starter code for unsupervised machine learning model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Took data from database and outputted labels 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Process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7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212600" y="203600"/>
            <a:ext cx="8734950" cy="4732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7"/>
          <p:cNvSpPr txBox="1"/>
          <p:nvPr>
            <p:ph type="title"/>
          </p:nvPr>
        </p:nvSpPr>
        <p:spPr>
          <a:xfrm>
            <a:off x="819150" y="845600"/>
            <a:ext cx="75057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Database Setup</a:t>
            </a:r>
            <a:endParaRPr/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819150" y="1472600"/>
            <a:ext cx="7505700" cy="29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sz="1800"/>
              <a:t>Finished transforming </a:t>
            </a:r>
            <a:r>
              <a:rPr lang="en" sz="1800"/>
              <a:t>beer_permit_data_V2.csv dataset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sz="1800"/>
              <a:t>Found 3 census datasets for Davidson County from census.gov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Covered general demographic, education, and income information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Each dataset cleaned individually then merged into single dataset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Done using jupyter notebook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sz="1800"/>
              <a:t>Added cleaned, merged census dataset to postgres database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Also added it to another S3 bucket for public use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819150" y="446200"/>
            <a:ext cx="75057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</a:t>
            </a:r>
            <a:endParaRPr/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819150" y="1142100"/>
            <a:ext cx="7505700" cy="3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sz="1800"/>
              <a:t>Clustering model grouped data but did not answer question</a:t>
            </a:r>
            <a:endParaRPr sz="18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37" name="Google Shape;2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8062" y="1632250"/>
            <a:ext cx="4907873" cy="29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819150" y="545550"/>
            <a:ext cx="7505700" cy="7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</a:t>
            </a:r>
            <a:endParaRPr/>
          </a:p>
        </p:txBody>
      </p:sp>
      <p:sp>
        <p:nvSpPr>
          <p:cNvPr id="243" name="Google Shape;243;p29"/>
          <p:cNvSpPr txBox="1"/>
          <p:nvPr>
            <p:ph idx="1" type="body"/>
          </p:nvPr>
        </p:nvSpPr>
        <p:spPr>
          <a:xfrm>
            <a:off x="819150" y="1281450"/>
            <a:ext cx="7505700" cy="27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sz="1800"/>
              <a:t>Made </a:t>
            </a:r>
            <a:r>
              <a:rPr lang="en" sz="1800"/>
              <a:t>random</a:t>
            </a:r>
            <a:r>
              <a:rPr lang="en" sz="1800"/>
              <a:t> forest model to answer question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Achieved sufficient accuracy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t/>
            </a:r>
            <a:endParaRPr sz="1600"/>
          </a:p>
        </p:txBody>
      </p:sp>
      <p:pic>
        <p:nvPicPr>
          <p:cNvPr id="244" name="Google Shape;24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825" y="2030050"/>
            <a:ext cx="3950325" cy="268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0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192875" y="192875"/>
            <a:ext cx="8754674" cy="4745826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0"/>
          <p:cNvSpPr txBox="1"/>
          <p:nvPr>
            <p:ph type="title"/>
          </p:nvPr>
        </p:nvSpPr>
        <p:spPr>
          <a:xfrm>
            <a:off x="819150" y="845600"/>
            <a:ext cx="7505700" cy="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Creation</a:t>
            </a:r>
            <a:endParaRPr/>
          </a:p>
        </p:txBody>
      </p:sp>
      <p:sp>
        <p:nvSpPr>
          <p:cNvPr id="251" name="Google Shape;251;p30"/>
          <p:cNvSpPr txBox="1"/>
          <p:nvPr>
            <p:ph idx="1" type="body"/>
          </p:nvPr>
        </p:nvSpPr>
        <p:spPr>
          <a:xfrm>
            <a:off x="819150" y="1515200"/>
            <a:ext cx="7505700" cy="29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sz="1800"/>
              <a:t>Imported </a:t>
            </a:r>
            <a:r>
              <a:rPr lang="en" sz="1800"/>
              <a:t>beer_permit_data_V2.csv and merged demographic datasets to Tableau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sz="1800"/>
              <a:t>Created visualizations for analysis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sz="1800"/>
              <a:t>Created dashboard explaining our topic and results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https://public.tableau.com/views/Beer_Restaurant_Success_Visualizations_16288178489470/BeerSuccess?:language=en-US&amp;publish=yes&amp;:display_count=n&amp;:origin=viz_share_link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1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196350" y="203600"/>
            <a:ext cx="8751199" cy="4753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1"/>
          <p:cNvSpPr txBox="1"/>
          <p:nvPr>
            <p:ph type="title"/>
          </p:nvPr>
        </p:nvSpPr>
        <p:spPr>
          <a:xfrm>
            <a:off x="819150" y="312050"/>
            <a:ext cx="7505700" cy="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258" name="Google Shape;258;p31"/>
          <p:cNvSpPr txBox="1"/>
          <p:nvPr>
            <p:ph idx="1" type="body"/>
          </p:nvPr>
        </p:nvSpPr>
        <p:spPr>
          <a:xfrm>
            <a:off x="819150" y="992450"/>
            <a:ext cx="7505700" cy="3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sz="1800"/>
              <a:t>Data cleaning and analysis: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Pandas for cleaning and transforming data and exploratory analysis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Python for further analysis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sz="1800"/>
              <a:t>Database storage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Postgres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Flask for data display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AWS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RDS instance for connection to pgadmin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S3 buckets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sz="1800"/>
              <a:t>Machine Learning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Sci-kit Learn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sz="1800"/>
              <a:t>Dashboard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Flask, Tableau, and D3.js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4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98300" y="209250"/>
            <a:ext cx="8735730" cy="4719497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4"/>
          <p:cNvSpPr txBox="1"/>
          <p:nvPr>
            <p:ph type="title"/>
          </p:nvPr>
        </p:nvSpPr>
        <p:spPr>
          <a:xfrm>
            <a:off x="594175" y="1246500"/>
            <a:ext cx="3613500" cy="31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★"/>
            </a:pPr>
            <a:r>
              <a:rPr lang="en">
                <a:solidFill>
                  <a:schemeClr val="dk2"/>
                </a:solidFill>
              </a:rPr>
              <a:t>Selected Topic:</a:t>
            </a:r>
            <a:endParaRPr>
              <a:solidFill>
                <a:schemeClr val="dk2"/>
              </a:solidFill>
            </a:endParaRPr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○"/>
            </a:pPr>
            <a:r>
              <a:rPr lang="en" sz="2900">
                <a:solidFill>
                  <a:schemeClr val="dk2"/>
                </a:solidFill>
              </a:rPr>
              <a:t>Predicting success of beer-serving businesses</a:t>
            </a:r>
            <a:endParaRPr sz="29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sp>
        <p:nvSpPr>
          <p:cNvPr id="136" name="Google Shape;136;p14"/>
          <p:cNvSpPr txBox="1"/>
          <p:nvPr>
            <p:ph idx="2" type="body"/>
          </p:nvPr>
        </p:nvSpPr>
        <p:spPr>
          <a:xfrm>
            <a:off x="4293425" y="1246500"/>
            <a:ext cx="4204500" cy="30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unito"/>
              <a:buChar char="★"/>
            </a:pPr>
            <a:r>
              <a:rPr lang="en" sz="30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Reason for selection: </a:t>
            </a:r>
            <a:endParaRPr sz="30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00"/>
              <a:buFont typeface="Nunito"/>
              <a:buChar char="○"/>
            </a:pPr>
            <a:r>
              <a:rPr lang="en" sz="29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W</a:t>
            </a:r>
            <a:r>
              <a:rPr lang="en" sz="29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ant to discern factors that lead to beer-serving business success</a:t>
            </a:r>
            <a:endParaRPr sz="29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264" name="Google Shape;264;p3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https://data.nashville.gov/Licenses-Permits/Beer-Permit-Locations/3wb6-xy3j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https://data.nashville.gov/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https://www.nashville.gov/Government/Boards-and-Committees/Committee-Information/ID/53/Beer-Permit-Board.aspx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 u="sng">
                <a:solidFill>
                  <a:schemeClr val="hlink"/>
                </a:solidFill>
                <a:hlinkClick r:id="rId6"/>
              </a:rPr>
              <a:t>https://www.census.gov/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5"/>
          <p:cNvPicPr preferRelativeResize="0"/>
          <p:nvPr/>
        </p:nvPicPr>
        <p:blipFill>
          <a:blip r:embed="rId3">
            <a:alphaModFix amt="17000"/>
          </a:blip>
          <a:stretch>
            <a:fillRect/>
          </a:stretch>
        </p:blipFill>
        <p:spPr>
          <a:xfrm flipH="1">
            <a:off x="184000" y="198550"/>
            <a:ext cx="8776000" cy="473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438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Dataset: Beer_Permit_Locations.csv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221575"/>
            <a:ext cx="7505700" cy="33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1800"/>
              <a:t>Displays beer-serving business permit information [1]</a:t>
            </a:r>
            <a:endParaRPr sz="1800"/>
          </a:p>
          <a:p>
            <a:pPr indent="-3429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800"/>
              <a:buChar char="★"/>
            </a:pPr>
            <a:r>
              <a:rPr lang="en" sz="1800"/>
              <a:t>Data is specific to businesses in Nashville area - i.e., Davidson County [1]</a:t>
            </a:r>
            <a:endParaRPr sz="1800"/>
          </a:p>
          <a:p>
            <a:pPr indent="-3429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800"/>
              <a:buChar char="★"/>
            </a:pPr>
            <a:r>
              <a:rPr lang="en" sz="1800"/>
              <a:t>Data provided by Beer Permit Board [1]</a:t>
            </a:r>
            <a:endParaRPr sz="1800"/>
          </a:p>
          <a:p>
            <a:pPr indent="-330200" lvl="1" marL="9144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Administrates “</a:t>
            </a:r>
            <a:r>
              <a:rPr lang="en" sz="1600"/>
              <a:t>all laws and ordinances relating to beer and like alcoholic beverages” [3]</a:t>
            </a:r>
            <a:endParaRPr sz="1600"/>
          </a:p>
          <a:p>
            <a:pPr indent="-3429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SzPts val="1800"/>
              <a:buChar char="★"/>
            </a:pPr>
            <a:r>
              <a:rPr lang="en" sz="1800"/>
              <a:t>Obtained from Data.Nashville.gov</a:t>
            </a:r>
            <a:endParaRPr sz="1800"/>
          </a:p>
          <a:p>
            <a:pPr indent="-330200" lvl="1" marL="914400" rtl="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○"/>
            </a:pPr>
            <a:r>
              <a:rPr lang="en" sz="1600"/>
              <a:t>Publicly accessible data portal containing datasets </a:t>
            </a:r>
            <a:r>
              <a:rPr lang="en" sz="1600"/>
              <a:t>related</a:t>
            </a:r>
            <a:r>
              <a:rPr lang="en" sz="1600"/>
              <a:t> to various Nashville businesses, agencies, and departments[2]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514625"/>
            <a:ext cx="7505700" cy="7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of Interest</a:t>
            </a:r>
            <a:endParaRPr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50" y="1497575"/>
            <a:ext cx="8473676" cy="225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7"/>
          <p:cNvPicPr preferRelativeResize="0"/>
          <p:nvPr/>
        </p:nvPicPr>
        <p:blipFill>
          <a:blip r:embed="rId3">
            <a:alphaModFix amt="24000"/>
          </a:blip>
          <a:stretch>
            <a:fillRect/>
          </a:stretch>
        </p:blipFill>
        <p:spPr>
          <a:xfrm>
            <a:off x="207875" y="204450"/>
            <a:ext cx="8744827" cy="472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599125"/>
            <a:ext cx="7505700" cy="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demographics_by_zip.csv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221625"/>
            <a:ext cx="7505700" cy="32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sz="1800"/>
              <a:t>Displays various demographic data for every </a:t>
            </a:r>
            <a:r>
              <a:rPr lang="en" sz="1800"/>
              <a:t>zip code</a:t>
            </a:r>
            <a:r>
              <a:rPr lang="en" sz="1800"/>
              <a:t> area in Davidson County except one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Race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Gender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Age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Etc.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sz="1800"/>
              <a:t>Data provided by United States Census Bureau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“[Their] </a:t>
            </a:r>
            <a:r>
              <a:rPr i="1" lang="en" sz="1600">
                <a:solidFill>
                  <a:srgbClr val="000000"/>
                </a:solidFill>
              </a:rPr>
              <a:t>goal</a:t>
            </a:r>
            <a:r>
              <a:rPr lang="en" sz="1600">
                <a:solidFill>
                  <a:srgbClr val="000000"/>
                </a:solidFill>
              </a:rPr>
              <a:t> is to provide the best mix of timeliness, relevancy, quality and cost for the data [they] </a:t>
            </a:r>
            <a:r>
              <a:rPr lang="en" sz="1600">
                <a:solidFill>
                  <a:srgbClr val="000000"/>
                </a:solidFill>
              </a:rPr>
              <a:t>collect</a:t>
            </a:r>
            <a:r>
              <a:rPr lang="en" sz="1600">
                <a:solidFill>
                  <a:srgbClr val="000000"/>
                </a:solidFill>
              </a:rPr>
              <a:t> and services [they] provide” [4]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sz="1800"/>
              <a:t>Obtained from Census.gov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“Provid[es] current facts and figures about America’s people, places, and economy” [4]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8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08625" y="186250"/>
            <a:ext cx="8744076" cy="476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639850"/>
            <a:ext cx="3686100" cy="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dk2"/>
                </a:solidFill>
              </a:rPr>
              <a:t>education</a:t>
            </a:r>
            <a:r>
              <a:rPr lang="en" sz="2900">
                <a:solidFill>
                  <a:schemeClr val="dk2"/>
                </a:solidFill>
              </a:rPr>
              <a:t>_by_zip.csv</a:t>
            </a:r>
            <a:endParaRPr sz="2900">
              <a:solidFill>
                <a:schemeClr val="dk2"/>
              </a:solidFill>
            </a:endParaRPr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19150" y="1337350"/>
            <a:ext cx="3686100" cy="28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1800"/>
              <a:t>Displays education levels for different demographic groups found in Davidson County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sz="1800"/>
              <a:t>Data provided by United States Census Bureau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sz="1800"/>
              <a:t>Obtained from Census.gov</a:t>
            </a:r>
            <a:endParaRPr sz="1600"/>
          </a:p>
        </p:txBody>
      </p:sp>
      <p:sp>
        <p:nvSpPr>
          <p:cNvPr id="164" name="Google Shape;164;p18"/>
          <p:cNvSpPr txBox="1"/>
          <p:nvPr>
            <p:ph idx="2" type="body"/>
          </p:nvPr>
        </p:nvSpPr>
        <p:spPr>
          <a:xfrm>
            <a:off x="4650775" y="1337350"/>
            <a:ext cx="3686100" cy="28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★"/>
            </a:pPr>
            <a:r>
              <a:rPr lang="en" sz="1800">
                <a:solidFill>
                  <a:srgbClr val="24292E"/>
                </a:solidFill>
              </a:rPr>
              <a:t>Displays different income types for different demographic groups found in Davidson County</a:t>
            </a:r>
            <a:endParaRPr sz="1800">
              <a:solidFill>
                <a:srgbClr val="24292E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○"/>
            </a:pPr>
            <a:r>
              <a:rPr lang="en" sz="1600">
                <a:solidFill>
                  <a:srgbClr val="24292E"/>
                </a:solidFill>
              </a:rPr>
              <a:t>Household income</a:t>
            </a:r>
            <a:endParaRPr sz="1600">
              <a:solidFill>
                <a:srgbClr val="24292E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○"/>
            </a:pPr>
            <a:r>
              <a:rPr lang="en" sz="1600">
                <a:solidFill>
                  <a:srgbClr val="24292E"/>
                </a:solidFill>
              </a:rPr>
              <a:t>Per Capita Income</a:t>
            </a:r>
            <a:endParaRPr sz="1600">
              <a:solidFill>
                <a:srgbClr val="24292E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600"/>
              <a:buChar char="○"/>
            </a:pPr>
            <a:r>
              <a:rPr lang="en" sz="1600">
                <a:solidFill>
                  <a:srgbClr val="24292E"/>
                </a:solidFill>
              </a:rPr>
              <a:t>Etc.</a:t>
            </a:r>
            <a:endParaRPr sz="1600">
              <a:solidFill>
                <a:srgbClr val="24292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★"/>
            </a:pPr>
            <a:r>
              <a:rPr lang="en" sz="1800">
                <a:solidFill>
                  <a:srgbClr val="24292E"/>
                </a:solidFill>
              </a:rPr>
              <a:t>Data provided by United States Census Bureau</a:t>
            </a:r>
            <a:endParaRPr sz="1600">
              <a:solidFill>
                <a:srgbClr val="24292E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Char char="★"/>
            </a:pPr>
            <a:r>
              <a:rPr lang="en" sz="1800">
                <a:solidFill>
                  <a:srgbClr val="24292E"/>
                </a:solidFill>
              </a:rPr>
              <a:t>Obtained from Census.gov</a:t>
            </a:r>
            <a:endParaRPr sz="1800">
              <a:solidFill>
                <a:srgbClr val="24292E"/>
              </a:solidFill>
            </a:endParaRPr>
          </a:p>
        </p:txBody>
      </p:sp>
      <p:sp>
        <p:nvSpPr>
          <p:cNvPr id="165" name="Google Shape;165;p18"/>
          <p:cNvSpPr txBox="1"/>
          <p:nvPr>
            <p:ph type="title"/>
          </p:nvPr>
        </p:nvSpPr>
        <p:spPr>
          <a:xfrm>
            <a:off x="4650775" y="639850"/>
            <a:ext cx="3686100" cy="6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24292E"/>
                </a:solidFill>
              </a:rPr>
              <a:t>income</a:t>
            </a:r>
            <a:r>
              <a:rPr lang="en" sz="2900">
                <a:solidFill>
                  <a:srgbClr val="24292E"/>
                </a:solidFill>
              </a:rPr>
              <a:t>_by_zip.csv</a:t>
            </a:r>
            <a:endParaRPr sz="2900">
              <a:solidFill>
                <a:srgbClr val="24292E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819150" y="567025"/>
            <a:ext cx="75057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Variables of Interest in Merged Demographic Dataset</a:t>
            </a:r>
            <a:endParaRPr sz="2400"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00" y="1157425"/>
            <a:ext cx="8750001" cy="168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000" y="2950833"/>
            <a:ext cx="8749999" cy="1840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0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197875" y="210900"/>
            <a:ext cx="8754826" cy="472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to Answer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819150" y="18002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 sz="1800"/>
              <a:t>Based off of Beer Permit and demographic data, in which zip code will one be more successful when opening a beer serving establishment in Davidson County? 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Process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