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519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3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5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26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7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72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214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101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98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25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1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75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429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56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5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00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21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07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2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2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59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66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7eb7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7eb70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2180200"/>
            <a:ext cx="67275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TDD/BDD/ATDD/T(Type)DD/DDD/FDD/PDD</a:t>
            </a:r>
            <a:endParaRPr lang="en-US" sz="1100" i="0" u="none" strike="noStrike" cap="none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83B6D1-1399-48C4-9FAC-372CFFF13CFA}"/>
              </a:ext>
            </a:extLst>
          </p:cNvPr>
          <p:cNvSpPr txBox="1"/>
          <p:nvPr/>
        </p:nvSpPr>
        <p:spPr>
          <a:xfrm>
            <a:off x="940905" y="1775790"/>
            <a:ext cx="74477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Какие тесты мы должны написать, чтобы было достаточно для покрытия функциональности?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1426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8BA37-83BC-45BE-9EEE-176AAE90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54" y="205892"/>
            <a:ext cx="4863461" cy="45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9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3F6DF9-561B-40F4-8B01-B2A76AC6A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" y="570576"/>
            <a:ext cx="7695596" cy="39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418CCC-9993-4ABB-B41C-5EAD331B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49" y="471225"/>
            <a:ext cx="4438747" cy="4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2CF0CF-7E36-437E-95EE-D51CA6B53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57"/>
          <a:stretch/>
        </p:blipFill>
        <p:spPr>
          <a:xfrm>
            <a:off x="720632" y="425236"/>
            <a:ext cx="1903651" cy="1847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C0747F-120A-4CC4-8109-9CE8334DE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57"/>
          <a:stretch/>
        </p:blipFill>
        <p:spPr>
          <a:xfrm>
            <a:off x="5567893" y="425236"/>
            <a:ext cx="1903651" cy="1847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5CB707-9672-46CF-B0A9-8E052ED77B72}"/>
              </a:ext>
            </a:extLst>
          </p:cNvPr>
          <p:cNvSpPr txBox="1"/>
          <p:nvPr/>
        </p:nvSpPr>
        <p:spPr>
          <a:xfrm>
            <a:off x="338283" y="2571750"/>
            <a:ext cx="4572000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1400"/>
              <a:t>testingSumFunctionality1()</a:t>
            </a:r>
          </a:p>
          <a:p>
            <a:pPr lvl="1">
              <a:lnSpc>
                <a:spcPct val="200000"/>
              </a:lnSpc>
            </a:pPr>
            <a:r>
              <a:rPr lang="en-US" sz="1400"/>
              <a:t>testingSumFunctionality2()</a:t>
            </a:r>
            <a:endParaRPr lang="ru-RU" sz="1400"/>
          </a:p>
          <a:p>
            <a:pPr lvl="1">
              <a:lnSpc>
                <a:spcPct val="200000"/>
              </a:lnSpc>
            </a:pPr>
            <a:r>
              <a:rPr lang="en-US" sz="1400"/>
              <a:t>testingSumFunctionality3()</a:t>
            </a:r>
            <a:endParaRPr lang="ru-RU" sz="1400"/>
          </a:p>
          <a:p>
            <a:pPr lvl="1">
              <a:lnSpc>
                <a:spcPct val="200000"/>
              </a:lnSpc>
            </a:pP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760D2F-8310-4DCB-94F2-CE9D51470F15}"/>
              </a:ext>
            </a:extLst>
          </p:cNvPr>
          <p:cNvSpPr txBox="1"/>
          <p:nvPr/>
        </p:nvSpPr>
        <p:spPr>
          <a:xfrm>
            <a:off x="3812961" y="2753754"/>
            <a:ext cx="51219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whenMoreThan2NumbersAreUsedThenExceptionIsThrown()</a:t>
            </a:r>
          </a:p>
          <a:p>
            <a:endParaRPr lang="en-US" dirty="0"/>
          </a:p>
          <a:p>
            <a:r>
              <a:rPr lang="en-US" dirty="0"/>
              <a:t>when2NumbersAreUsedThenNoExceptionIsThrown()</a:t>
            </a:r>
          </a:p>
          <a:p>
            <a:endParaRPr lang="en-US" dirty="0"/>
          </a:p>
          <a:p>
            <a:r>
              <a:rPr lang="en-US" dirty="0" err="1"/>
              <a:t>whenNonNumberIsUsedThenExceptionIsThrown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Behavior-driven development (BDD)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B7CB47-C4C1-4EA8-9E35-6A6274128E59}"/>
              </a:ext>
            </a:extLst>
          </p:cNvPr>
          <p:cNvSpPr txBox="1"/>
          <p:nvPr/>
        </p:nvSpPr>
        <p:spPr>
          <a:xfrm>
            <a:off x="543339" y="1736036"/>
            <a:ext cx="804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Итак, тесты написаны в таком духе, помогают другим участникам команды лучше понимать функциональность, и в итоге даже между собой разговаривать на </a:t>
            </a:r>
            <a:r>
              <a:rPr lang="ru-RU" sz="2000" b="1" dirty="0"/>
              <a:t>«Обще понятном языке»</a:t>
            </a:r>
            <a:r>
              <a:rPr lang="uk-UA" sz="2000" b="1" dirty="0" smtClean="0"/>
              <a:t>(</a:t>
            </a:r>
            <a:r>
              <a:rPr lang="en-US" sz="2000" b="1" dirty="0"/>
              <a:t>Ubiquitous language).</a:t>
            </a:r>
          </a:p>
        </p:txBody>
      </p:sp>
    </p:spTree>
    <p:extLst>
      <p:ext uri="{BB962C8B-B14F-4D97-AF65-F5344CB8AC3E}">
        <p14:creationId xmlns:p14="http://schemas.microsoft.com/office/powerpoint/2010/main" val="241273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Behavior-driven development (BDD)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B7CB47-C4C1-4EA8-9E35-6A6274128E59}"/>
              </a:ext>
            </a:extLst>
          </p:cNvPr>
          <p:cNvSpPr txBox="1"/>
          <p:nvPr/>
        </p:nvSpPr>
        <p:spPr>
          <a:xfrm>
            <a:off x="384311" y="2371695"/>
            <a:ext cx="804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000" dirty="0"/>
              <a:t>Чтобы понять, что такое </a:t>
            </a:r>
            <a:r>
              <a:rPr lang="ru-RU" sz="2000" b="1" dirty="0"/>
              <a:t>Ubiquitous language</a:t>
            </a:r>
            <a:r>
              <a:rPr lang="ru-RU" sz="2000" dirty="0"/>
              <a:t>, представьте себе дом!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61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Behavior-driven development (BDD)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4B74A9-64EE-42C7-87F1-4CB36136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10" y="1210321"/>
            <a:ext cx="6079518" cy="3242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FBDBF2-51AF-4406-810B-2CCFB9D4C179}"/>
              </a:ext>
            </a:extLst>
          </p:cNvPr>
          <p:cNvSpPr txBox="1"/>
          <p:nvPr/>
        </p:nvSpPr>
        <p:spPr>
          <a:xfrm>
            <a:off x="1346691" y="918688"/>
            <a:ext cx="6026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 представил такой дом, он похож на дом, который представили вы?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953CC7-1B83-4124-95BC-B347EDB6992D}"/>
              </a:ext>
            </a:extLst>
          </p:cNvPr>
          <p:cNvSpPr txBox="1"/>
          <p:nvPr/>
        </p:nvSpPr>
        <p:spPr>
          <a:xfrm>
            <a:off x="660064" y="4560452"/>
            <a:ext cx="8229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Проблема коммуникации внутри команды, и людей заинтересованных в реализации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51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Behavior-driven development (BDD)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5F0397-7E83-4ADB-B863-81E8C6913E83}"/>
              </a:ext>
            </a:extLst>
          </p:cNvPr>
          <p:cNvSpPr txBox="1"/>
          <p:nvPr/>
        </p:nvSpPr>
        <p:spPr>
          <a:xfrm>
            <a:off x="291548" y="1603513"/>
            <a:ext cx="79645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Основной идеей данной методологии является сочетание в процессе разработки чисто технических интересов и интересов бизнеса, позволяя тем самым управляющему персоналу и программистам говорить на одном языке.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18018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Behavior-driven development (BDD)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5F0397-7E83-4ADB-B863-81E8C6913E83}"/>
              </a:ext>
            </a:extLst>
          </p:cNvPr>
          <p:cNvSpPr txBox="1"/>
          <p:nvPr/>
        </p:nvSpPr>
        <p:spPr>
          <a:xfrm>
            <a:off x="1040295" y="1055758"/>
            <a:ext cx="7063410" cy="369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BDD фокусується на наступних питаннях:</a:t>
            </a:r>
          </a:p>
          <a:p>
            <a:pPr algn="just"/>
            <a:endParaRPr lang="ru-RU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З чого починається процес.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Що потрібно тестувати, а що ні.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Скільки перевірок повинна бути вчинена за один раз.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Що можна назвати перевіркою.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Як зрозуміти, чому тест не пройшов.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342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Test-driven development (TDD)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7A2876-DE4F-4A58-BC77-C5FBD4CCF264}"/>
              </a:ext>
            </a:extLst>
          </p:cNvPr>
          <p:cNvSpPr txBox="1"/>
          <p:nvPr/>
        </p:nvSpPr>
        <p:spPr>
          <a:xfrm>
            <a:off x="291547" y="851116"/>
            <a:ext cx="8640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Технология разработки программного обеспечения, использующая краткие итерации разработки, начинающиеся с предварительного написания тестов, определяющих необходимые улучшения или новые функции.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4FD509-7522-457D-99D1-F127423B1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59"/>
          <a:stretch/>
        </p:blipFill>
        <p:spPr>
          <a:xfrm>
            <a:off x="2630640" y="1689131"/>
            <a:ext cx="3882719" cy="31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537251" y="397565"/>
            <a:ext cx="573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Behavior-driven development (BDD)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5F0397-7E83-4ADB-B863-81E8C6913E83}"/>
              </a:ext>
            </a:extLst>
          </p:cNvPr>
          <p:cNvSpPr txBox="1"/>
          <p:nvPr/>
        </p:nvSpPr>
        <p:spPr>
          <a:xfrm>
            <a:off x="808383" y="993914"/>
            <a:ext cx="72953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Спецификация поведения строится в полуформальной форме в практике BDD существует следующая структура</a:t>
            </a:r>
            <a:r>
              <a:rPr lang="ru-RU" sz="1600" dirty="0" smtClean="0"/>
              <a:t>:</a:t>
            </a:r>
          </a:p>
          <a:p>
            <a:r>
              <a:rPr lang="ru-RU" sz="1600" b="1" dirty="0" smtClean="0"/>
              <a:t>Заголовок</a:t>
            </a:r>
          </a:p>
          <a:p>
            <a:r>
              <a:rPr lang="ru-RU" sz="1600" dirty="0" smtClean="0"/>
              <a:t>В </a:t>
            </a:r>
            <a:r>
              <a:rPr lang="ru-RU" sz="1600" dirty="0"/>
              <a:t>условной форме должно быть описание бизнес-цели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Описание </a:t>
            </a:r>
            <a:r>
              <a:rPr lang="ru-RU" sz="1600" b="1" dirty="0"/>
              <a:t>(англ. Narrative</a:t>
            </a:r>
            <a:r>
              <a:rPr lang="ru-RU" sz="1600" b="1" dirty="0" smtClean="0"/>
              <a:t>)</a:t>
            </a:r>
          </a:p>
          <a:p>
            <a:r>
              <a:rPr lang="ru-RU" sz="1600" dirty="0" smtClean="0"/>
              <a:t>В </a:t>
            </a:r>
            <a:r>
              <a:rPr lang="ru-RU" sz="1600" dirty="0"/>
              <a:t>короткой и произвольной форме должны быть раскрыты следующие вопросы</a:t>
            </a:r>
            <a:r>
              <a:rPr lang="ru-RU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Кто </a:t>
            </a:r>
            <a:r>
              <a:rPr lang="ru-RU" sz="1600" dirty="0"/>
              <a:t>является заинтересованным лицом данной истории</a:t>
            </a:r>
            <a:r>
              <a:rPr lang="ru-RU" sz="16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входящий </a:t>
            </a:r>
            <a:r>
              <a:rPr lang="ru-RU" sz="1600" dirty="0"/>
              <a:t>в состав данной истории</a:t>
            </a:r>
            <a:r>
              <a:rPr lang="ru-RU" sz="16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Какую </a:t>
            </a:r>
            <a:r>
              <a:rPr lang="ru-RU" sz="1600" dirty="0"/>
              <a:t>ценность данная история придает бизнесу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Сценарий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Начальные условия</a:t>
            </a:r>
            <a:r>
              <a:rPr lang="en-US" sz="1600" dirty="0"/>
              <a:t>;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Событие</a:t>
            </a:r>
            <a:r>
              <a:rPr lang="ru-RU" sz="1600" dirty="0"/>
              <a:t>, инициирующее начало этого сценария</a:t>
            </a:r>
            <a:r>
              <a:rPr lang="ru-RU" sz="16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Ожидаемый </a:t>
            </a:r>
            <a:r>
              <a:rPr lang="ru-RU" sz="1600" dirty="0"/>
              <a:t>результат или результаты.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983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0F037-CD38-4E64-BFCC-BA1213445CC2}"/>
              </a:ext>
            </a:extLst>
          </p:cNvPr>
          <p:cNvSpPr txBox="1"/>
          <p:nvPr/>
        </p:nvSpPr>
        <p:spPr>
          <a:xfrm>
            <a:off x="1702904" y="331304"/>
            <a:ext cx="5738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800" b="1" dirty="0"/>
              <a:t>Мова </a:t>
            </a:r>
            <a:r>
              <a:rPr lang="en-US" sz="4800" b="1" dirty="0"/>
              <a:t>Gherkin</a:t>
            </a:r>
            <a:endParaRPr lang="en-US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115A868-F40E-4ADB-A304-BB6562AE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4786"/>
              </p:ext>
            </p:extLst>
          </p:nvPr>
        </p:nvGraphicFramePr>
        <p:xfrm>
          <a:off x="686392" y="0"/>
          <a:ext cx="6924260" cy="4802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130">
                  <a:extLst>
                    <a:ext uri="{9D8B030D-6E8A-4147-A177-3AD203B41FA5}">
                      <a16:colId xmlns:a16="http://schemas.microsoft.com/office/drawing/2014/main" xmlns="" val="776473281"/>
                    </a:ext>
                  </a:extLst>
                </a:gridCol>
                <a:gridCol w="3462130">
                  <a:extLst>
                    <a:ext uri="{9D8B030D-6E8A-4147-A177-3AD203B41FA5}">
                      <a16:colId xmlns:a16="http://schemas.microsoft.com/office/drawing/2014/main" xmlns="" val="913334821"/>
                    </a:ext>
                  </a:extLst>
                </a:gridCol>
              </a:tblGrid>
              <a:tr h="289454">
                <a:tc>
                  <a:txBody>
                    <a:bodyPr/>
                    <a:lstStyle/>
                    <a:p>
                      <a:pPr algn="ctr"/>
                      <a:r>
                        <a:rPr lang="uk-UA" sz="12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Ключевое </a:t>
                      </a:r>
                      <a:r>
                        <a:rPr lang="uk-UA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слово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 smtClean="0"/>
                        <a:t>Описание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1940086"/>
                  </a:ext>
                </a:extLst>
              </a:tr>
              <a:tr h="7815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Story (Feature)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Каждая новая спецификация начинается с этого ключевого слова, после которого через двоеточие в условной форме пишется имя истории.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196082"/>
                  </a:ext>
                </a:extLst>
              </a:tr>
              <a:tr h="694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 a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Роль того человека в бизнес-модели, которым данная функциональность интересна.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703968"/>
                  </a:ext>
                </a:extLst>
              </a:tr>
              <a:tr h="492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 order to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короткой форме какие цели преследует личность.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9021979"/>
                  </a:ext>
                </a:extLst>
              </a:tr>
              <a:tr h="492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 want to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короткой форме описывается конечный результат.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086229"/>
                  </a:ext>
                </a:extLst>
              </a:tr>
              <a:tr h="11288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Scenario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Каждый сценарий одной истории начинается с этого слова, после которого через двоеточие в условной форме пишется цель сценария. Если сценариев в истории несколько, то после ключевого слова должен писаться его порядковый номер.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7768448"/>
                  </a:ext>
                </a:extLst>
              </a:tr>
              <a:tr h="6735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Given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Начальное условие. Если исходных условий несколько, то каждое новое условие добавляется из новой строки с помощью ключевого слова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And.</a:t>
                      </a:r>
                      <a:endParaRPr lang="uk-U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965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B9A1756-3D2B-480E-9121-B7F759DC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12124"/>
              </p:ext>
            </p:extLst>
          </p:nvPr>
        </p:nvGraphicFramePr>
        <p:xfrm>
          <a:off x="418252" y="727715"/>
          <a:ext cx="7883426" cy="399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713">
                  <a:extLst>
                    <a:ext uri="{9D8B030D-6E8A-4147-A177-3AD203B41FA5}">
                      <a16:colId xmlns:a16="http://schemas.microsoft.com/office/drawing/2014/main" xmlns="" val="2617914519"/>
                    </a:ext>
                  </a:extLst>
                </a:gridCol>
                <a:gridCol w="3941713">
                  <a:extLst>
                    <a:ext uri="{9D8B030D-6E8A-4147-A177-3AD203B41FA5}">
                      <a16:colId xmlns:a16="http://schemas.microsoft.com/office/drawing/2014/main" xmlns="" val="1154021223"/>
                    </a:ext>
                  </a:extLst>
                </a:gridCol>
              </a:tblGrid>
              <a:tr h="426715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Ключевое </a:t>
                      </a:r>
                      <a:r>
                        <a:rPr lang="uk-UA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слово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Описание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651140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Событие, инициирующее данный сценарий. Если событие нельзя раскрыть одним предложением, все последующие детали раскрываются через ключевые слова</a:t>
                      </a:r>
                      <a:r>
                        <a:rPr lang="uk-UA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 </a:t>
                      </a:r>
                      <a:r>
                        <a:rPr lang="uk-UA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But.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445083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Результат, который пользователь должен наблюдать в конечном счете. Если результат нельзя раскрыть одним предложением, все последующие детали раскрываются через ключевые слова And</a:t>
                      </a:r>
                      <a:r>
                        <a:rPr lang="ru-RU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и </a:t>
                      </a: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But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6946729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Вспомогательное ключевое слово, аналог конъюнкции.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9907765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Вспомогательное ключевое слово, аналог отрицания.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63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7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3097695" y="429207"/>
            <a:ext cx="29486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 smtClean="0"/>
              <a:t>Язык </a:t>
            </a:r>
            <a:r>
              <a:rPr lang="en-US" sz="3200" b="1" dirty="0"/>
              <a:t>Gherkin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847A47-058D-448A-9AC6-96A0DC82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866" y="970968"/>
            <a:ext cx="5441053" cy="37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3097695" y="429207"/>
            <a:ext cx="29486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/>
              <a:t>Мова </a:t>
            </a:r>
            <a:r>
              <a:rPr lang="en-US" sz="3200" b="1" dirty="0"/>
              <a:t>Gherkin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E74229-0DC0-42B3-B302-D40F43A08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89" y="145336"/>
            <a:ext cx="6674158" cy="44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2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Acceptance test–driven development (ATDD)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7" y="1524000"/>
            <a:ext cx="83356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Является развитием идеи test-driven development (TDD). Общий смысл в том, что прежде чем что-либо делать, нужно придумать критерий проделанной работы и критерий того, что работа сделана правильно.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FDFB3E-E8B5-4C4E-850D-DA50E5B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37" y="2157560"/>
            <a:ext cx="2645526" cy="2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TDD — Type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7" y="1524000"/>
            <a:ext cx="83356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Type Driven Development сокращенно пишется также, как и разработка через тестирование, поэтому обычно пишут полное название.</a:t>
            </a:r>
          </a:p>
          <a:p>
            <a:pPr fontAlgn="base"/>
            <a:r>
              <a:rPr lang="ru-RU" dirty="0"/>
              <a:t>При разработке на основе типов ваши типы данных и сигнатуры типов являются спецификацией программы. Типы также служат формой документации, которая гарантированно обновляется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Типы представляют из себя небольшие контрольные точки, благодаря которым, мы получаем множество мини-тестов по всему нашему приложению. Причем затраты на создание типов минимальны и актуализировать их не требуется, так как они являются частью кодовой базы.</a:t>
            </a:r>
          </a:p>
        </p:txBody>
      </p:sp>
    </p:spTree>
    <p:extLst>
      <p:ext uri="{BB962C8B-B14F-4D97-AF65-F5344CB8AC3E}">
        <p14:creationId xmlns:p14="http://schemas.microsoft.com/office/powerpoint/2010/main" val="195766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TDD — Type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Из минусов только возрастающая сложность у языков с динамической типизацией. К примеру, для JavaScript этот подход тяжелее применить, чем для TypeScript.</a:t>
            </a:r>
          </a:p>
        </p:txBody>
      </p:sp>
      <p:pic>
        <p:nvPicPr>
          <p:cNvPr id="1026" name="Picture 2" descr="https://habrastorage.org/webt/ue/7h/y5/ue7hy5tcox8zmj5hngev707m99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97" y="1840891"/>
            <a:ext cx="4762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0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DDD — Domain Driven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Предметно-ориентированное проектирование не является какой-либо конкретной технологией или методологией. DDD — это набор правил, которые позволяют принимать правильные проектные решения. Данный подход позволяет значительно ускорить процесс проектирования программного обеспечения в незнакомой предметной области.</a:t>
            </a:r>
          </a:p>
        </p:txBody>
      </p:sp>
      <p:pic>
        <p:nvPicPr>
          <p:cNvPr id="2050" name="Picture 2" descr="https://habrastorage.org/webt/r2/yv/qy/r2yvqyh9gninztlb6_k0paa6pj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6" y="2140392"/>
            <a:ext cx="73437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6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DDD — Domain Driven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Пример: возьмем сущность "человек" и поместим его в контекст "публичные выступления". В этом контексте, по DDD, он становится спикером или оратором. А в контексте "семья" — мужем или братом.</a:t>
            </a:r>
          </a:p>
        </p:txBody>
      </p:sp>
      <p:pic>
        <p:nvPicPr>
          <p:cNvPr id="3074" name="Picture 2" descr="https://habrastorage.org/webt/fr/ol/pb/frolpb6kxzrufs8nxfspbnjbhn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30" y="1783404"/>
            <a:ext cx="5065928" cy="284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Test-driven development (TDD)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7A2876-DE4F-4A58-BC77-C5FBD4CCF264}"/>
              </a:ext>
            </a:extLst>
          </p:cNvPr>
          <p:cNvSpPr txBox="1"/>
          <p:nvPr/>
        </p:nvSpPr>
        <p:spPr>
          <a:xfrm>
            <a:off x="251790" y="1663809"/>
            <a:ext cx="86404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Новый </a:t>
            </a:r>
            <a:r>
              <a:rPr lang="ru-RU" dirty="0"/>
              <a:t>рабочий код пишется только после того, как будет написан модульный непроходящий тест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пишете ровно такой объем кода модульного теста, который необходим для того чтобы этот тест не проходил (если код теста не компилируется, считается, что он не проходит</a:t>
            </a:r>
            <a:r>
              <a:rPr lang="ru-RU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 </a:t>
            </a:r>
            <a:r>
              <a:rPr lang="ru-RU" dirty="0"/>
              <a:t>пишете ровно такой объем рабочего кода, который необходим для прохождения модульного теста, который в данный момент не проходит.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363BEA-C78F-49B6-AC35-056D4ABD63FD}"/>
              </a:ext>
            </a:extLst>
          </p:cNvPr>
          <p:cNvSpPr txBox="1"/>
          <p:nvPr/>
        </p:nvSpPr>
        <p:spPr>
          <a:xfrm>
            <a:off x="430696" y="11035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Три </a:t>
            </a:r>
            <a:r>
              <a:rPr lang="uk-UA" b="1" dirty="0" smtClean="0"/>
              <a:t>закона </a:t>
            </a:r>
            <a:r>
              <a:rPr lang="en-US" b="1" dirty="0"/>
              <a:t>TDD: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334480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DDD — Domain Driven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С точки зрения </a:t>
            </a:r>
            <a:r>
              <a:rPr lang="en-US" dirty="0"/>
              <a:t>Domain-Driven Design </a:t>
            </a:r>
            <a:r>
              <a:rPr lang="ru-RU" dirty="0"/>
              <a:t>абсолютно всё равно, какую архитектуру вы выберете. </a:t>
            </a:r>
            <a:r>
              <a:rPr lang="en-US" dirty="0"/>
              <a:t>Domain-Driven Design </a:t>
            </a:r>
            <a:r>
              <a:rPr lang="ru-RU" dirty="0"/>
              <a:t>не про это, </a:t>
            </a:r>
            <a:r>
              <a:rPr lang="en-US" dirty="0"/>
              <a:t>Domain-Driven Design </a:t>
            </a:r>
            <a:r>
              <a:rPr lang="ru-RU" dirty="0"/>
              <a:t>про язык и про общение.</a:t>
            </a:r>
          </a:p>
        </p:txBody>
      </p:sp>
      <p:pic>
        <p:nvPicPr>
          <p:cNvPr id="4098" name="Picture 2" descr="https://habrastorage.org/webt/yr/u1/xk/yru1xky15pmztnac5w504au08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66" y="1682737"/>
            <a:ext cx="5513470" cy="30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4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1378226" y="336442"/>
            <a:ext cx="699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DDD — Domain Driven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/>
              <a:t>Плюсы: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 smtClean="0"/>
              <a:t>почти </a:t>
            </a:r>
            <a:r>
              <a:rPr lang="ru-RU" dirty="0"/>
              <a:t>все участники команды могут читать код проекта;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постановка задач становится более явной;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баги бизнес логики становиться проще искать;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QA специалистам намного легче просматривать код и находить логические ошибки и баги.</a:t>
            </a:r>
          </a:p>
          <a:p>
            <a:pPr fontAlgn="base"/>
            <a:r>
              <a:rPr lang="ru-RU" b="1" dirty="0" smtClean="0"/>
              <a:t>Минусы: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требуется высокая квалификация разработчиков, особенно, на старте проекта;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не все клиенты готовы пойти на такие затраты, DDD нужно учиться всем участникам процесса разработки.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112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693906" y="336442"/>
            <a:ext cx="7681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FDD — Features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dirty="0"/>
              <a:t>FDD — Эта методология (кратко именуемая FDD) была разработана Джеффом Де Люка (Jeff De Luca) и признанным гуру в области объектно-ориентированных технологий Питером Коадом (Peter Coad). FDD представляет собой попытку объединить наиболее признанные в индустрии разработки программного обеспечения методики, принимающие за основу важную для заказчика функциональность (свойства) разрабатываемого программного обеспечения. Основной целью данной методологии является разработка реального, работающего программного обеспечения систематически, в поставленные сроки.</a:t>
            </a:r>
          </a:p>
        </p:txBody>
      </p:sp>
      <p:sp>
        <p:nvSpPr>
          <p:cNvPr id="2" name="AutoShape 2" descr="https://worksolutions.ru/uploads/Sk_God9_NCV_9_C_Glbulq_Jr_C_Mxzaj_E_Zf_KFMQXF_5_R2_FNY_88f74bea4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68" y="2839497"/>
            <a:ext cx="6711142" cy="179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96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700392" y="336442"/>
            <a:ext cx="767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FDD — Features Driven Development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/>
              <a:t>Плюсы: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документация по свойствам системы;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тщательное проектирование;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проще оценивать небольшие задачи;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тесты ориентированы на бизнес-задачи;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проработанный процесс создания продукта;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короткие итеративные циклы разработки позволяют быстрее наращивать функциональность и уменьшить количество ошибок.</a:t>
            </a:r>
          </a:p>
          <a:p>
            <a:pPr fontAlgn="base"/>
            <a:r>
              <a:rPr lang="ru-RU" b="1" dirty="0" smtClean="0"/>
              <a:t>Минусы: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FDD больше подходит для больших проектов. Небольшие команды разработки не смогут прочувствовать все преимущества данного подхода;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значительные затраты на внедрение и обучение.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3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700392" y="336442"/>
            <a:ext cx="767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MDD — Model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/>
              <a:t>Разработка, управляемая моделями</a:t>
            </a:r>
            <a:r>
              <a:rPr lang="ru-RU" dirty="0"/>
              <a:t>, (англ. model-driven development) — это стиль разработки программного обеспечения, когда модели становятся основными артефактами разработки, из которых генерируется код и другие артефакты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Если говорить проще, то вся суть разработки сводится к построению необходимых диаграмм, из которых впоследствии мы генерируем рабочий код проекта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Основная цель MDD — минимизация затрат, связанных с привязкой к конкретным системным платформам и программным инфраструктурам. Ведь основная бизнес-логика содержится в диаграммах и не сковывает нас рамками выбора языка программирования и инструментов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374554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700392" y="336442"/>
            <a:ext cx="767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MDD — Model Driven Development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/>
              <a:t>Плюсы: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ускоряется вывод минимального жизнеспособного продукта (Minimum Viable Product) на рынок;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сокращается время на: генерацию каркаса приложения, модели классов, базы данных;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постоянно обновляемая документация;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для участников проекта диаграммы намного нагляднее кода.</a:t>
            </a:r>
          </a:p>
          <a:p>
            <a:pPr fontAlgn="base"/>
            <a:r>
              <a:rPr lang="ru-RU" b="1" dirty="0" smtClean="0"/>
              <a:t>Минусы: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для внедрение MMD потребуется использовать специальные программные решения, такие как Rational Software Architect, Simulink или Sirius;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от программистов требуются внушительные знания проектирования диаграмм;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значительные финансовые затраты на интеграцию данной методологии.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50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700392" y="336442"/>
            <a:ext cx="767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PDD — Panic Driven Development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66" y="921217"/>
            <a:ext cx="3812634" cy="381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602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66E2FB-CF96-490B-B6DA-4D27CAFC4ECB}"/>
              </a:ext>
            </a:extLst>
          </p:cNvPr>
          <p:cNvSpPr txBox="1"/>
          <p:nvPr/>
        </p:nvSpPr>
        <p:spPr>
          <a:xfrm>
            <a:off x="700392" y="336442"/>
            <a:ext cx="767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PDD — Panic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24A506-67EA-41C4-82ED-BA07DAD267EC}"/>
              </a:ext>
            </a:extLst>
          </p:cNvPr>
          <p:cNvSpPr txBox="1"/>
          <p:nvPr/>
        </p:nvSpPr>
        <p:spPr>
          <a:xfrm>
            <a:off x="225286" y="1130384"/>
            <a:ext cx="83356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/>
              <a:t>Плюсы: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высокая скорость разработки;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дешево;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заказчики счастливы, что наконец-то нашли толковых разработчиков.</a:t>
            </a:r>
          </a:p>
          <a:p>
            <a:pPr fontAlgn="base"/>
            <a:r>
              <a:rPr lang="ru-RU" b="1" dirty="0" smtClean="0"/>
              <a:t>Минусы: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ru-RU" dirty="0"/>
              <a:t>все плюсы разобьются о технический долг и сложность проекта.</a:t>
            </a:r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8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Test-driven development (TDD)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7A2876-DE4F-4A58-BC77-C5FBD4CCF264}"/>
              </a:ext>
            </a:extLst>
          </p:cNvPr>
          <p:cNvSpPr txBox="1"/>
          <p:nvPr/>
        </p:nvSpPr>
        <p:spPr>
          <a:xfrm>
            <a:off x="251790" y="1663809"/>
            <a:ext cx="86404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Add 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Run all tests and see if the new one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Write some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Refactor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Repeat</a:t>
            </a:r>
            <a:endParaRPr lang="uk-U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363BEA-C78F-49B6-AC35-056D4ABD63FD}"/>
              </a:ext>
            </a:extLst>
          </p:cNvPr>
          <p:cNvSpPr txBox="1"/>
          <p:nvPr/>
        </p:nvSpPr>
        <p:spPr>
          <a:xfrm>
            <a:off x="430696" y="11035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Цикл разработки по методологии 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8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latin typeface="Roboto"/>
                <a:ea typeface="Roboto"/>
                <a:cs typeface="Roboto"/>
                <a:sym typeface="Roboto"/>
              </a:rPr>
              <a:t>Стиль розробки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(TDD)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4A499C-8718-4C7D-B6BE-F86F84F0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87" y="944525"/>
            <a:ext cx="3292136" cy="3404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517218-9BCD-4D8E-A3A6-E852EFF3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4" y="944524"/>
            <a:ext cx="3404934" cy="3404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CC0896-1228-4BAC-AD09-9BF76DF6AF87}"/>
              </a:ext>
            </a:extLst>
          </p:cNvPr>
          <p:cNvSpPr txBox="1"/>
          <p:nvPr/>
        </p:nvSpPr>
        <p:spPr>
          <a:xfrm>
            <a:off x="481687" y="4442868"/>
            <a:ext cx="3292136" cy="311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 “KISS (Keep it simple, stupid)”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559583-B634-4A93-951A-0FE3C9411DFF}"/>
              </a:ext>
            </a:extLst>
          </p:cNvPr>
          <p:cNvSpPr txBox="1"/>
          <p:nvPr/>
        </p:nvSpPr>
        <p:spPr>
          <a:xfrm>
            <a:off x="4571999" y="4390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“YAGNI (You aren’t </a:t>
            </a:r>
            <a:r>
              <a:rPr lang="en-US" sz="1400" b="1" i="1" dirty="0" err="1"/>
              <a:t>gonna</a:t>
            </a:r>
            <a:r>
              <a:rPr lang="en-US" sz="1400" b="1" i="1" dirty="0"/>
              <a:t> need it)”</a:t>
            </a:r>
          </a:p>
        </p:txBody>
      </p:sp>
    </p:spTree>
    <p:extLst>
      <p:ext uri="{BB962C8B-B14F-4D97-AF65-F5344CB8AC3E}">
        <p14:creationId xmlns:p14="http://schemas.microsoft.com/office/powerpoint/2010/main" val="236523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latin typeface="Roboto"/>
                <a:ea typeface="Roboto"/>
                <a:cs typeface="Roboto"/>
                <a:sym typeface="Roboto"/>
              </a:rPr>
              <a:t>Стиль разработки</a:t>
            </a: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(TDD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3E3073-A85C-459C-9246-68C7C2E33A9A}"/>
              </a:ext>
            </a:extLst>
          </p:cNvPr>
          <p:cNvSpPr txBox="1"/>
          <p:nvPr/>
        </p:nvSpPr>
        <p:spPr>
          <a:xfrm>
            <a:off x="304800" y="967409"/>
            <a:ext cx="7805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Разбивайте задачи на подзадачи, которые не должны по вашему мнению длиться более 4-12 </a:t>
            </a:r>
            <a:r>
              <a:rPr lang="ru-RU" dirty="0" smtClean="0"/>
              <a:t>часов.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Разбивайте </a:t>
            </a:r>
            <a:r>
              <a:rPr lang="ru-RU" dirty="0"/>
              <a:t>задачи на множество более мелких задач, каждая задача должна решаться одним или парой классов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Сохраняйте </a:t>
            </a:r>
            <a:r>
              <a:rPr lang="ru-RU" dirty="0"/>
              <a:t>ваши методы маленькими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Сохраняйте </a:t>
            </a:r>
            <a:r>
              <a:rPr lang="ru-RU" dirty="0"/>
              <a:t>ваши классы </a:t>
            </a:r>
            <a:r>
              <a:rPr lang="ru-RU" dirty="0" smtClean="0"/>
              <a:t>маленькими.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Придумайте </a:t>
            </a:r>
            <a:r>
              <a:rPr lang="ru-RU" dirty="0"/>
              <a:t>решение задачи сначала, затем напишите </a:t>
            </a:r>
            <a:r>
              <a:rPr lang="ru-RU" dirty="0" smtClean="0"/>
              <a:t>код.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бойтесь избавляться от кода.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037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Roboto"/>
                <a:ea typeface="Roboto"/>
                <a:cs typeface="Roboto"/>
                <a:sym typeface="Roboto"/>
              </a:rPr>
              <a:t>Плюсы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(TDD)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3E3073-A85C-459C-9246-68C7C2E33A9A}"/>
              </a:ext>
            </a:extLst>
          </p:cNvPr>
          <p:cNvSpPr txBox="1"/>
          <p:nvPr/>
        </p:nvSpPr>
        <p:spPr>
          <a:xfrm>
            <a:off x="304800" y="967409"/>
            <a:ext cx="7805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TDD предполагает написание большего количества </a:t>
            </a:r>
            <a:r>
              <a:rPr lang="ru-RU" dirty="0" smtClean="0"/>
              <a:t>тестов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TDD </a:t>
            </a:r>
            <a:r>
              <a:rPr lang="ru-RU" dirty="0"/>
              <a:t>влияет на дизайн </a:t>
            </a:r>
            <a:r>
              <a:rPr lang="ru-RU" dirty="0" smtClean="0"/>
              <a:t>программы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Больше кода, </a:t>
            </a:r>
            <a:r>
              <a:rPr lang="ru-RU" dirty="0"/>
              <a:t>меньше </a:t>
            </a:r>
            <a:r>
              <a:rPr lang="ru-RU" dirty="0" smtClean="0"/>
              <a:t>времени уходит </a:t>
            </a:r>
            <a:r>
              <a:rPr lang="ru-RU" dirty="0"/>
              <a:t>на исправление </a:t>
            </a:r>
            <a:r>
              <a:rPr lang="ru-RU" dirty="0" smtClean="0"/>
              <a:t>ошибок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Дефекты </a:t>
            </a:r>
            <a:r>
              <a:rPr lang="ru-RU" dirty="0"/>
              <a:t>на раннем </a:t>
            </a:r>
            <a:r>
              <a:rPr lang="ru-RU" dirty="0" smtClean="0"/>
              <a:t>этапе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Рефакторинг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Гибкость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Тесты </a:t>
            </a:r>
            <a:r>
              <a:rPr lang="ru-RU" dirty="0"/>
              <a:t>могут использоваться как документация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4060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Roboto"/>
                <a:ea typeface="Roboto"/>
                <a:cs typeface="Roboto"/>
                <a:sym typeface="Roboto"/>
              </a:rPr>
              <a:t>Минусы </a:t>
            </a: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(TDD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3E3073-A85C-459C-9246-68C7C2E33A9A}"/>
              </a:ext>
            </a:extLst>
          </p:cNvPr>
          <p:cNvSpPr txBox="1"/>
          <p:nvPr/>
        </p:nvSpPr>
        <p:spPr>
          <a:xfrm>
            <a:off x="304800" y="967409"/>
            <a:ext cx="7805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Есть задачи, которые невозможно (по крайней мере, на текущий момент) решить только с помощью тестов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Сложно </a:t>
            </a:r>
            <a:r>
              <a:rPr lang="ru-RU" dirty="0"/>
              <a:t>применять в тех случаях, когда для тестирования необходимо прохождение функциональных тестов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Больше </a:t>
            </a:r>
            <a:r>
              <a:rPr lang="ru-RU" dirty="0"/>
              <a:t>времени на разработку и </a:t>
            </a:r>
            <a:r>
              <a:rPr lang="ru-RU" dirty="0" smtClean="0"/>
              <a:t>поддержку.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Модульные </a:t>
            </a:r>
            <a:r>
              <a:rPr lang="ru-RU" dirty="0"/>
              <a:t>тесты обычно пишутся теми же, кто пишет тестируемый код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Большое </a:t>
            </a:r>
            <a:r>
              <a:rPr lang="ru-RU" dirty="0"/>
              <a:t>количество тестов могут создать ложное чувство надежности</a:t>
            </a:r>
            <a:r>
              <a:rPr lang="ru-RU" dirty="0" smtClean="0"/>
              <a:t>.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Плохо </a:t>
            </a:r>
            <a:r>
              <a:rPr lang="ru-RU" dirty="0"/>
              <a:t>написанные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15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72FFA-FD53-47E8-A9CA-B3E8A5D007CB}"/>
              </a:ext>
            </a:extLst>
          </p:cNvPr>
          <p:cNvSpPr txBox="1"/>
          <p:nvPr/>
        </p:nvSpPr>
        <p:spPr>
          <a:xfrm>
            <a:off x="1913282" y="389451"/>
            <a:ext cx="5317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Test-driven development</a:t>
            </a:r>
            <a:r>
              <a:rPr lang="uk-UA" sz="24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(TDD)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3E3073-A85C-459C-9246-68C7C2E33A9A}"/>
              </a:ext>
            </a:extLst>
          </p:cNvPr>
          <p:cNvSpPr txBox="1"/>
          <p:nvPr/>
        </p:nvSpPr>
        <p:spPr>
          <a:xfrm>
            <a:off x="304800" y="967409"/>
            <a:ext cx="7805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sz="1800" dirty="0"/>
              <a:t>Создайте простой калькулятор строк методом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Add(string numbers):</a:t>
            </a:r>
          </a:p>
          <a:p>
            <a:pPr fontAlgn="base"/>
            <a:endParaRPr lang="en-US" sz="1800" dirty="0"/>
          </a:p>
          <a:p>
            <a:pPr fontAlgn="base"/>
            <a:endParaRPr lang="uk-UA" sz="1800" dirty="0"/>
          </a:p>
          <a:p>
            <a:pPr fontAlgn="base"/>
            <a:r>
              <a:rPr lang="ru-RU" sz="1800" dirty="0"/>
              <a:t>Метод может принимать 0, 1 или 2 числа и возвращать их сумму (для пустой строки он вернет 0), например "" или "1" или "1,2"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427032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1563</Words>
  <Application>Microsoft Office PowerPoint</Application>
  <PresentationFormat>On-screen Show (16:9)</PresentationFormat>
  <Paragraphs>173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Diachenko</dc:creator>
  <cp:lastModifiedBy>Anton</cp:lastModifiedBy>
  <cp:revision>21</cp:revision>
  <dcterms:modified xsi:type="dcterms:W3CDTF">2022-07-11T14:58:43Z</dcterms:modified>
</cp:coreProperties>
</file>