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7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339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a8416d17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a8416d17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23300" y="2043000"/>
            <a:ext cx="7697400" cy="1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CI\CD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 err="1" smtClean="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DevOps</a:t>
            </a:r>
            <a:r>
              <a:rPr lang="uk-UA" sz="3000" dirty="0" smtClean="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практики</a:t>
            </a:r>
            <a:r>
              <a:rPr lang="en-US" sz="3000" dirty="0" smtClean="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uk-UA" sz="3000" dirty="0" smtClean="0">
                <a:solidFill>
                  <a:srgbClr val="0B5394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в тестировании </a:t>
            </a:r>
            <a:endParaRPr sz="3000" dirty="0">
              <a:solidFill>
                <a:srgbClr val="0B5394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57200" y="1600200"/>
            <a:ext cx="6501600" cy="27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640"/>
              </a:spcBef>
              <a:spcAft>
                <a:spcPts val="0"/>
              </a:spcAft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Документация</a:t>
            </a:r>
            <a:endParaRPr sz="18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65" y="2139703"/>
            <a:ext cx="5890627" cy="108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57" y="3494063"/>
            <a:ext cx="6034643" cy="133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72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57200" y="1600200"/>
            <a:ext cx="6501600" cy="27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spcBef>
                <a:spcPts val="640"/>
              </a:spcBef>
              <a:spcAft>
                <a:spcPts val="0"/>
              </a:spcAft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Документация</a:t>
            </a:r>
            <a:endParaRPr sz="18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0" y="2598420"/>
            <a:ext cx="83629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37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88062" y="1419622"/>
            <a:ext cx="6501600" cy="341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Документация</a:t>
            </a:r>
            <a:b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Что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?</a:t>
            </a:r>
          </a:p>
          <a:p>
            <a:pPr lvl="0">
              <a:spcBef>
                <a:spcPts val="640"/>
              </a:spcBef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— Технические решения, инструкции по эксплуатации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.</a:t>
            </a:r>
          </a:p>
          <a:p>
            <a:pPr lvl="0">
              <a:spcBef>
                <a:spcPts val="640"/>
              </a:spcBef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— API сервисов. </a:t>
            </a:r>
            <a:endParaRPr lang="ru-RU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  <a:p>
            <a:pPr lvl="0">
              <a:spcBef>
                <a:spcPts val="640"/>
              </a:spcBef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— 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Стандарты, регламенты, правила, лучшие практики. Зачем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?</a:t>
            </a:r>
          </a:p>
          <a:p>
            <a:pPr lvl="0">
              <a:spcBef>
                <a:spcPts val="640"/>
              </a:spcBef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— Взаимозаменяемость сотрудников. </a:t>
            </a:r>
            <a:endParaRPr lang="ru-RU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  <a:p>
            <a:pPr lvl="0">
              <a:spcBef>
                <a:spcPts val="640"/>
              </a:spcBef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— 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Передача знаний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.</a:t>
            </a:r>
          </a:p>
          <a:p>
            <a:pPr lvl="0">
              <a:spcBef>
                <a:spcPts val="640"/>
              </a:spcBef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— Исключение архитектурных ошибок.</a:t>
            </a:r>
            <a:endParaRPr sz="18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6524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88062" y="1419622"/>
            <a:ext cx="559610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Обсуждение и согласование</a:t>
            </a:r>
            <a:b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23678"/>
            <a:ext cx="6192688" cy="266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2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88062" y="1419622"/>
            <a:ext cx="559610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Эксплуатация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36234"/>
            <a:ext cx="3184004" cy="275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51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88062" y="1419622"/>
            <a:ext cx="559610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Эксплуатация</a:t>
            </a:r>
            <a:b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Дежурный 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релиз-инженер</a:t>
            </a:r>
          </a:p>
          <a:p>
            <a:pPr lvl="0">
              <a:spcBef>
                <a:spcPts val="640"/>
              </a:spcBef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- Проверка 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кода на уязвимости, планирование и осуществление 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релизов.</a:t>
            </a:r>
            <a:b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</a:b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/>
            </a:r>
            <a:b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</a:b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Дежурный инженер 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ТП</a:t>
            </a:r>
          </a:p>
          <a:p>
            <a:pPr lvl="0">
              <a:spcBef>
                <a:spcPts val="640"/>
              </a:spcBef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- Диагностика 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багов.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554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alt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</a:rPr>
              <a:t>Зачем </a:t>
            </a:r>
            <a:r>
              <a:rPr lang="en-US" altLang="ru-RU" sz="3000" dirty="0" err="1">
                <a:solidFill>
                  <a:srgbClr val="0B5394"/>
                </a:solidFill>
                <a:latin typeface="Trebuchet MS"/>
                <a:ea typeface="Trebuchet MS"/>
                <a:cs typeface="Trebuchet MS"/>
              </a:rPr>
              <a:t>DevOps</a:t>
            </a:r>
            <a:r>
              <a:rPr lang="ru-RU" altLang="ru-RU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</a:rPr>
              <a:t> тестировщику?</a:t>
            </a:r>
          </a:p>
          <a:p>
            <a:pPr lvl="0"/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2" descr="Картинки по запросу big ques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091693"/>
            <a:ext cx="4640080" cy="343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44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95536" y="339502"/>
            <a:ext cx="6296264" cy="1166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ru-RU" sz="3000" dirty="0" err="1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</a:rPr>
              <a:t>DevOps</a:t>
            </a:r>
            <a:endParaRPr lang="ru-RU" altLang="ru-RU" sz="3000" dirty="0">
              <a:solidFill>
                <a:srgbClr val="0B5394"/>
              </a:solidFill>
              <a:latin typeface="Trebuchet MS"/>
              <a:ea typeface="Trebuchet MS"/>
              <a:cs typeface="Trebuchet MS"/>
            </a:endParaRPr>
          </a:p>
          <a:p>
            <a:pPr lvl="0"/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355" y="771549"/>
            <a:ext cx="4061445" cy="369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55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95536" y="339502"/>
            <a:ext cx="6296264" cy="1166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ru-RU" sz="3000" dirty="0" err="1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</a:rPr>
              <a:t>DevOps</a:t>
            </a:r>
            <a:endParaRPr lang="ru-RU" altLang="ru-RU" sz="3000" dirty="0">
              <a:solidFill>
                <a:srgbClr val="0B5394"/>
              </a:solidFill>
              <a:latin typeface="Trebuchet MS"/>
              <a:ea typeface="Trebuchet MS"/>
              <a:cs typeface="Trebuchet MS"/>
            </a:endParaRPr>
          </a:p>
          <a:p>
            <a:pPr lvl="0"/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03598"/>
            <a:ext cx="6952108" cy="3432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298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Проблемы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88062" y="1419622"/>
            <a:ext cx="7972370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Большое 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время между обнаружением бага, его фиксом и установкой</a:t>
            </a:r>
          </a:p>
          <a:p>
            <a:pPr marL="285750" lvl="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Неразбериха в тестовых окружениях и их конфигурациях </a:t>
            </a:r>
          </a:p>
          <a:p>
            <a:pPr marL="285750" lvl="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Невозможно изменить конфигурацию 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тестовых 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окружений</a:t>
            </a:r>
          </a:p>
          <a:p>
            <a:pPr marL="285750" lvl="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Проблема 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«А у меня все работает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»</a:t>
            </a:r>
          </a:p>
          <a:p>
            <a:pPr marL="28575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«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Спроси у Васи, я сейчас занят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»</a:t>
            </a:r>
          </a:p>
          <a:p>
            <a:pPr lvl="0">
              <a:spcBef>
                <a:spcPts val="640"/>
              </a:spcBef>
            </a:pPr>
            <a:endParaRPr sz="18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1398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CI(Continuous </a:t>
            </a:r>
            <a:r>
              <a:rPr lang="en-US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Integration)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57200" y="1600200"/>
            <a:ext cx="6501600" cy="27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CI – 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Одна из фундаментальных инженерных практик в </a:t>
            </a:r>
            <a:r>
              <a:rPr lang="en-US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Agile </a:t>
            </a:r>
            <a:r>
              <a:rPr lang="uk-UA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разработке. 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Выполняет роль системы раннего обнаружения ошибок путём автоматического выполнения задач компиляции, запуска юнит тестов, сборки продукта, запуска юнит и интеграционных тестов...</a:t>
            </a:r>
            <a:endParaRPr sz="18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Набитые шишки или как исправить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88062" y="1419622"/>
            <a:ext cx="559610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Запросить доступ к </a:t>
            </a:r>
            <a:r>
              <a:rPr lang="en-US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CI </a:t>
            </a:r>
            <a:r>
              <a:rPr lang="uk-UA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системам</a:t>
            </a:r>
            <a:endParaRPr lang="ru-RU" sz="1800" dirty="0" smtClean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  <a:p>
            <a:pPr marL="28575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Test окружение ~ Production 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окружение</a:t>
            </a:r>
            <a:endParaRPr lang="ru-RU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  <a:p>
            <a:pPr marL="285750" lvl="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Деплоить надо как можно чаще</a:t>
            </a:r>
          </a:p>
          <a:p>
            <a:pPr marL="285750" lvl="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Как можно раньше нужно интегрировать все компоненты</a:t>
            </a:r>
          </a:p>
          <a:p>
            <a:pPr marL="285750" lvl="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Возможность откатиться необходима</a:t>
            </a:r>
          </a:p>
          <a:p>
            <a:pPr marL="285750" lvl="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Держать все конфигурации в коде</a:t>
            </a:r>
            <a:endParaRPr sz="18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02921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Инструменты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88062" y="1419622"/>
            <a:ext cx="5596106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en-US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CI\CD </a:t>
            </a:r>
            <a:r>
              <a:rPr lang="uk-UA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систем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ы:</a:t>
            </a:r>
          </a:p>
          <a:p>
            <a:pPr marL="28575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Travis </a:t>
            </a:r>
            <a:r>
              <a:rPr lang="en-US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CI</a:t>
            </a:r>
          </a:p>
          <a:p>
            <a:pPr marL="28575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en-US" sz="1800" dirty="0" err="1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Gitlab</a:t>
            </a:r>
            <a:r>
              <a:rPr lang="en-US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CI/CD</a:t>
            </a:r>
          </a:p>
          <a:p>
            <a:pPr marL="28575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en-US" sz="1800" dirty="0" err="1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TeamCity</a:t>
            </a:r>
            <a:endParaRPr lang="en-US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  <a:p>
            <a:pPr marL="28575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Bamboo</a:t>
            </a:r>
            <a:endParaRPr lang="en-US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  <a:p>
            <a:pPr marL="28575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en-US" sz="1800" dirty="0" err="1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Codeship</a:t>
            </a:r>
            <a:endParaRPr lang="en-US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  <a:p>
            <a:pPr marL="28575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en-US" sz="1800" dirty="0" err="1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CircleCI</a:t>
            </a:r>
            <a:endParaRPr sz="18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71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Инструменты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88062" y="1419622"/>
            <a:ext cx="466000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en-US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CI\CD </a:t>
            </a:r>
            <a:r>
              <a:rPr lang="uk-UA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систем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ы: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23678"/>
            <a:ext cx="6948264" cy="252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769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23528" y="123478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Инструменты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39572" y="891178"/>
            <a:ext cx="466000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en-US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CI\CD </a:t>
            </a:r>
            <a:r>
              <a:rPr lang="uk-UA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систем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ы: Старт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23478"/>
            <a:ext cx="4300909" cy="462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345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23528" y="123478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Инструменты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39572" y="891178"/>
            <a:ext cx="466000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en-US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CI\CD </a:t>
            </a:r>
            <a:r>
              <a:rPr lang="uk-UA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систем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ы: Анализ консоли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39228"/>
            <a:ext cx="7782304" cy="346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625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23528" y="123478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Инструменты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39572" y="891178"/>
            <a:ext cx="761680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en-US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CI\CD </a:t>
            </a:r>
            <a:r>
              <a:rPr lang="uk-UA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систем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ы: Анализ общего результата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63226"/>
            <a:ext cx="6120680" cy="345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924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23528" y="123478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Инструменты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39572" y="891178"/>
            <a:ext cx="761680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en-US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CI\CD </a:t>
            </a:r>
            <a:r>
              <a:rPr lang="uk-UA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систем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ы: Анализ тестов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58" y="1395234"/>
            <a:ext cx="6458986" cy="338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160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23528" y="123478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Инструменты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39572" y="891178"/>
            <a:ext cx="761680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Создание тестового окружения</a:t>
            </a:r>
          </a:p>
        </p:txBody>
      </p:sp>
      <p:pic>
        <p:nvPicPr>
          <p:cNvPr id="5" name="Picture 15" descr="Картинки по запросу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12576"/>
            <a:ext cx="14065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Картинки по запросу puppet o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428" y="1394296"/>
            <a:ext cx="1846262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Картинки по запросу saltsta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480"/>
            <a:ext cx="2200275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1" descr="Картинки по запросу ansib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465" y="3013249"/>
            <a:ext cx="218122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87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23528" y="123478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Инструменты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39572" y="891178"/>
            <a:ext cx="7616804" cy="2616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Создание 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тестового 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окружения</a:t>
            </a:r>
            <a:b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</a:br>
            <a:endParaRPr lang="ru-RU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  <a:p>
            <a:pPr marL="285750" lvl="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Взаимодействие 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с окружениями через SSH</a:t>
            </a:r>
          </a:p>
          <a:p>
            <a:pPr marL="285750" lvl="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Простота написания сценариев</a:t>
            </a:r>
          </a:p>
          <a:p>
            <a:pPr marL="285750" lvl="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Декларативный язык</a:t>
            </a:r>
          </a:p>
          <a:p>
            <a:pPr marL="285750" lvl="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Большое количество готовых модулей</a:t>
            </a:r>
          </a:p>
          <a:p>
            <a:pPr marL="285750" lvl="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Большое сообщество</a:t>
            </a:r>
            <a:endParaRPr lang="ru-RU" sz="1800" dirty="0" smtClean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</p:txBody>
      </p:sp>
      <p:pic>
        <p:nvPicPr>
          <p:cNvPr id="8" name="Picture 21" descr="Картинки по запросу ansi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465" y="3013249"/>
            <a:ext cx="218122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701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23528" y="123478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Инструменты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39572" y="891178"/>
            <a:ext cx="7616804" cy="31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Создание 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тестового 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окружения</a:t>
            </a:r>
            <a:b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</a:br>
            <a:endParaRPr lang="ru-RU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  <a:p>
            <a:pPr lvl="0">
              <a:spcBef>
                <a:spcPts val="640"/>
              </a:spcBef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Готовые команды «из коробки». Более 100 различных модулей.</a:t>
            </a:r>
          </a:p>
          <a:p>
            <a:pPr marL="285750" lvl="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Shell</a:t>
            </a:r>
          </a:p>
          <a:p>
            <a:pPr marL="285750" lvl="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File</a:t>
            </a:r>
          </a:p>
          <a:p>
            <a:pPr marL="285750" lvl="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Copy</a:t>
            </a:r>
          </a:p>
          <a:p>
            <a:pPr marL="285750" lvl="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Cron</a:t>
            </a:r>
          </a:p>
          <a:p>
            <a:pPr marL="285750" lvl="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Template</a:t>
            </a:r>
            <a:endParaRPr lang="ru-RU" sz="1800" dirty="0" smtClean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</p:txBody>
      </p:sp>
      <p:pic>
        <p:nvPicPr>
          <p:cNvPr id="8" name="Picture 21" descr="Картинки по запросу ansi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465" y="3013249"/>
            <a:ext cx="218122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77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CD(Continuous Delivery)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57200" y="1600200"/>
            <a:ext cx="6501600" cy="313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en-US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CD – 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это подход к разработке программного обеспечения, при котором программное обеспечение производится короткими итерациями, гарантируя, что ПО является стабильным и может быть передано в эксплуатацию в любое время, а передача его не происходит 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вручную. </a:t>
            </a:r>
            <a:r>
              <a:rPr 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Целью является сборка, тестирование и релиз программного обеспечения с большей скоростью и частотой. Подход позволяет уменьшить стоимость, время и риски внесения изменений путём более частных мелких обновлений в продакшн-приложение.</a:t>
            </a:r>
            <a:endParaRPr sz="18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38786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23528" y="123478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Инструменты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39572" y="891178"/>
            <a:ext cx="7616804" cy="31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Виртуализация</a:t>
            </a:r>
            <a:endParaRPr lang="ru-RU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  <a:p>
            <a:pPr eaLnBrk="1">
              <a:lnSpc>
                <a:spcPct val="200000"/>
              </a:lnSpc>
              <a:buFont typeface="Arial" charset="0"/>
              <a:buChar char="•"/>
            </a:pPr>
            <a:r>
              <a:rPr lang="en-US" alt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Virtual Box, </a:t>
            </a:r>
            <a:r>
              <a:rPr lang="en-US" altLang="ru-RU" sz="1800" dirty="0" err="1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VMWare</a:t>
            </a:r>
            <a:r>
              <a:rPr lang="en-US" alt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, Hyper V, etc…</a:t>
            </a:r>
            <a:endParaRPr lang="ru-RU" altLang="ru-RU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  <a:p>
            <a:pPr eaLnBrk="1">
              <a:lnSpc>
                <a:spcPct val="200000"/>
              </a:lnSpc>
              <a:buFont typeface="Arial" charset="0"/>
              <a:buChar char="•"/>
            </a:pPr>
            <a:r>
              <a:rPr lang="en-US" alt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Vagrant</a:t>
            </a:r>
            <a:endParaRPr lang="ru-RU" altLang="ru-RU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  <a:p>
            <a:pPr eaLnBrk="1">
              <a:lnSpc>
                <a:spcPct val="200000"/>
              </a:lnSpc>
              <a:buFont typeface="Arial" charset="0"/>
              <a:buChar char="•"/>
            </a:pPr>
            <a:r>
              <a:rPr lang="en-US" altLang="ru-RU" sz="1800" dirty="0" err="1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Docker</a:t>
            </a:r>
            <a:endParaRPr lang="ru-RU" altLang="ru-RU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</p:txBody>
      </p:sp>
      <p:pic>
        <p:nvPicPr>
          <p:cNvPr id="5" name="Picture 10" descr="Картинки по запросу virtualiz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57" y="2139702"/>
            <a:ext cx="4243942" cy="26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255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23528" y="123478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Инструменты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39572" y="891178"/>
            <a:ext cx="7616804" cy="31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Виртуализация</a:t>
            </a:r>
            <a:endParaRPr lang="ru-RU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  <a:p>
            <a:pPr eaLnBrk="1">
              <a:lnSpc>
                <a:spcPct val="200000"/>
              </a:lnSpc>
            </a:pPr>
            <a:r>
              <a:rPr lang="ru-RU" alt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Vagrant – оболочка для систем виртуализации.</a:t>
            </a:r>
          </a:p>
          <a:p>
            <a:pPr eaLnBrk="1">
              <a:lnSpc>
                <a:spcPct val="200000"/>
              </a:lnSpc>
              <a:buFont typeface="Arial" charset="0"/>
              <a:buChar char="•"/>
            </a:pPr>
            <a:r>
              <a:rPr lang="ru-RU" alt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Проще чем установка гостевой ОС из ISO</a:t>
            </a:r>
          </a:p>
          <a:p>
            <a:pPr eaLnBrk="1">
              <a:lnSpc>
                <a:spcPct val="200000"/>
              </a:lnSpc>
              <a:buFont typeface="Arial" charset="0"/>
              <a:buChar char="•"/>
            </a:pPr>
            <a:r>
              <a:rPr lang="ru-RU" alt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Большой набор готовых Box</a:t>
            </a:r>
          </a:p>
          <a:p>
            <a:pPr eaLnBrk="1">
              <a:lnSpc>
                <a:spcPct val="200000"/>
              </a:lnSpc>
              <a:buFont typeface="Arial" charset="0"/>
              <a:buChar char="•"/>
            </a:pPr>
            <a:r>
              <a:rPr lang="ru-RU" alt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Конфигурация через код – VagrantFile</a:t>
            </a:r>
          </a:p>
          <a:p>
            <a:pPr eaLnBrk="1">
              <a:lnSpc>
                <a:spcPct val="200000"/>
              </a:lnSpc>
              <a:buFont typeface="Arial" charset="0"/>
              <a:buChar char="•"/>
            </a:pPr>
            <a:r>
              <a:rPr lang="ru-RU" alt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Интеграция с Ansible</a:t>
            </a:r>
            <a:endParaRPr lang="ru-RU" altLang="ru-RU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</p:txBody>
      </p:sp>
      <p:pic>
        <p:nvPicPr>
          <p:cNvPr id="6" name="Picture 14" descr="Картинки по запросу vagr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23678"/>
            <a:ext cx="24479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20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23528" y="123478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Инструменты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39572" y="891178"/>
            <a:ext cx="7616804" cy="31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Виртуализация</a:t>
            </a:r>
            <a:b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</a:br>
            <a:endParaRPr lang="ru-RU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  <a:p>
            <a:pPr marL="0" indent="0" eaLnBrk="1">
              <a:spcBef>
                <a:spcPts val="640"/>
              </a:spcBef>
              <a:buFont typeface="Arial"/>
              <a:buNone/>
              <a:defRPr/>
            </a:pPr>
            <a:r>
              <a:rPr lang="ru-RU" alt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Позволяет создать изолированные среды на одной ОС без гипервизора.</a:t>
            </a:r>
            <a:endParaRPr lang="en-US" altLang="ru-RU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  <a:p>
            <a:pPr eaLnBrk="1">
              <a:spcBef>
                <a:spcPts val="640"/>
              </a:spcBef>
              <a:buFont typeface="Arial"/>
              <a:buChar char="•"/>
              <a:defRPr/>
            </a:pPr>
            <a:r>
              <a:rPr lang="ru-RU" alt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Просто создать с нуля любое количество окружений</a:t>
            </a:r>
          </a:p>
          <a:p>
            <a:pPr eaLnBrk="1">
              <a:spcBef>
                <a:spcPts val="640"/>
              </a:spcBef>
              <a:buFont typeface="Arial"/>
              <a:buChar char="•"/>
              <a:defRPr/>
            </a:pPr>
            <a:r>
              <a:rPr lang="ru-RU" alt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«Быстрее» чем виртуализиция с гостевыми ОС</a:t>
            </a:r>
          </a:p>
          <a:p>
            <a:pPr eaLnBrk="1">
              <a:spcBef>
                <a:spcPts val="640"/>
              </a:spcBef>
              <a:buFont typeface="Arial"/>
              <a:buChar char="•"/>
              <a:defRPr/>
            </a:pPr>
            <a:r>
              <a:rPr lang="ru-RU" altLang="ru-RU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Конфигурация через код - </a:t>
            </a:r>
            <a:r>
              <a:rPr lang="en-US" altLang="ru-RU" sz="1800" dirty="0" err="1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DockerFile</a:t>
            </a:r>
            <a:endParaRPr lang="ru-RU" altLang="ru-RU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</p:txBody>
      </p:sp>
      <p:pic>
        <p:nvPicPr>
          <p:cNvPr id="5" name="Picture 12" descr="Картинки по запросу docker contain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559846"/>
            <a:ext cx="2513335" cy="225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573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23528" y="123478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Инструменты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39572" y="891178"/>
            <a:ext cx="7616804" cy="31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Виртуализация</a:t>
            </a:r>
            <a:b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</a:br>
            <a:endParaRPr lang="ru-RU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</p:txBody>
      </p:sp>
      <p:pic>
        <p:nvPicPr>
          <p:cNvPr id="7" name="Picture 4" descr="Картинки по запросу docker vs virtual mach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75606"/>
            <a:ext cx="6983561" cy="341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432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23528" y="123478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Инструменты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39572" y="891178"/>
            <a:ext cx="7616804" cy="31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Сбор логов</a:t>
            </a:r>
            <a:b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</a:br>
            <a:endParaRPr lang="ru-RU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7614"/>
            <a:ext cx="6480720" cy="31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254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23528" y="123478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Инструменты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39572" y="891178"/>
            <a:ext cx="7616804" cy="31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640"/>
              </a:spcBef>
            </a:pPr>
            <a:r>
              <a:rPr lang="uk-UA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Мониторинг: </a:t>
            </a:r>
            <a:r>
              <a:rPr lang="en-US" sz="1800" dirty="0" err="1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>Graphite+Grafana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  <a:t/>
            </a:r>
            <a:b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</a:rPr>
            </a:br>
            <a:endParaRPr lang="ru-RU" sz="1800" dirty="0">
              <a:solidFill>
                <a:srgbClr val="666666"/>
              </a:solidFill>
              <a:latin typeface="Trebuchet MS"/>
              <a:ea typeface="Trebuchet MS"/>
              <a:cs typeface="Trebuchet MS"/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31" y="1419622"/>
            <a:ext cx="6356445" cy="333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85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CI </a:t>
            </a:r>
            <a:r>
              <a:rPr lang="uk-UA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Организация работ</a:t>
            </a:r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ы: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57200" y="1600200"/>
            <a:ext cx="6501600" cy="27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Получаем свежий код в репозитории </a:t>
            </a:r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Производим сборку проекта(</a:t>
            </a:r>
            <a:r>
              <a:rPr lang="en-US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WAR build)</a:t>
            </a:r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uk-UA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ыполняем тесты</a:t>
            </a:r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Выполняем анализ кода</a:t>
            </a:r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Сбор отчетов и логов</a:t>
            </a:r>
            <a:endParaRPr lang="en-US" sz="1800" dirty="0" smtClean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uk-UA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Расс</a:t>
            </a: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ылка уведомлений</a:t>
            </a:r>
            <a:endParaRPr sz="18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1086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lang="en-US" sz="3000" dirty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lang="en-US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uk-UA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Организация работ</a:t>
            </a:r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ы: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57200" y="1600200"/>
            <a:ext cx="6501600" cy="27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Выбераем окружение на которое хотим установить наш билд</a:t>
            </a:r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Сбор отчетов и логов</a:t>
            </a:r>
          </a:p>
          <a:p>
            <a:pPr marL="285750" indent="-285750">
              <a:spcBef>
                <a:spcPts val="640"/>
              </a:spcBef>
              <a:buFont typeface="Arial" pitchFamily="34" charset="0"/>
              <a:buChar char="•"/>
            </a:pPr>
            <a:r>
              <a:rPr lang="uk-UA" sz="1800" dirty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Рассылка </a:t>
            </a:r>
            <a:r>
              <a:rPr lang="uk-UA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уведомлений</a:t>
            </a:r>
            <a:endParaRPr lang="ru-RU" sz="1800" dirty="0" smtClean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endParaRPr sz="18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4227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CI+CD(Continuous Delivery) VS CI+CD(Continuous Deployment)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06425"/>
            <a:ext cx="6599460" cy="328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59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02" y="267494"/>
            <a:ext cx="6395224" cy="444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82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Плюсы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57200" y="1600200"/>
            <a:ext cx="6501600" cy="27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Много различных инструментов</a:t>
            </a:r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Тестируется всегда свежий билд(Можно выбрать любой другой)</a:t>
            </a:r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Актуальные сведения о системе</a:t>
            </a:r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Отчеты (Что упало и кто виноват)</a:t>
            </a:r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Полная атоматизация</a:t>
            </a:r>
            <a:endParaRPr lang="ru-RU" sz="1800" dirty="0" smtClean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endParaRPr sz="18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534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1900" y="738725"/>
            <a:ext cx="6219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000" dirty="0" smtClean="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Минусы</a:t>
            </a:r>
            <a:endParaRPr sz="3000" dirty="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57200" y="1600200"/>
            <a:ext cx="6501600" cy="27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Необходим отдельный сервер</a:t>
            </a:r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Затраты на поддержание инфраструктуры</a:t>
            </a:r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Обучение сотрудников</a:t>
            </a:r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1800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Сложная первичная настройка</a:t>
            </a:r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Font typeface="Arial" pitchFamily="34" charset="0"/>
              <a:buChar char="•"/>
            </a:pPr>
            <a:endParaRPr sz="18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991806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420</Words>
  <Application>Microsoft Office PowerPoint</Application>
  <PresentationFormat>On-screen Show (16:9)</PresentationFormat>
  <Paragraphs>124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Anton</cp:lastModifiedBy>
  <cp:revision>16</cp:revision>
  <dcterms:modified xsi:type="dcterms:W3CDTF">2022-07-25T15:53:06Z</dcterms:modified>
</cp:coreProperties>
</file>