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70" r:id="rId6"/>
    <p:sldId id="265" r:id="rId7"/>
    <p:sldId id="266" r:id="rId8"/>
    <p:sldId id="267" r:id="rId9"/>
    <p:sldId id="268" r:id="rId10"/>
    <p:sldId id="260" r:id="rId11"/>
    <p:sldId id="261" r:id="rId12"/>
    <p:sldId id="262" r:id="rId13"/>
    <p:sldId id="263" r:id="rId14"/>
    <p:sldId id="269"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161179DF-DB56-4217-90FD-63F3073DF3D4}" type="datetimeFigureOut">
              <a:rPr lang="fr-FR" smtClean="0"/>
              <a:t>29/05/2021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9D0249-CD28-4E9F-81DC-69CD69EFF507}" type="slidenum">
              <a:rPr lang="fr-FR" smtClean="0"/>
              <a:t>‹N°›</a:t>
            </a:fld>
            <a:endParaRPr lang="fr-FR"/>
          </a:p>
        </p:txBody>
      </p:sp>
    </p:spTree>
    <p:extLst>
      <p:ext uri="{BB962C8B-B14F-4D97-AF65-F5344CB8AC3E}">
        <p14:creationId xmlns:p14="http://schemas.microsoft.com/office/powerpoint/2010/main" val="29372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1179DF-DB56-4217-90FD-63F3073DF3D4}" type="datetimeFigureOut">
              <a:rPr lang="fr-FR" smtClean="0"/>
              <a:t>29/05/2021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9D0249-CD28-4E9F-81DC-69CD69EFF507}" type="slidenum">
              <a:rPr lang="fr-FR" smtClean="0"/>
              <a:t>‹N°›</a:t>
            </a:fld>
            <a:endParaRPr lang="fr-FR"/>
          </a:p>
        </p:txBody>
      </p:sp>
    </p:spTree>
    <p:extLst>
      <p:ext uri="{BB962C8B-B14F-4D97-AF65-F5344CB8AC3E}">
        <p14:creationId xmlns:p14="http://schemas.microsoft.com/office/powerpoint/2010/main" val="229775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1179DF-DB56-4217-90FD-63F3073DF3D4}" type="datetimeFigureOut">
              <a:rPr lang="fr-FR" smtClean="0"/>
              <a:t>29/05/2021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9D0249-CD28-4E9F-81DC-69CD69EFF507}" type="slidenum">
              <a:rPr lang="fr-FR" smtClean="0"/>
              <a:t>‹N°›</a:t>
            </a:fld>
            <a:endParaRPr lang="fr-FR"/>
          </a:p>
        </p:txBody>
      </p:sp>
    </p:spTree>
    <p:extLst>
      <p:ext uri="{BB962C8B-B14F-4D97-AF65-F5344CB8AC3E}">
        <p14:creationId xmlns:p14="http://schemas.microsoft.com/office/powerpoint/2010/main" val="333363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1179DF-DB56-4217-90FD-63F3073DF3D4}" type="datetimeFigureOut">
              <a:rPr lang="fr-FR" smtClean="0"/>
              <a:t>29/05/2021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9D0249-CD28-4E9F-81DC-69CD69EFF507}" type="slidenum">
              <a:rPr lang="fr-FR" smtClean="0"/>
              <a:t>‹N°›</a:t>
            </a:fld>
            <a:endParaRPr lang="fr-FR"/>
          </a:p>
        </p:txBody>
      </p:sp>
    </p:spTree>
    <p:extLst>
      <p:ext uri="{BB962C8B-B14F-4D97-AF65-F5344CB8AC3E}">
        <p14:creationId xmlns:p14="http://schemas.microsoft.com/office/powerpoint/2010/main" val="33972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161179DF-DB56-4217-90FD-63F3073DF3D4}" type="datetimeFigureOut">
              <a:rPr lang="fr-FR" smtClean="0"/>
              <a:t>29/05/2021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9D0249-CD28-4E9F-81DC-69CD69EFF507}" type="slidenum">
              <a:rPr lang="fr-FR" smtClean="0"/>
              <a:t>‹N°›</a:t>
            </a:fld>
            <a:endParaRPr lang="fr-FR"/>
          </a:p>
        </p:txBody>
      </p:sp>
    </p:spTree>
    <p:extLst>
      <p:ext uri="{BB962C8B-B14F-4D97-AF65-F5344CB8AC3E}">
        <p14:creationId xmlns:p14="http://schemas.microsoft.com/office/powerpoint/2010/main" val="353773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61179DF-DB56-4217-90FD-63F3073DF3D4}" type="datetimeFigureOut">
              <a:rPr lang="fr-FR" smtClean="0"/>
              <a:t>29/05/2021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29D0249-CD28-4E9F-81DC-69CD69EFF507}" type="slidenum">
              <a:rPr lang="fr-FR" smtClean="0"/>
              <a:t>‹N°›</a:t>
            </a:fld>
            <a:endParaRPr lang="fr-FR"/>
          </a:p>
        </p:txBody>
      </p:sp>
    </p:spTree>
    <p:extLst>
      <p:ext uri="{BB962C8B-B14F-4D97-AF65-F5344CB8AC3E}">
        <p14:creationId xmlns:p14="http://schemas.microsoft.com/office/powerpoint/2010/main" val="163262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61179DF-DB56-4217-90FD-63F3073DF3D4}" type="datetimeFigureOut">
              <a:rPr lang="fr-FR" smtClean="0"/>
              <a:t>29/05/2021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29D0249-CD28-4E9F-81DC-69CD69EFF507}" type="slidenum">
              <a:rPr lang="fr-FR" smtClean="0"/>
              <a:t>‹N°›</a:t>
            </a:fld>
            <a:endParaRPr lang="fr-FR"/>
          </a:p>
        </p:txBody>
      </p:sp>
    </p:spTree>
    <p:extLst>
      <p:ext uri="{BB962C8B-B14F-4D97-AF65-F5344CB8AC3E}">
        <p14:creationId xmlns:p14="http://schemas.microsoft.com/office/powerpoint/2010/main" val="17646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61179DF-DB56-4217-90FD-63F3073DF3D4}" type="datetimeFigureOut">
              <a:rPr lang="fr-FR" smtClean="0"/>
              <a:t>29/05/2021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29D0249-CD28-4E9F-81DC-69CD69EFF507}" type="slidenum">
              <a:rPr lang="fr-FR" smtClean="0"/>
              <a:t>‹N°›</a:t>
            </a:fld>
            <a:endParaRPr lang="fr-FR"/>
          </a:p>
        </p:txBody>
      </p:sp>
    </p:spTree>
    <p:extLst>
      <p:ext uri="{BB962C8B-B14F-4D97-AF65-F5344CB8AC3E}">
        <p14:creationId xmlns:p14="http://schemas.microsoft.com/office/powerpoint/2010/main" val="38309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61179DF-DB56-4217-90FD-63F3073DF3D4}" type="datetimeFigureOut">
              <a:rPr lang="fr-FR" smtClean="0"/>
              <a:t>29/05/2021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29D0249-CD28-4E9F-81DC-69CD69EFF507}" type="slidenum">
              <a:rPr lang="fr-FR" smtClean="0"/>
              <a:t>‹N°›</a:t>
            </a:fld>
            <a:endParaRPr lang="fr-FR"/>
          </a:p>
        </p:txBody>
      </p:sp>
    </p:spTree>
    <p:extLst>
      <p:ext uri="{BB962C8B-B14F-4D97-AF65-F5344CB8AC3E}">
        <p14:creationId xmlns:p14="http://schemas.microsoft.com/office/powerpoint/2010/main" val="264462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61179DF-DB56-4217-90FD-63F3073DF3D4}" type="datetimeFigureOut">
              <a:rPr lang="fr-FR" smtClean="0"/>
              <a:t>29/05/2021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29D0249-CD28-4E9F-81DC-69CD69EFF507}" type="slidenum">
              <a:rPr lang="fr-FR" smtClean="0"/>
              <a:t>‹N°›</a:t>
            </a:fld>
            <a:endParaRPr lang="fr-FR"/>
          </a:p>
        </p:txBody>
      </p:sp>
    </p:spTree>
    <p:extLst>
      <p:ext uri="{BB962C8B-B14F-4D97-AF65-F5344CB8AC3E}">
        <p14:creationId xmlns:p14="http://schemas.microsoft.com/office/powerpoint/2010/main" val="174709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61179DF-DB56-4217-90FD-63F3073DF3D4}" type="datetimeFigureOut">
              <a:rPr lang="fr-FR" smtClean="0"/>
              <a:t>29/05/2021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29D0249-CD28-4E9F-81DC-69CD69EFF507}" type="slidenum">
              <a:rPr lang="fr-FR" smtClean="0"/>
              <a:t>‹N°›</a:t>
            </a:fld>
            <a:endParaRPr lang="fr-FR"/>
          </a:p>
        </p:txBody>
      </p:sp>
    </p:spTree>
    <p:extLst>
      <p:ext uri="{BB962C8B-B14F-4D97-AF65-F5344CB8AC3E}">
        <p14:creationId xmlns:p14="http://schemas.microsoft.com/office/powerpoint/2010/main" val="380086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179DF-DB56-4217-90FD-63F3073DF3D4}" type="datetimeFigureOut">
              <a:rPr lang="fr-FR" smtClean="0"/>
              <a:t>29/05/2021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D0249-CD28-4E9F-81DC-69CD69EFF507}" type="slidenum">
              <a:rPr lang="fr-FR" smtClean="0"/>
              <a:t>‹N°›</a:t>
            </a:fld>
            <a:endParaRPr lang="fr-FR"/>
          </a:p>
        </p:txBody>
      </p:sp>
    </p:spTree>
    <p:extLst>
      <p:ext uri="{BB962C8B-B14F-4D97-AF65-F5344CB8AC3E}">
        <p14:creationId xmlns:p14="http://schemas.microsoft.com/office/powerpoint/2010/main" val="26687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052737"/>
            <a:ext cx="7772400" cy="4176464"/>
          </a:xfrm>
        </p:spPr>
        <p:txBody>
          <a:bodyPr>
            <a:normAutofit/>
          </a:bodyPr>
          <a:lstStyle/>
          <a:p>
            <a:r>
              <a:rPr lang="fr-FR" dirty="0" smtClean="0"/>
              <a:t/>
            </a:r>
            <a:br>
              <a:rPr lang="fr-FR" dirty="0" smtClean="0"/>
            </a:br>
            <a:r>
              <a:rPr lang="fr-FR" dirty="0" smtClean="0"/>
              <a:t>Checkpoint </a:t>
            </a:r>
            <a:r>
              <a:rPr lang="fr-FR" dirty="0" err="1"/>
              <a:t>Database</a:t>
            </a:r>
            <a:r>
              <a:rPr lang="fr-FR" dirty="0"/>
              <a:t> Introduction</a:t>
            </a:r>
            <a:br>
              <a:rPr lang="fr-FR" dirty="0"/>
            </a:br>
            <a:r>
              <a:rPr lang="fr-FR" dirty="0" smtClean="0"/>
              <a:t/>
            </a:r>
            <a:br>
              <a:rPr lang="fr-FR" dirty="0" smtClean="0"/>
            </a:br>
            <a:endParaRPr lang="fr-FR" dirty="0"/>
          </a:p>
        </p:txBody>
      </p:sp>
    </p:spTree>
    <p:extLst>
      <p:ext uri="{BB962C8B-B14F-4D97-AF65-F5344CB8AC3E}">
        <p14:creationId xmlns:p14="http://schemas.microsoft.com/office/powerpoint/2010/main" val="325296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err="1" smtClean="0"/>
              <a:t>PostgreSQL</a:t>
            </a:r>
            <a:r>
              <a:rPr lang="en-US" b="1" dirty="0" smtClean="0"/>
              <a:t/>
            </a:r>
            <a:br>
              <a:rPr lang="en-US" b="1" dirty="0" smtClean="0"/>
            </a:br>
            <a:endParaRPr lang="fr-FR" b="1" dirty="0"/>
          </a:p>
        </p:txBody>
      </p:sp>
      <p:sp>
        <p:nvSpPr>
          <p:cNvPr id="3" name="Espace réservé du contenu 2"/>
          <p:cNvSpPr>
            <a:spLocks noGrp="1"/>
          </p:cNvSpPr>
          <p:nvPr>
            <p:ph idx="1"/>
          </p:nvPr>
        </p:nvSpPr>
        <p:spPr>
          <a:xfrm>
            <a:off x="457200" y="1484784"/>
            <a:ext cx="8229600" cy="4641379"/>
          </a:xfrm>
        </p:spPr>
        <p:txBody>
          <a:bodyPr>
            <a:normAutofit fontScale="85000" lnSpcReduction="10000"/>
          </a:bodyPr>
          <a:lstStyle/>
          <a:p>
            <a:pPr marL="0" indent="0">
              <a:buNone/>
            </a:pPr>
            <a:r>
              <a:rPr lang="en-US" sz="3100" dirty="0" smtClean="0"/>
              <a:t>This </a:t>
            </a:r>
            <a:r>
              <a:rPr lang="en-US" sz="3100" dirty="0"/>
              <a:t>database management system shares its popularity with MySQL. This is an object-relational DBMS where user-defined objects and table approach are combined to build more complex data structures. Besides that, </a:t>
            </a:r>
            <a:r>
              <a:rPr lang="en-US" sz="3100" dirty="0" err="1"/>
              <a:t>PostgreSQL</a:t>
            </a:r>
            <a:r>
              <a:rPr lang="en-US" sz="3100" dirty="0"/>
              <a:t> has a lot of similarities with MySQL. It’s aimed at strengthening the standards of compliance and extensibility. Consequently, it can process any workload, for both single-machine products and complex applications. Owned and developed by </a:t>
            </a:r>
            <a:r>
              <a:rPr lang="en-US" sz="3100" dirty="0" err="1"/>
              <a:t>PostgreSQL</a:t>
            </a:r>
            <a:r>
              <a:rPr lang="en-US" sz="3100" dirty="0"/>
              <a:t> Global Development Group, it still remains a completely open source. This DBMS is available for use with such platform systems as Microsoft, </a:t>
            </a:r>
            <a:r>
              <a:rPr lang="en-US" sz="3100" dirty="0" err="1"/>
              <a:t>iOS</a:t>
            </a:r>
            <a:r>
              <a:rPr lang="en-US" sz="3100" dirty="0"/>
              <a:t>, Android, and many more.</a:t>
            </a:r>
          </a:p>
          <a:p>
            <a:endParaRPr lang="fr-FR" dirty="0"/>
          </a:p>
        </p:txBody>
      </p:sp>
    </p:spTree>
    <p:extLst>
      <p:ext uri="{BB962C8B-B14F-4D97-AF65-F5344CB8AC3E}">
        <p14:creationId xmlns:p14="http://schemas.microsoft.com/office/powerpoint/2010/main" val="1802936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64705"/>
            <a:ext cx="8229600" cy="4176463"/>
          </a:xfrm>
        </p:spPr>
        <p:txBody>
          <a:bodyPr>
            <a:normAutofit fontScale="85000" lnSpcReduction="10000"/>
          </a:bodyPr>
          <a:lstStyle/>
          <a:p>
            <a:pPr marL="0" indent="0" algn="just">
              <a:buNone/>
            </a:pPr>
            <a:r>
              <a:rPr lang="en-US" sz="3100" b="1" dirty="0"/>
              <a:t>Pros of </a:t>
            </a:r>
            <a:r>
              <a:rPr lang="en-US" sz="3100" b="1" dirty="0" err="1"/>
              <a:t>Postgre</a:t>
            </a:r>
            <a:endParaRPr lang="en-US" sz="3100" b="1" dirty="0"/>
          </a:p>
          <a:p>
            <a:pPr algn="just"/>
            <a:r>
              <a:rPr lang="en-US" sz="2400" b="1" dirty="0"/>
              <a:t>Scalable. </a:t>
            </a:r>
            <a:r>
              <a:rPr lang="en-US" sz="2400" dirty="0"/>
              <a:t>Vertical scalability is a hallmark of </a:t>
            </a:r>
            <a:r>
              <a:rPr lang="en-US" sz="2400" dirty="0" err="1"/>
              <a:t>PostgreSQL</a:t>
            </a:r>
            <a:r>
              <a:rPr lang="en-US" sz="2400" dirty="0"/>
              <a:t>, unlike MySQL DBMS. Considering that almost any custom software solution tends to grow, resulting in database extension, this particular option certainly supports business growth and development.</a:t>
            </a:r>
          </a:p>
          <a:p>
            <a:pPr algn="just"/>
            <a:r>
              <a:rPr lang="en-US" sz="2400" b="1" dirty="0"/>
              <a:t>Support for custom data types.</a:t>
            </a:r>
            <a:r>
              <a:rPr lang="en-US" sz="2400" dirty="0"/>
              <a:t> </a:t>
            </a:r>
            <a:r>
              <a:rPr lang="en-US" sz="2400" dirty="0" err="1"/>
              <a:t>PostgreSQL</a:t>
            </a:r>
            <a:r>
              <a:rPr lang="en-US" sz="2400" dirty="0"/>
              <a:t> natively supports a large number of data types by default, such as JSON, XML, H-Store, and others. </a:t>
            </a:r>
            <a:r>
              <a:rPr lang="en-US" sz="2400" dirty="0" err="1"/>
              <a:t>PostgreSQL</a:t>
            </a:r>
            <a:r>
              <a:rPr lang="en-US" sz="2400" dirty="0"/>
              <a:t> takes advantage of it, being one of the few relational databases with strong support for </a:t>
            </a:r>
            <a:r>
              <a:rPr lang="en-US" sz="2400" dirty="0" err="1"/>
              <a:t>NoSQL</a:t>
            </a:r>
            <a:r>
              <a:rPr lang="en-US" sz="2400" dirty="0"/>
              <a:t> features. Additionally, it allows users to define their own data types. As your software business model may need different types of databases throughout its existence for better performance or application comprehensiveness, this option brings improved flexibility to the table.</a:t>
            </a:r>
          </a:p>
          <a:p>
            <a:endParaRPr lang="fr-FR" dirty="0"/>
          </a:p>
        </p:txBody>
      </p:sp>
    </p:spTree>
    <p:extLst>
      <p:ext uri="{BB962C8B-B14F-4D97-AF65-F5344CB8AC3E}">
        <p14:creationId xmlns:p14="http://schemas.microsoft.com/office/powerpoint/2010/main" val="1406162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96753"/>
            <a:ext cx="8229600" cy="4032447"/>
          </a:xfrm>
        </p:spPr>
        <p:txBody>
          <a:bodyPr>
            <a:normAutofit fontScale="70000" lnSpcReduction="20000"/>
          </a:bodyPr>
          <a:lstStyle/>
          <a:p>
            <a:pPr marL="0" indent="0">
              <a:buNone/>
            </a:pPr>
            <a:r>
              <a:rPr lang="en-US" sz="3400" b="1" dirty="0" smtClean="0"/>
              <a:t>Pros of </a:t>
            </a:r>
            <a:r>
              <a:rPr lang="en-US" sz="3400" b="1" dirty="0" err="1" smtClean="0"/>
              <a:t>Postgre</a:t>
            </a:r>
            <a:endParaRPr lang="en-US" b="1" dirty="0" smtClean="0"/>
          </a:p>
          <a:p>
            <a:r>
              <a:rPr lang="en-US" sz="2900" b="1" dirty="0" smtClean="0"/>
              <a:t>Easily-integrated </a:t>
            </a:r>
            <a:r>
              <a:rPr lang="en-US" sz="2900" b="1" dirty="0"/>
              <a:t>third-party tools. </a:t>
            </a:r>
            <a:r>
              <a:rPr lang="en-US" sz="2900" dirty="0" err="1"/>
              <a:t>PostgreSQL</a:t>
            </a:r>
            <a:r>
              <a:rPr lang="en-US" sz="2900" dirty="0"/>
              <a:t> database management system has the strong support of additional tools, both free and commercial. The scope of these includes extensions to improve many aspects. For example, </a:t>
            </a:r>
            <a:r>
              <a:rPr lang="en-US" sz="2900" dirty="0" err="1" smtClean="0"/>
              <a:t>ClusterControl</a:t>
            </a:r>
            <a:r>
              <a:rPr lang="en-US" sz="2900" dirty="0" smtClean="0"/>
              <a:t> provides </a:t>
            </a:r>
            <a:r>
              <a:rPr lang="en-US" sz="2900" dirty="0"/>
              <a:t>impressive assistance at managing, monitoring, and scaling SQL and </a:t>
            </a:r>
            <a:r>
              <a:rPr lang="en-US" sz="2900" dirty="0" err="1"/>
              <a:t>NoSQL</a:t>
            </a:r>
            <a:r>
              <a:rPr lang="en-US" sz="2900" dirty="0"/>
              <a:t> open source databases. To make data comparison and synchronization more effective, consider using DB Data </a:t>
            </a:r>
            <a:r>
              <a:rPr lang="en-US" sz="2900" dirty="0" err="1"/>
              <a:t>Difftective</a:t>
            </a:r>
            <a:r>
              <a:rPr lang="en-US" sz="2900" dirty="0"/>
              <a:t>. In case you’re going to scale up your data to heavy workloads, </a:t>
            </a:r>
            <a:r>
              <a:rPr lang="en-US" sz="2900" dirty="0" err="1" smtClean="0"/>
              <a:t>pgBackRest</a:t>
            </a:r>
            <a:r>
              <a:rPr lang="en-US" sz="2900" dirty="0" smtClean="0"/>
              <a:t> </a:t>
            </a:r>
            <a:r>
              <a:rPr lang="en-US" sz="2900" dirty="0"/>
              <a:t> backup and restore system will be a nice option to choose.</a:t>
            </a:r>
          </a:p>
          <a:p>
            <a:r>
              <a:rPr lang="en-US" sz="2900" b="1" dirty="0"/>
              <a:t>Open-source and community-driven.</a:t>
            </a:r>
            <a:r>
              <a:rPr lang="en-US" sz="2900" dirty="0"/>
              <a:t> </a:t>
            </a:r>
            <a:r>
              <a:rPr lang="en-US" sz="2900" dirty="0" err="1"/>
              <a:t>Postgres</a:t>
            </a:r>
            <a:r>
              <a:rPr lang="en-US" sz="2900" dirty="0"/>
              <a:t> is completely open-source and supported by its community, which strengthens it as a complete ecosystem. Additionally, developers can always expect free and prompt community assistance.</a:t>
            </a:r>
          </a:p>
          <a:p>
            <a:endParaRPr lang="fr-FR" dirty="0"/>
          </a:p>
        </p:txBody>
      </p:sp>
    </p:spTree>
    <p:extLst>
      <p:ext uri="{BB962C8B-B14F-4D97-AF65-F5344CB8AC3E}">
        <p14:creationId xmlns:p14="http://schemas.microsoft.com/office/powerpoint/2010/main" val="2740380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268760"/>
            <a:ext cx="8229600" cy="3528392"/>
          </a:xfrm>
        </p:spPr>
        <p:txBody>
          <a:bodyPr>
            <a:normAutofit fontScale="92500"/>
          </a:bodyPr>
          <a:lstStyle/>
          <a:p>
            <a:pPr marL="0" indent="0">
              <a:buNone/>
            </a:pPr>
            <a:r>
              <a:rPr lang="en-US" sz="2800" dirty="0"/>
              <a:t>Cons of </a:t>
            </a:r>
            <a:r>
              <a:rPr lang="en-US" sz="2800" dirty="0" err="1"/>
              <a:t>Postgre</a:t>
            </a:r>
            <a:endParaRPr lang="en-US" sz="2800" dirty="0"/>
          </a:p>
          <a:p>
            <a:r>
              <a:rPr lang="en-US" sz="2200" b="1" dirty="0"/>
              <a:t>Inconsistent documentation. </a:t>
            </a:r>
            <a:r>
              <a:rPr lang="en-US" sz="2200" dirty="0"/>
              <a:t>While </a:t>
            </a:r>
            <a:r>
              <a:rPr lang="en-US" sz="2200" dirty="0" err="1"/>
              <a:t>PostgreSQL</a:t>
            </a:r>
            <a:r>
              <a:rPr lang="en-US" sz="2200" dirty="0"/>
              <a:t> has a large community and provides strong support for its participants, the documentation still lacks consistency and completeness. As the </a:t>
            </a:r>
            <a:r>
              <a:rPr lang="en-US" sz="2200" dirty="0" err="1"/>
              <a:t>PostgreSQL</a:t>
            </a:r>
            <a:r>
              <a:rPr lang="en-US" sz="2200" dirty="0"/>
              <a:t> community is rather distributed, the documentation doesn’t follow equal standards for all </a:t>
            </a:r>
            <a:r>
              <a:rPr lang="en-US" sz="2200" dirty="0" err="1"/>
              <a:t>Postgre</a:t>
            </a:r>
            <a:r>
              <a:rPr lang="en-US" sz="2200" dirty="0"/>
              <a:t> features.</a:t>
            </a:r>
          </a:p>
          <a:p>
            <a:r>
              <a:rPr lang="en-US" sz="2200" b="1" dirty="0"/>
              <a:t>Lack of reporting and auditing instruments.</a:t>
            </a:r>
            <a:r>
              <a:rPr lang="en-US" sz="2200" dirty="0"/>
              <a:t> A significant shortcoming of </a:t>
            </a:r>
            <a:r>
              <a:rPr lang="en-US" sz="2200" dirty="0" err="1"/>
              <a:t>PostgreSQL</a:t>
            </a:r>
            <a:r>
              <a:rPr lang="en-US" sz="2200" dirty="0"/>
              <a:t> is the absence of revising tools that would show the current condition of a database. You have to continuously check if something goes wrong. There’s always a risk that DB engineers will notice a failure too late.</a:t>
            </a:r>
          </a:p>
          <a:p>
            <a:endParaRPr lang="fr-FR" dirty="0"/>
          </a:p>
        </p:txBody>
      </p:sp>
    </p:spTree>
    <p:extLst>
      <p:ext uri="{BB962C8B-B14F-4D97-AF65-F5344CB8AC3E}">
        <p14:creationId xmlns:p14="http://schemas.microsoft.com/office/powerpoint/2010/main" val="1290040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t>Comparison </a:t>
            </a:r>
            <a:r>
              <a:rPr lang="en-US" b="1" dirty="0"/>
              <a:t>between the three RDBMS</a:t>
            </a:r>
            <a:endParaRPr lang="fr-FR" b="1"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3371510313"/>
              </p:ext>
            </p:extLst>
          </p:nvPr>
        </p:nvGraphicFramePr>
        <p:xfrm>
          <a:off x="457200" y="1989936"/>
          <a:ext cx="8003232" cy="3383280"/>
        </p:xfrm>
        <a:graphic>
          <a:graphicData uri="http://schemas.openxmlformats.org/drawingml/2006/table">
            <a:tbl>
              <a:tblPr firstRow="1" bandRow="1">
                <a:tableStyleId>{5C22544A-7EE6-4342-B048-85BDC9FD1C3A}</a:tableStyleId>
              </a:tblPr>
              <a:tblGrid>
                <a:gridCol w="1333872"/>
                <a:gridCol w="1333872"/>
                <a:gridCol w="1333872"/>
                <a:gridCol w="1333872"/>
                <a:gridCol w="1333872"/>
                <a:gridCol w="1333872"/>
              </a:tblGrid>
              <a:tr h="370840">
                <a:tc>
                  <a:txBody>
                    <a:bodyPr/>
                    <a:lstStyle/>
                    <a:p>
                      <a:pPr algn="ctr"/>
                      <a:endParaRPr lang="fr-FR" dirty="0"/>
                    </a:p>
                  </a:txBody>
                  <a:tcPr/>
                </a:tc>
                <a:tc>
                  <a:txBody>
                    <a:bodyPr/>
                    <a:lstStyle/>
                    <a:p>
                      <a:pPr algn="ctr"/>
                      <a:r>
                        <a:rPr lang="fr-FR" dirty="0" smtClean="0"/>
                        <a:t>Data </a:t>
                      </a:r>
                      <a:r>
                        <a:rPr lang="fr-FR" dirty="0" err="1" smtClean="0"/>
                        <a:t>struture</a:t>
                      </a:r>
                      <a:endParaRPr lang="fr-FR" dirty="0"/>
                    </a:p>
                  </a:txBody>
                  <a:tcPr/>
                </a:tc>
                <a:tc>
                  <a:txBody>
                    <a:bodyPr/>
                    <a:lstStyle/>
                    <a:p>
                      <a:pPr algn="ctr"/>
                      <a:r>
                        <a:rPr lang="fr-FR" dirty="0" err="1" smtClean="0"/>
                        <a:t>Licensing</a:t>
                      </a:r>
                      <a:endParaRPr lang="fr-FR" dirty="0"/>
                    </a:p>
                  </a:txBody>
                  <a:tcPr/>
                </a:tc>
                <a:tc>
                  <a:txBody>
                    <a:bodyPr/>
                    <a:lstStyle/>
                    <a:p>
                      <a:pPr algn="ctr"/>
                      <a:r>
                        <a:rPr lang="fr-FR" dirty="0" err="1" smtClean="0"/>
                        <a:t>scalability</a:t>
                      </a:r>
                      <a:endParaRPr lang="fr-FR" dirty="0"/>
                    </a:p>
                  </a:txBody>
                  <a:tcPr/>
                </a:tc>
                <a:tc>
                  <a:txBody>
                    <a:bodyPr/>
                    <a:lstStyle/>
                    <a:p>
                      <a:pPr algn="ctr"/>
                      <a:r>
                        <a:rPr lang="fr-FR" dirty="0" err="1" smtClean="0"/>
                        <a:t>Other</a:t>
                      </a:r>
                      <a:r>
                        <a:rPr lang="fr-FR" dirty="0" smtClean="0"/>
                        <a:t> data structure</a:t>
                      </a:r>
                      <a:endParaRPr lang="fr-FR" dirty="0"/>
                    </a:p>
                  </a:txBody>
                  <a:tcPr/>
                </a:tc>
                <a:tc>
                  <a:txBody>
                    <a:bodyPr/>
                    <a:lstStyle/>
                    <a:p>
                      <a:pPr algn="ctr"/>
                      <a:r>
                        <a:rPr lang="fr-FR" dirty="0" err="1" smtClean="0"/>
                        <a:t>Learnig</a:t>
                      </a:r>
                      <a:r>
                        <a:rPr lang="fr-FR" dirty="0" smtClean="0"/>
                        <a:t> </a:t>
                      </a:r>
                      <a:r>
                        <a:rPr lang="fr-FR" dirty="0" err="1" smtClean="0"/>
                        <a:t>curve</a:t>
                      </a:r>
                      <a:endParaRPr lang="fr-FR" dirty="0"/>
                    </a:p>
                  </a:txBody>
                  <a:tcPr/>
                </a:tc>
              </a:tr>
              <a:tr h="370840">
                <a:tc>
                  <a:txBody>
                    <a:bodyPr/>
                    <a:lstStyle/>
                    <a:p>
                      <a:pPr algn="ctr"/>
                      <a:r>
                        <a:rPr lang="fr-FR" b="1" i="0" dirty="0" smtClean="0"/>
                        <a:t>MySQL</a:t>
                      </a:r>
                      <a:endParaRPr lang="fr-FR" b="1" i="0" dirty="0"/>
                    </a:p>
                  </a:txBody>
                  <a:tcPr/>
                </a:tc>
                <a:tc>
                  <a:txBody>
                    <a:bodyPr/>
                    <a:lstStyle/>
                    <a:p>
                      <a:pPr algn="ctr"/>
                      <a:r>
                        <a:rPr lang="fr-FR" dirty="0" smtClean="0"/>
                        <a:t>SQL</a:t>
                      </a:r>
                      <a:endParaRPr lang="fr-FR" dirty="0"/>
                    </a:p>
                  </a:txBody>
                  <a:tcPr/>
                </a:tc>
                <a:tc>
                  <a:txBody>
                    <a:bodyPr/>
                    <a:lstStyle/>
                    <a:p>
                      <a:pPr algn="ctr"/>
                      <a:r>
                        <a:rPr lang="fr-FR" dirty="0" smtClean="0"/>
                        <a:t>GNU</a:t>
                      </a:r>
                      <a:r>
                        <a:rPr lang="fr-FR" baseline="0" dirty="0" smtClean="0"/>
                        <a:t> </a:t>
                      </a:r>
                      <a:r>
                        <a:rPr lang="fr-FR" baseline="0" dirty="0" err="1" smtClean="0"/>
                        <a:t>Generally</a:t>
                      </a:r>
                      <a:r>
                        <a:rPr lang="fr-FR" baseline="0" dirty="0" smtClean="0"/>
                        <a:t> Public License</a:t>
                      </a:r>
                      <a:endParaRPr lang="fr-FR" dirty="0"/>
                    </a:p>
                  </a:txBody>
                  <a:tcPr/>
                </a:tc>
                <a:tc>
                  <a:txBody>
                    <a:bodyPr/>
                    <a:lstStyle/>
                    <a:p>
                      <a:pPr algn="ctr"/>
                      <a:r>
                        <a:rPr lang="fr-FR" dirty="0" smtClean="0"/>
                        <a:t>Vertical</a:t>
                      </a:r>
                      <a:r>
                        <a:rPr lang="fr-FR" baseline="0" dirty="0" smtClean="0"/>
                        <a:t> </a:t>
                      </a:r>
                      <a:r>
                        <a:rPr lang="fr-FR" baseline="0" dirty="0" err="1" smtClean="0"/>
                        <a:t>complex</a:t>
                      </a:r>
                      <a:endParaRPr lang="fr-FR" dirty="0"/>
                    </a:p>
                  </a:txBody>
                  <a:tcPr/>
                </a:tc>
                <a:tc>
                  <a:txBody>
                    <a:bodyPr/>
                    <a:lstStyle/>
                    <a:p>
                      <a:pPr algn="ctr"/>
                      <a:r>
                        <a:rPr lang="fr-FR" dirty="0" smtClean="0"/>
                        <a:t>X</a:t>
                      </a:r>
                      <a:endParaRPr lang="fr-FR" dirty="0"/>
                    </a:p>
                  </a:txBody>
                  <a:tcPr/>
                </a:tc>
                <a:tc>
                  <a:txBody>
                    <a:bodyPr/>
                    <a:lstStyle/>
                    <a:p>
                      <a:pPr algn="ctr"/>
                      <a:r>
                        <a:rPr lang="fr-FR" dirty="0" err="1" smtClean="0"/>
                        <a:t>mild</a:t>
                      </a:r>
                      <a:endParaRPr lang="fr-FR" dirty="0"/>
                    </a:p>
                  </a:txBody>
                  <a:tcPr/>
                </a:tc>
              </a:tr>
              <a:tr h="370840">
                <a:tc>
                  <a:txBody>
                    <a:bodyPr/>
                    <a:lstStyle/>
                    <a:p>
                      <a:pPr algn="ctr"/>
                      <a:r>
                        <a:rPr lang="fr-FR" b="1" dirty="0" smtClean="0"/>
                        <a:t>SQL</a:t>
                      </a:r>
                      <a:r>
                        <a:rPr lang="fr-FR" b="1" baseline="0" dirty="0" smtClean="0"/>
                        <a:t> Server</a:t>
                      </a:r>
                      <a:endParaRPr lang="fr-FR" b="1" dirty="0"/>
                    </a:p>
                  </a:txBody>
                  <a:tcPr/>
                </a:tc>
                <a:tc>
                  <a:txBody>
                    <a:bodyPr/>
                    <a:lstStyle/>
                    <a:p>
                      <a:pPr algn="ctr"/>
                      <a:r>
                        <a:rPr lang="fr-FR" dirty="0" smtClean="0"/>
                        <a:t>T-SQL</a:t>
                      </a:r>
                      <a:endParaRPr lang="fr-FR" dirty="0"/>
                    </a:p>
                  </a:txBody>
                  <a:tcPr/>
                </a:tc>
                <a:tc>
                  <a:txBody>
                    <a:bodyPr/>
                    <a:lstStyle/>
                    <a:p>
                      <a:pPr algn="ctr"/>
                      <a:r>
                        <a:rPr lang="fr-FR" dirty="0" err="1" smtClean="0"/>
                        <a:t>Proprietary</a:t>
                      </a:r>
                      <a:endParaRPr lang="fr-FR" dirty="0"/>
                    </a:p>
                  </a:txBody>
                  <a:tcPr/>
                </a:tc>
                <a:tc>
                  <a:txBody>
                    <a:bodyPr/>
                    <a:lstStyle/>
                    <a:p>
                      <a:pPr algn="ctr"/>
                      <a:r>
                        <a:rPr lang="fr-FR" dirty="0" smtClean="0"/>
                        <a:t>Vertical </a:t>
                      </a:r>
                      <a:r>
                        <a:rPr lang="fr-FR" dirty="0" err="1" smtClean="0"/>
                        <a:t>complex</a:t>
                      </a:r>
                      <a:endParaRPr lang="fr-FR" dirty="0"/>
                    </a:p>
                  </a:txBody>
                  <a:tcPr/>
                </a:tc>
                <a:tc>
                  <a:txBody>
                    <a:bodyPr/>
                    <a:lstStyle/>
                    <a:p>
                      <a:pPr algn="ctr"/>
                      <a:r>
                        <a:rPr lang="fr-FR" dirty="0" smtClean="0"/>
                        <a:t>SQL, NOSQL</a:t>
                      </a:r>
                      <a:endParaRPr lang="fr-FR" dirty="0"/>
                    </a:p>
                  </a:txBody>
                  <a:tcPr/>
                </a:tc>
                <a:tc>
                  <a:txBody>
                    <a:bodyPr/>
                    <a:lstStyle/>
                    <a:p>
                      <a:pPr algn="ctr"/>
                      <a:r>
                        <a:rPr lang="fr-FR" dirty="0" smtClean="0"/>
                        <a:t>hard</a:t>
                      </a:r>
                      <a:endParaRPr lang="fr-FR" dirty="0"/>
                    </a:p>
                  </a:txBody>
                  <a:tcPr/>
                </a:tc>
              </a:tr>
              <a:tr h="370840">
                <a:tc>
                  <a:txBody>
                    <a:bodyPr/>
                    <a:lstStyle/>
                    <a:p>
                      <a:pPr algn="ctr"/>
                      <a:r>
                        <a:rPr lang="fr-FR" b="1" dirty="0" err="1" smtClean="0"/>
                        <a:t>Postrgre</a:t>
                      </a:r>
                      <a:r>
                        <a:rPr lang="fr-FR" b="1" dirty="0" smtClean="0"/>
                        <a:t> SQL</a:t>
                      </a:r>
                      <a:endParaRPr lang="fr-FR" b="1" dirty="0"/>
                    </a:p>
                  </a:txBody>
                  <a:tcPr/>
                </a:tc>
                <a:tc>
                  <a:txBody>
                    <a:bodyPr/>
                    <a:lstStyle/>
                    <a:p>
                      <a:pPr algn="ctr"/>
                      <a:r>
                        <a:rPr lang="fr-FR" dirty="0" err="1" smtClean="0"/>
                        <a:t>Obejct-relatinael</a:t>
                      </a:r>
                      <a:r>
                        <a:rPr lang="fr-FR" dirty="0" smtClean="0"/>
                        <a:t>, SQL</a:t>
                      </a:r>
                      <a:endParaRPr lang="fr-FR" dirty="0"/>
                    </a:p>
                  </a:txBody>
                  <a:tcPr/>
                </a:tc>
                <a:tc>
                  <a:txBody>
                    <a:bodyPr/>
                    <a:lstStyle/>
                    <a:p>
                      <a:pPr algn="ctr"/>
                      <a:r>
                        <a:rPr lang="fr-FR" dirty="0" smtClean="0"/>
                        <a:t>Open-source</a:t>
                      </a:r>
                      <a:endParaRPr lang="fr-FR" dirty="0"/>
                    </a:p>
                  </a:txBody>
                  <a:tcPr/>
                </a:tc>
                <a:tc>
                  <a:txBody>
                    <a:bodyPr/>
                    <a:lstStyle/>
                    <a:p>
                      <a:pPr algn="ctr"/>
                      <a:r>
                        <a:rPr lang="fr-FR" dirty="0" smtClean="0"/>
                        <a:t>vertical</a:t>
                      </a:r>
                      <a:endParaRPr lang="fr-FR" dirty="0"/>
                    </a:p>
                  </a:txBody>
                  <a:tcPr/>
                </a:tc>
                <a:tc>
                  <a:txBody>
                    <a:bodyPr/>
                    <a:lstStyle/>
                    <a:p>
                      <a:pPr algn="ctr"/>
                      <a:r>
                        <a:rPr lang="fr-FR" dirty="0" err="1" smtClean="0"/>
                        <a:t>NoSQL</a:t>
                      </a:r>
                      <a:endParaRPr lang="fr-FR" dirty="0"/>
                    </a:p>
                  </a:txBody>
                  <a:tcPr/>
                </a:tc>
                <a:tc>
                  <a:txBody>
                    <a:bodyPr/>
                    <a:lstStyle/>
                    <a:p>
                      <a:pPr algn="ctr"/>
                      <a:r>
                        <a:rPr lang="fr-FR" dirty="0" smtClean="0"/>
                        <a:t>hard</a:t>
                      </a:r>
                      <a:endParaRPr lang="fr-FR" dirty="0"/>
                    </a:p>
                  </a:txBody>
                  <a:tcPr/>
                </a:tc>
              </a:tr>
            </a:tbl>
          </a:graphicData>
        </a:graphic>
      </p:graphicFrame>
    </p:spTree>
    <p:extLst>
      <p:ext uri="{BB962C8B-B14F-4D97-AF65-F5344CB8AC3E}">
        <p14:creationId xmlns:p14="http://schemas.microsoft.com/office/powerpoint/2010/main" val="2091068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t>MySQL</a:t>
            </a:r>
            <a:endParaRPr lang="fr-FR" b="1" dirty="0"/>
          </a:p>
        </p:txBody>
      </p:sp>
      <p:sp>
        <p:nvSpPr>
          <p:cNvPr id="3" name="Espace réservé du contenu 2"/>
          <p:cNvSpPr>
            <a:spLocks noGrp="1"/>
          </p:cNvSpPr>
          <p:nvPr>
            <p:ph idx="1"/>
          </p:nvPr>
        </p:nvSpPr>
        <p:spPr/>
        <p:txBody>
          <a:bodyPr>
            <a:normAutofit/>
          </a:bodyPr>
          <a:lstStyle/>
          <a:p>
            <a:r>
              <a:rPr lang="en-US" dirty="0"/>
              <a:t>MySQL is a relational database management system (RDBMS) based on the SQL (Structured Query Language) queries. It is one of the most popular languages for accessing and managing the records in the table. MySQL is open-source and free software under the GNU license. Oracle Company supports it</a:t>
            </a:r>
            <a:endParaRPr lang="fr-FR" dirty="0"/>
          </a:p>
        </p:txBody>
      </p:sp>
    </p:spTree>
    <p:extLst>
      <p:ext uri="{BB962C8B-B14F-4D97-AF65-F5344CB8AC3E}">
        <p14:creationId xmlns:p14="http://schemas.microsoft.com/office/powerpoint/2010/main" val="1184422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92696"/>
            <a:ext cx="8229600" cy="5433467"/>
          </a:xfrm>
        </p:spPr>
        <p:txBody>
          <a:bodyPr>
            <a:normAutofit fontScale="62500" lnSpcReduction="20000"/>
          </a:bodyPr>
          <a:lstStyle/>
          <a:p>
            <a:pPr marL="0" indent="0">
              <a:buNone/>
            </a:pPr>
            <a:r>
              <a:rPr lang="en-US" sz="3800" b="1" dirty="0"/>
              <a:t>Pros of MySQL</a:t>
            </a:r>
            <a:endParaRPr lang="en-US" dirty="0"/>
          </a:p>
          <a:p>
            <a:r>
              <a:rPr lang="en-US" b="1" dirty="0"/>
              <a:t>Free installation.</a:t>
            </a:r>
            <a:r>
              <a:rPr lang="en-US" dirty="0"/>
              <a:t> The community edition of MySQL is free to download. </a:t>
            </a:r>
            <a:r>
              <a:rPr lang="en-US" dirty="0"/>
              <a:t>With a basic set of tools for individual use, MySQL community </a:t>
            </a:r>
            <a:r>
              <a:rPr lang="en-US" dirty="0" smtClean="0"/>
              <a:t>edition is </a:t>
            </a:r>
            <a:r>
              <a:rPr lang="en-US" dirty="0"/>
              <a:t>a good option to begin with. Of course, there are other, prepaid options for </a:t>
            </a:r>
            <a:r>
              <a:rPr lang="en-US" dirty="0" smtClean="0"/>
              <a:t>Enterprise or</a:t>
            </a:r>
            <a:r>
              <a:rPr lang="en-US" dirty="0"/>
              <a:t> </a:t>
            </a:r>
            <a:r>
              <a:rPr lang="en-US" dirty="0" smtClean="0"/>
              <a:t>Cluster purposes </a:t>
            </a:r>
            <a:r>
              <a:rPr lang="en-US" dirty="0"/>
              <a:t>with richer functionality. Nevertheless, if your company is too small to pay for one of them, the free-to-download model is the most suitable for a fresh start.</a:t>
            </a:r>
          </a:p>
          <a:p>
            <a:r>
              <a:rPr lang="en-US" b="1" dirty="0"/>
              <a:t>Simple syntax and mild complexity. </a:t>
            </a:r>
            <a:r>
              <a:rPr lang="en-US" dirty="0"/>
              <a:t>MySQL’s structure and style are very plain. Developers even consider MySQL a database with a human-like language. As MySQL is often used in tandem with PHP programming language. Because they share a gentle learning curve, you won’t need to hire a skilled developer to manage your database. Also, MySQL is easy to use. For instance, most of the tasks can be executed right in the command line, reducing development steps.</a:t>
            </a:r>
          </a:p>
          <a:p>
            <a:r>
              <a:rPr lang="en-US" b="1" dirty="0"/>
              <a:t>Cloud-compatible. </a:t>
            </a:r>
            <a:r>
              <a:rPr lang="en-US" dirty="0"/>
              <a:t>Business-oriented by nature and originally developed for the web, MySQL is supported by the most popular cloud providers. It’s available on such leading platforms as Amazon, Microsoft, and others. This makes MySQL even more attractive and gives businesses using it room for growth.</a:t>
            </a:r>
          </a:p>
        </p:txBody>
      </p:sp>
    </p:spTree>
    <p:extLst>
      <p:ext uri="{BB962C8B-B14F-4D97-AF65-F5344CB8AC3E}">
        <p14:creationId xmlns:p14="http://schemas.microsoft.com/office/powerpoint/2010/main" val="117386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36712"/>
            <a:ext cx="8229600" cy="5289451"/>
          </a:xfrm>
        </p:spPr>
        <p:txBody>
          <a:bodyPr>
            <a:normAutofit fontScale="62500" lnSpcReduction="20000"/>
          </a:bodyPr>
          <a:lstStyle/>
          <a:p>
            <a:pPr marL="0" indent="0">
              <a:buNone/>
            </a:pPr>
            <a:r>
              <a:rPr lang="en-US" sz="3800" b="1" dirty="0" smtClean="0"/>
              <a:t>Pros of MySQL</a:t>
            </a:r>
            <a:endParaRPr lang="en-US" b="1" dirty="0" smtClean="0"/>
          </a:p>
          <a:p>
            <a:r>
              <a:rPr lang="en-US" b="1" dirty="0" smtClean="0"/>
              <a:t>Scalability </a:t>
            </a:r>
            <a:r>
              <a:rPr lang="en-US" b="1" dirty="0"/>
              <a:t>challenges. </a:t>
            </a:r>
            <a:r>
              <a:rPr lang="en-US" dirty="0"/>
              <a:t>MySQL was not built with scalability in mind, which is inherent in its code. In theory, you can scale MySQL, but it will need more engineering effort as compared to any of the </a:t>
            </a:r>
            <a:r>
              <a:rPr lang="en-US" dirty="0" err="1"/>
              <a:t>NoSQL</a:t>
            </a:r>
            <a:r>
              <a:rPr lang="en-US" dirty="0"/>
              <a:t> databases. So, if you expect one day your database will increase substantially, keep this limitation in mind or choose another DBMS option.</a:t>
            </a:r>
          </a:p>
          <a:p>
            <a:r>
              <a:rPr lang="en-US" b="1" dirty="0"/>
              <a:t>Partial open source. </a:t>
            </a:r>
            <a:r>
              <a:rPr lang="en-US" dirty="0"/>
              <a:t>Although MySQL has the open-source part, it’s mostly under Oracle’s license. This limits the MySQL community in terms of improving the DBMS. Why do you care? Because when you have completely open-source support, you expect many problem-specific implementations and community assistance. This is not the case when the software belongs to corporate owners and you’ll have to pay for support.</a:t>
            </a:r>
          </a:p>
          <a:p>
            <a:r>
              <a:rPr lang="en-US" b="1" dirty="0"/>
              <a:t>Limited compliance with SQL standards. </a:t>
            </a:r>
            <a:r>
              <a:rPr lang="en-US" dirty="0"/>
              <a:t>Structured Query Language has specific standards. MySQL doesn’t completely follow them, i.e. MySQL provides no support for some standard SQL features. On the other hand, MySQL has some extensions and distinct features that don’t match the Structured Query Language standards. It’s not a big deal for small web applications. The issues may appear when you have to shift to other databases, which is likely to happen when your business starts growing.</a:t>
            </a:r>
          </a:p>
          <a:p>
            <a:endParaRPr lang="fr-FR" dirty="0"/>
          </a:p>
        </p:txBody>
      </p:sp>
    </p:spTree>
    <p:extLst>
      <p:ext uri="{BB962C8B-B14F-4D97-AF65-F5344CB8AC3E}">
        <p14:creationId xmlns:p14="http://schemas.microsoft.com/office/powerpoint/2010/main" val="2578536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36712"/>
            <a:ext cx="8229600" cy="5544616"/>
          </a:xfrm>
        </p:spPr>
        <p:txBody>
          <a:bodyPr>
            <a:normAutofit fontScale="62500" lnSpcReduction="20000"/>
          </a:bodyPr>
          <a:lstStyle/>
          <a:p>
            <a:pPr marL="0" indent="0">
              <a:buNone/>
            </a:pPr>
            <a:r>
              <a:rPr lang="en-US" sz="3800" b="1" dirty="0"/>
              <a:t>Cons of MySQL</a:t>
            </a:r>
          </a:p>
          <a:p>
            <a:r>
              <a:rPr lang="en-US" b="1" dirty="0"/>
              <a:t>Scalability challenges. </a:t>
            </a:r>
            <a:r>
              <a:rPr lang="en-US" dirty="0"/>
              <a:t>MySQL was not built with scalability in mind, which is inherent in its code. In theory, you can scale MySQL, but it will need more engineering effort as compared to any of the </a:t>
            </a:r>
            <a:r>
              <a:rPr lang="en-US" dirty="0" err="1"/>
              <a:t>NoSQL</a:t>
            </a:r>
            <a:r>
              <a:rPr lang="en-US" dirty="0"/>
              <a:t> databases. So, if you expect one day your database will increase substantially, keep this limitation in mind or choose another DBMS option.</a:t>
            </a:r>
          </a:p>
          <a:p>
            <a:r>
              <a:rPr lang="en-US" b="1" dirty="0"/>
              <a:t>Partial open source. </a:t>
            </a:r>
            <a:r>
              <a:rPr lang="en-US" dirty="0"/>
              <a:t>Although MySQL has the open-source part, it’s mostly under Oracle’s license. This limits the MySQL community in terms of improving the DBMS. Why do you care? Because when you have completely open-source support, you expect many problem-specific implementations and community assistance. This is not the case when the software belongs to corporate owners and you’ll have to pay for support.</a:t>
            </a:r>
          </a:p>
          <a:p>
            <a:r>
              <a:rPr lang="en-US" b="1" dirty="0"/>
              <a:t>Limited compliance with SQL standards. </a:t>
            </a:r>
            <a:r>
              <a:rPr lang="en-US" dirty="0"/>
              <a:t>Structured Query Language has specific standards. MySQL doesn’t completely follow them, i.e. MySQL provides no support for some standard SQL features. On the other hand, MySQL has some extensions and distinct features that don’t match the Structured Query Language standards. It’s not a big deal for small web applications. The issues may appear when you have to shift to other databases, which is likely to happen when your business starts growing.</a:t>
            </a:r>
          </a:p>
          <a:p>
            <a:endParaRPr lang="fr-FR" dirty="0"/>
          </a:p>
        </p:txBody>
      </p:sp>
    </p:spTree>
    <p:extLst>
      <p:ext uri="{BB962C8B-B14F-4D97-AF65-F5344CB8AC3E}">
        <p14:creationId xmlns:p14="http://schemas.microsoft.com/office/powerpoint/2010/main" val="2630963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t>SQL Server</a:t>
            </a:r>
            <a:endParaRPr lang="fr-FR" b="1" dirty="0"/>
          </a:p>
        </p:txBody>
      </p:sp>
      <p:sp>
        <p:nvSpPr>
          <p:cNvPr id="3" name="Espace réservé du contenu 2"/>
          <p:cNvSpPr>
            <a:spLocks noGrp="1"/>
          </p:cNvSpPr>
          <p:nvPr>
            <p:ph idx="1"/>
          </p:nvPr>
        </p:nvSpPr>
        <p:spPr/>
        <p:txBody>
          <a:bodyPr/>
          <a:lstStyle/>
          <a:p>
            <a:r>
              <a:rPr lang="en-US" dirty="0"/>
              <a:t>As a completely commercial tool, </a:t>
            </a:r>
            <a:r>
              <a:rPr lang="en-US" dirty="0" smtClean="0"/>
              <a:t>SQL </a:t>
            </a:r>
            <a:r>
              <a:rPr lang="en-US" dirty="0"/>
              <a:t>Server is one of the most popular relational DBMS, in addition to MySQL, </a:t>
            </a:r>
            <a:r>
              <a:rPr lang="en-US" dirty="0" err="1"/>
              <a:t>PostgreSQL</a:t>
            </a:r>
            <a:r>
              <a:rPr lang="en-US" dirty="0"/>
              <a:t>, and Oracle. It copes well with effective storing, changing, and managing relational data. To interact with SQL Server databases, DB engineers usually utilize the Transact-SQL (T-SQL) language, which is an extension of the SQL standard.</a:t>
            </a:r>
            <a:endParaRPr lang="fr-FR" dirty="0"/>
          </a:p>
        </p:txBody>
      </p:sp>
    </p:spTree>
    <p:extLst>
      <p:ext uri="{BB962C8B-B14F-4D97-AF65-F5344CB8AC3E}">
        <p14:creationId xmlns:p14="http://schemas.microsoft.com/office/powerpoint/2010/main" val="3289045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80729"/>
            <a:ext cx="8229600" cy="4824536"/>
          </a:xfrm>
        </p:spPr>
        <p:txBody>
          <a:bodyPr>
            <a:normAutofit fontScale="77500" lnSpcReduction="20000"/>
          </a:bodyPr>
          <a:lstStyle/>
          <a:p>
            <a:pPr marL="0" indent="0">
              <a:buNone/>
            </a:pPr>
            <a:r>
              <a:rPr lang="en-US" sz="3100" b="1" dirty="0"/>
              <a:t>Pros of </a:t>
            </a:r>
            <a:r>
              <a:rPr lang="en-US" sz="3100" b="1" dirty="0" smtClean="0"/>
              <a:t>SQL Server</a:t>
            </a:r>
            <a:endParaRPr lang="en-US" sz="3100" b="1" dirty="0"/>
          </a:p>
          <a:p>
            <a:r>
              <a:rPr lang="en-US" sz="2600" b="1" dirty="0"/>
              <a:t>Variety of versions. </a:t>
            </a:r>
            <a:r>
              <a:rPr lang="en-US" sz="2600" dirty="0" smtClean="0"/>
              <a:t>Microsoft SQL </a:t>
            </a:r>
            <a:r>
              <a:rPr lang="en-US" sz="2600" dirty="0"/>
              <a:t>Server provides a wide choice of different </a:t>
            </a:r>
            <a:r>
              <a:rPr lang="en-US" sz="2600" dirty="0" smtClean="0"/>
              <a:t>options</a:t>
            </a:r>
            <a:r>
              <a:rPr lang="en-US" sz="2600" dirty="0"/>
              <a:t> </a:t>
            </a:r>
            <a:r>
              <a:rPr lang="en-US" sz="2600" dirty="0" smtClean="0"/>
              <a:t>with </a:t>
            </a:r>
            <a:r>
              <a:rPr lang="en-US" sz="2600" dirty="0"/>
              <a:t>diverse functionalities. For instance, the Express edition with a free database offers entry-level tooling, the perfect match for learning and building desktop or small server data-driven applications. The Developers option allows for building and testing applications including some enterprise functionalities, but without a production server license. For bigger projects, there are also Web, Standard, and Enterprise editions, with a varying extent of administrative capabilities and service levels.</a:t>
            </a:r>
          </a:p>
          <a:p>
            <a:r>
              <a:rPr lang="en-US" sz="2600" b="1" dirty="0"/>
              <a:t>End-to-end business data solution. </a:t>
            </a:r>
            <a:r>
              <a:rPr lang="en-US" sz="2600" dirty="0"/>
              <a:t>With a focus on mostly commercial solutions, MSSQL provides a lot of business value-added features. The optional selection of components allows building ETL solutions, forming a knowledge base, and implementing data clearance. Also, it provides tools for overall data administration, online analytical processing, and data mining, additionally providing options for report and visualization generation.</a:t>
            </a:r>
          </a:p>
          <a:p>
            <a:endParaRPr lang="fr-FR" dirty="0"/>
          </a:p>
        </p:txBody>
      </p:sp>
    </p:spTree>
    <p:extLst>
      <p:ext uri="{BB962C8B-B14F-4D97-AF65-F5344CB8AC3E}">
        <p14:creationId xmlns:p14="http://schemas.microsoft.com/office/powerpoint/2010/main" val="52979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52737"/>
            <a:ext cx="8229600" cy="4464495"/>
          </a:xfrm>
        </p:spPr>
        <p:txBody>
          <a:bodyPr>
            <a:normAutofit fontScale="77500" lnSpcReduction="20000"/>
          </a:bodyPr>
          <a:lstStyle/>
          <a:p>
            <a:pPr marL="0" indent="0">
              <a:buNone/>
            </a:pPr>
            <a:r>
              <a:rPr lang="en-US" sz="3400" b="1" dirty="0" smtClean="0"/>
              <a:t>Pros of SQL Server</a:t>
            </a:r>
          </a:p>
          <a:p>
            <a:endParaRPr lang="en-US" b="1" dirty="0" smtClean="0"/>
          </a:p>
          <a:p>
            <a:r>
              <a:rPr lang="en-US" sz="2600" b="1" dirty="0" smtClean="0"/>
              <a:t>Rich </a:t>
            </a:r>
            <a:r>
              <a:rPr lang="en-US" sz="2600" b="1" dirty="0"/>
              <a:t>documentation and community assistance. </a:t>
            </a:r>
            <a:r>
              <a:rPr lang="en-US" sz="2600" dirty="0"/>
              <a:t>With Microsoft SQL Server aimed at comprehensive database maintenance, the full online documentation also reflects this concept. The consequently structured guidelines, numerous whitepapers, and demos give a full picture on the MSSQL data system. Also, Microsoft Premier provides access to dedicated Microsoft community support, which is an advantage when a DB engineer needs assistance.</a:t>
            </a:r>
          </a:p>
          <a:p>
            <a:r>
              <a:rPr lang="en-US" sz="2600" b="1" dirty="0"/>
              <a:t>Cloud database support.</a:t>
            </a:r>
            <a:r>
              <a:rPr lang="en-US" sz="2600" dirty="0"/>
              <a:t> Being a part of the consistent Microsoft ecosystem, MSSQL can be integrated with Microsoft cloud, Azure SQL Database, or SQL Server on Azure Virtual Machines. The solutions allow shifting database administration to the cloud if your business software database becomes really overwhelming and hard to administer</a:t>
            </a:r>
            <a:r>
              <a:rPr lang="en-US" sz="2600" dirty="0" smtClean="0"/>
              <a:t>.</a:t>
            </a:r>
            <a:endParaRPr lang="en-US" sz="2600" dirty="0"/>
          </a:p>
        </p:txBody>
      </p:sp>
    </p:spTree>
    <p:extLst>
      <p:ext uri="{BB962C8B-B14F-4D97-AF65-F5344CB8AC3E}">
        <p14:creationId xmlns:p14="http://schemas.microsoft.com/office/powerpoint/2010/main" val="1634466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68760"/>
            <a:ext cx="8229600" cy="3888432"/>
          </a:xfrm>
        </p:spPr>
        <p:txBody>
          <a:bodyPr>
            <a:normAutofit fontScale="70000" lnSpcReduction="20000"/>
          </a:bodyPr>
          <a:lstStyle/>
          <a:p>
            <a:pPr marL="0" indent="0">
              <a:buNone/>
            </a:pPr>
            <a:r>
              <a:rPr lang="en-US" sz="3400" b="1" dirty="0"/>
              <a:t>Cons of </a:t>
            </a:r>
            <a:r>
              <a:rPr lang="en-US" sz="3400" b="1" dirty="0" smtClean="0"/>
              <a:t>SQL Server</a:t>
            </a:r>
            <a:endParaRPr lang="en-US" sz="3400" b="1" dirty="0"/>
          </a:p>
          <a:p>
            <a:r>
              <a:rPr lang="en-US" b="1" dirty="0"/>
              <a:t>Cost-consuming</a:t>
            </a:r>
            <a:r>
              <a:rPr lang="en-US" dirty="0"/>
              <a:t>. Being mostly used at enterprise scale, </a:t>
            </a:r>
            <a:r>
              <a:rPr lang="en-US" dirty="0" smtClean="0"/>
              <a:t>MSSQL </a:t>
            </a:r>
            <a:r>
              <a:rPr lang="en-US" dirty="0"/>
              <a:t>Server remains one of the most expensive solutions. Speaking of numbers, the Enterprise edition currently costs over $14, 000 per core, sold as 2 core packs.</a:t>
            </a:r>
          </a:p>
          <a:p>
            <a:r>
              <a:rPr lang="en-US" b="1" dirty="0"/>
              <a:t>Unclear and floating license conditions. </a:t>
            </a:r>
            <a:r>
              <a:rPr lang="en-US" dirty="0"/>
              <a:t>Another issue is the ever-changing licensing process. The pricing strategy itself is hard to understand and the elements included in a particular edition are floating, tending to shift from one to another.</a:t>
            </a:r>
          </a:p>
          <a:p>
            <a:r>
              <a:rPr lang="en-US" b="1" dirty="0"/>
              <a:t>Complicated tuning process. </a:t>
            </a:r>
            <a:r>
              <a:rPr lang="en-US" dirty="0"/>
              <a:t>For those beginners who have to operate heavy data sets, working with query optimization and performance tuning may be problematic. As the process is not so obvious, it can create substantial bottlenecks early on.</a:t>
            </a:r>
          </a:p>
          <a:p>
            <a:endParaRPr lang="fr-FR" dirty="0"/>
          </a:p>
        </p:txBody>
      </p:sp>
    </p:spTree>
    <p:extLst>
      <p:ext uri="{BB962C8B-B14F-4D97-AF65-F5344CB8AC3E}">
        <p14:creationId xmlns:p14="http://schemas.microsoft.com/office/powerpoint/2010/main" val="329331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367</Words>
  <Application>Microsoft Office PowerPoint</Application>
  <PresentationFormat>Affichage à l'écran (4:3)</PresentationFormat>
  <Paragraphs>63</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 Checkpoint Database Introduction  </vt:lpstr>
      <vt:lpstr>MySQL</vt:lpstr>
      <vt:lpstr>Présentation PowerPoint</vt:lpstr>
      <vt:lpstr>Présentation PowerPoint</vt:lpstr>
      <vt:lpstr>Présentation PowerPoint</vt:lpstr>
      <vt:lpstr>SQL Server</vt:lpstr>
      <vt:lpstr>Présentation PowerPoint</vt:lpstr>
      <vt:lpstr>Présentation PowerPoint</vt:lpstr>
      <vt:lpstr>Présentation PowerPoint</vt:lpstr>
      <vt:lpstr>PostgreSQL </vt:lpstr>
      <vt:lpstr>Présentation PowerPoint</vt:lpstr>
      <vt:lpstr>Présentation PowerPoint</vt:lpstr>
      <vt:lpstr>Présentation PowerPoint</vt:lpstr>
      <vt:lpstr>Comparison between the three RDBMS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TOSHIBA</dc:creator>
  <cp:lastModifiedBy>TOSHIBA</cp:lastModifiedBy>
  <cp:revision>5</cp:revision>
  <dcterms:created xsi:type="dcterms:W3CDTF">2021-05-29T22:17:41Z</dcterms:created>
  <dcterms:modified xsi:type="dcterms:W3CDTF">2021-05-29T23:06:35Z</dcterms:modified>
</cp:coreProperties>
</file>