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6D8EF5-4314-46F2-97CE-FC6F561E7DF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3EF69CC-0144-43CF-8048-50BF2FCFC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FA03496-CADF-4822-A4CD-718C0DDDDB7F}"/>
              </a:ext>
            </a:extLst>
          </p:cNvPr>
          <p:cNvSpPr>
            <a:spLocks noGrp="1"/>
          </p:cNvSpPr>
          <p:nvPr>
            <p:ph type="dt" sz="half" idx="10"/>
          </p:nvPr>
        </p:nvSpPr>
        <p:spPr/>
        <p:txBody>
          <a:bodyPr/>
          <a:lstStyle/>
          <a:p>
            <a:fld id="{48DEBA2A-D1E3-4736-9E53-D3CFBA848526}" type="datetimeFigureOut">
              <a:rPr lang="fr-FR" smtClean="0"/>
              <a:t>10/10/2021</a:t>
            </a:fld>
            <a:endParaRPr lang="fr-FR"/>
          </a:p>
        </p:txBody>
      </p:sp>
      <p:sp>
        <p:nvSpPr>
          <p:cNvPr id="5" name="Espace réservé du pied de page 4">
            <a:extLst>
              <a:ext uri="{FF2B5EF4-FFF2-40B4-BE49-F238E27FC236}">
                <a16:creationId xmlns:a16="http://schemas.microsoft.com/office/drawing/2014/main" id="{ABF9B90F-874D-476E-A87F-48A6643A79C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DBA3E3-495C-48C1-B17D-E3830E7AFEDA}"/>
              </a:ext>
            </a:extLst>
          </p:cNvPr>
          <p:cNvSpPr>
            <a:spLocks noGrp="1"/>
          </p:cNvSpPr>
          <p:nvPr>
            <p:ph type="sldNum" sz="quarter" idx="12"/>
          </p:nvPr>
        </p:nvSpPr>
        <p:spPr/>
        <p:txBody>
          <a:bodyPr/>
          <a:lstStyle/>
          <a:p>
            <a:fld id="{74E330CE-E070-43C5-8758-1E83FA7E899A}" type="slidenum">
              <a:rPr lang="fr-FR" smtClean="0"/>
              <a:t>‹N°›</a:t>
            </a:fld>
            <a:endParaRPr lang="fr-FR"/>
          </a:p>
        </p:txBody>
      </p:sp>
    </p:spTree>
    <p:extLst>
      <p:ext uri="{BB962C8B-B14F-4D97-AF65-F5344CB8AC3E}">
        <p14:creationId xmlns:p14="http://schemas.microsoft.com/office/powerpoint/2010/main" val="325721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ED3D72-1819-4BEB-8A57-5B5A4A984C4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9615D50-317B-4A55-8454-1DDA9F2D102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431205-6B0D-49E3-B02D-8A18512E2FE3}"/>
              </a:ext>
            </a:extLst>
          </p:cNvPr>
          <p:cNvSpPr>
            <a:spLocks noGrp="1"/>
          </p:cNvSpPr>
          <p:nvPr>
            <p:ph type="dt" sz="half" idx="10"/>
          </p:nvPr>
        </p:nvSpPr>
        <p:spPr/>
        <p:txBody>
          <a:bodyPr/>
          <a:lstStyle/>
          <a:p>
            <a:fld id="{48DEBA2A-D1E3-4736-9E53-D3CFBA848526}" type="datetimeFigureOut">
              <a:rPr lang="fr-FR" smtClean="0"/>
              <a:t>10/10/2021</a:t>
            </a:fld>
            <a:endParaRPr lang="fr-FR"/>
          </a:p>
        </p:txBody>
      </p:sp>
      <p:sp>
        <p:nvSpPr>
          <p:cNvPr id="5" name="Espace réservé du pied de page 4">
            <a:extLst>
              <a:ext uri="{FF2B5EF4-FFF2-40B4-BE49-F238E27FC236}">
                <a16:creationId xmlns:a16="http://schemas.microsoft.com/office/drawing/2014/main" id="{6CDA4DF7-346A-4300-91F7-B7BEAF18056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EBB1225-96EF-431C-B204-C1BD99656ABD}"/>
              </a:ext>
            </a:extLst>
          </p:cNvPr>
          <p:cNvSpPr>
            <a:spLocks noGrp="1"/>
          </p:cNvSpPr>
          <p:nvPr>
            <p:ph type="sldNum" sz="quarter" idx="12"/>
          </p:nvPr>
        </p:nvSpPr>
        <p:spPr/>
        <p:txBody>
          <a:bodyPr/>
          <a:lstStyle/>
          <a:p>
            <a:fld id="{74E330CE-E070-43C5-8758-1E83FA7E899A}" type="slidenum">
              <a:rPr lang="fr-FR" smtClean="0"/>
              <a:t>‹N°›</a:t>
            </a:fld>
            <a:endParaRPr lang="fr-FR"/>
          </a:p>
        </p:txBody>
      </p:sp>
    </p:spTree>
    <p:extLst>
      <p:ext uri="{BB962C8B-B14F-4D97-AF65-F5344CB8AC3E}">
        <p14:creationId xmlns:p14="http://schemas.microsoft.com/office/powerpoint/2010/main" val="278131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B642EEA-6ED1-4BF7-8922-A5C4A96E3AE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32E55DB-656D-4670-8781-4EA4E059CC8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EA0027-4981-413B-8197-433446AD033A}"/>
              </a:ext>
            </a:extLst>
          </p:cNvPr>
          <p:cNvSpPr>
            <a:spLocks noGrp="1"/>
          </p:cNvSpPr>
          <p:nvPr>
            <p:ph type="dt" sz="half" idx="10"/>
          </p:nvPr>
        </p:nvSpPr>
        <p:spPr/>
        <p:txBody>
          <a:bodyPr/>
          <a:lstStyle/>
          <a:p>
            <a:fld id="{48DEBA2A-D1E3-4736-9E53-D3CFBA848526}" type="datetimeFigureOut">
              <a:rPr lang="fr-FR" smtClean="0"/>
              <a:t>10/10/2021</a:t>
            </a:fld>
            <a:endParaRPr lang="fr-FR"/>
          </a:p>
        </p:txBody>
      </p:sp>
      <p:sp>
        <p:nvSpPr>
          <p:cNvPr id="5" name="Espace réservé du pied de page 4">
            <a:extLst>
              <a:ext uri="{FF2B5EF4-FFF2-40B4-BE49-F238E27FC236}">
                <a16:creationId xmlns:a16="http://schemas.microsoft.com/office/drawing/2014/main" id="{47E611DD-3CE8-44E8-830B-AB0306C6AB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AD13E4-154D-4BEA-A1CC-02B5E63AE2C5}"/>
              </a:ext>
            </a:extLst>
          </p:cNvPr>
          <p:cNvSpPr>
            <a:spLocks noGrp="1"/>
          </p:cNvSpPr>
          <p:nvPr>
            <p:ph type="sldNum" sz="quarter" idx="12"/>
          </p:nvPr>
        </p:nvSpPr>
        <p:spPr/>
        <p:txBody>
          <a:bodyPr/>
          <a:lstStyle/>
          <a:p>
            <a:fld id="{74E330CE-E070-43C5-8758-1E83FA7E899A}" type="slidenum">
              <a:rPr lang="fr-FR" smtClean="0"/>
              <a:t>‹N°›</a:t>
            </a:fld>
            <a:endParaRPr lang="fr-FR"/>
          </a:p>
        </p:txBody>
      </p:sp>
    </p:spTree>
    <p:extLst>
      <p:ext uri="{BB962C8B-B14F-4D97-AF65-F5344CB8AC3E}">
        <p14:creationId xmlns:p14="http://schemas.microsoft.com/office/powerpoint/2010/main" val="313975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0F3876-A6FD-4355-9CFF-FC31C1B31EA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ADED00F-72AD-4976-AEBD-9EB7D1413D9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6519BF-C3C2-42FF-9F55-7C0900F74853}"/>
              </a:ext>
            </a:extLst>
          </p:cNvPr>
          <p:cNvSpPr>
            <a:spLocks noGrp="1"/>
          </p:cNvSpPr>
          <p:nvPr>
            <p:ph type="dt" sz="half" idx="10"/>
          </p:nvPr>
        </p:nvSpPr>
        <p:spPr/>
        <p:txBody>
          <a:bodyPr/>
          <a:lstStyle/>
          <a:p>
            <a:fld id="{48DEBA2A-D1E3-4736-9E53-D3CFBA848526}" type="datetimeFigureOut">
              <a:rPr lang="fr-FR" smtClean="0"/>
              <a:t>10/10/2021</a:t>
            </a:fld>
            <a:endParaRPr lang="fr-FR"/>
          </a:p>
        </p:txBody>
      </p:sp>
      <p:sp>
        <p:nvSpPr>
          <p:cNvPr id="5" name="Espace réservé du pied de page 4">
            <a:extLst>
              <a:ext uri="{FF2B5EF4-FFF2-40B4-BE49-F238E27FC236}">
                <a16:creationId xmlns:a16="http://schemas.microsoft.com/office/drawing/2014/main" id="{2E634E43-ED36-4BC8-8098-F3BB6DEB455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89F72E-744C-48CE-9005-AA950E9AA395}"/>
              </a:ext>
            </a:extLst>
          </p:cNvPr>
          <p:cNvSpPr>
            <a:spLocks noGrp="1"/>
          </p:cNvSpPr>
          <p:nvPr>
            <p:ph type="sldNum" sz="quarter" idx="12"/>
          </p:nvPr>
        </p:nvSpPr>
        <p:spPr/>
        <p:txBody>
          <a:bodyPr/>
          <a:lstStyle/>
          <a:p>
            <a:fld id="{74E330CE-E070-43C5-8758-1E83FA7E899A}" type="slidenum">
              <a:rPr lang="fr-FR" smtClean="0"/>
              <a:t>‹N°›</a:t>
            </a:fld>
            <a:endParaRPr lang="fr-FR"/>
          </a:p>
        </p:txBody>
      </p:sp>
    </p:spTree>
    <p:extLst>
      <p:ext uri="{BB962C8B-B14F-4D97-AF65-F5344CB8AC3E}">
        <p14:creationId xmlns:p14="http://schemas.microsoft.com/office/powerpoint/2010/main" val="49044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F9ACE-1355-4C34-AA56-83843A3980B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E24872B-CD26-458C-8389-896C86CD5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824E227-0D39-4E9A-B6FF-4496A281AA95}"/>
              </a:ext>
            </a:extLst>
          </p:cNvPr>
          <p:cNvSpPr>
            <a:spLocks noGrp="1"/>
          </p:cNvSpPr>
          <p:nvPr>
            <p:ph type="dt" sz="half" idx="10"/>
          </p:nvPr>
        </p:nvSpPr>
        <p:spPr/>
        <p:txBody>
          <a:bodyPr/>
          <a:lstStyle/>
          <a:p>
            <a:fld id="{48DEBA2A-D1E3-4736-9E53-D3CFBA848526}" type="datetimeFigureOut">
              <a:rPr lang="fr-FR" smtClean="0"/>
              <a:t>10/10/2021</a:t>
            </a:fld>
            <a:endParaRPr lang="fr-FR"/>
          </a:p>
        </p:txBody>
      </p:sp>
      <p:sp>
        <p:nvSpPr>
          <p:cNvPr id="5" name="Espace réservé du pied de page 4">
            <a:extLst>
              <a:ext uri="{FF2B5EF4-FFF2-40B4-BE49-F238E27FC236}">
                <a16:creationId xmlns:a16="http://schemas.microsoft.com/office/drawing/2014/main" id="{8D3F6E39-96F1-4E9C-8134-A7E855BFFC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DBBA6E4-3E01-4867-BA3C-5E432DC2E681}"/>
              </a:ext>
            </a:extLst>
          </p:cNvPr>
          <p:cNvSpPr>
            <a:spLocks noGrp="1"/>
          </p:cNvSpPr>
          <p:nvPr>
            <p:ph type="sldNum" sz="quarter" idx="12"/>
          </p:nvPr>
        </p:nvSpPr>
        <p:spPr/>
        <p:txBody>
          <a:bodyPr/>
          <a:lstStyle/>
          <a:p>
            <a:fld id="{74E330CE-E070-43C5-8758-1E83FA7E899A}" type="slidenum">
              <a:rPr lang="fr-FR" smtClean="0"/>
              <a:t>‹N°›</a:t>
            </a:fld>
            <a:endParaRPr lang="fr-FR"/>
          </a:p>
        </p:txBody>
      </p:sp>
    </p:spTree>
    <p:extLst>
      <p:ext uri="{BB962C8B-B14F-4D97-AF65-F5344CB8AC3E}">
        <p14:creationId xmlns:p14="http://schemas.microsoft.com/office/powerpoint/2010/main" val="286033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6C431F-8792-471E-A053-C5D50BA8C7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CDD20D-E23B-4CF1-83CA-32186F78F19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3244F79-515C-4532-BEB3-E8FEE7600FF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D49F4CA-5F5B-4830-AFE4-9873C0543604}"/>
              </a:ext>
            </a:extLst>
          </p:cNvPr>
          <p:cNvSpPr>
            <a:spLocks noGrp="1"/>
          </p:cNvSpPr>
          <p:nvPr>
            <p:ph type="dt" sz="half" idx="10"/>
          </p:nvPr>
        </p:nvSpPr>
        <p:spPr/>
        <p:txBody>
          <a:bodyPr/>
          <a:lstStyle/>
          <a:p>
            <a:fld id="{48DEBA2A-D1E3-4736-9E53-D3CFBA848526}" type="datetimeFigureOut">
              <a:rPr lang="fr-FR" smtClean="0"/>
              <a:t>10/10/2021</a:t>
            </a:fld>
            <a:endParaRPr lang="fr-FR"/>
          </a:p>
        </p:txBody>
      </p:sp>
      <p:sp>
        <p:nvSpPr>
          <p:cNvPr id="6" name="Espace réservé du pied de page 5">
            <a:extLst>
              <a:ext uri="{FF2B5EF4-FFF2-40B4-BE49-F238E27FC236}">
                <a16:creationId xmlns:a16="http://schemas.microsoft.com/office/drawing/2014/main" id="{4D512067-626E-4242-90E5-AAFA5B034C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A085801-4FD5-414E-903C-4E4DA272AC44}"/>
              </a:ext>
            </a:extLst>
          </p:cNvPr>
          <p:cNvSpPr>
            <a:spLocks noGrp="1"/>
          </p:cNvSpPr>
          <p:nvPr>
            <p:ph type="sldNum" sz="quarter" idx="12"/>
          </p:nvPr>
        </p:nvSpPr>
        <p:spPr/>
        <p:txBody>
          <a:bodyPr/>
          <a:lstStyle/>
          <a:p>
            <a:fld id="{74E330CE-E070-43C5-8758-1E83FA7E899A}" type="slidenum">
              <a:rPr lang="fr-FR" smtClean="0"/>
              <a:t>‹N°›</a:t>
            </a:fld>
            <a:endParaRPr lang="fr-FR"/>
          </a:p>
        </p:txBody>
      </p:sp>
    </p:spTree>
    <p:extLst>
      <p:ext uri="{BB962C8B-B14F-4D97-AF65-F5344CB8AC3E}">
        <p14:creationId xmlns:p14="http://schemas.microsoft.com/office/powerpoint/2010/main" val="204617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42810-6333-44F4-AC60-F2CB442FD5E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3D15257-F5B1-4619-8FC2-E06F3BBBC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BAF402-5A52-44D3-9021-A9178394DDE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3D335BB-EE51-4A87-81D2-E0BE47AE2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0081CC0-171A-431E-9A17-855F71CEB66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50FF7E4-66D5-4C4C-8A05-CE7AD8A08993}"/>
              </a:ext>
            </a:extLst>
          </p:cNvPr>
          <p:cNvSpPr>
            <a:spLocks noGrp="1"/>
          </p:cNvSpPr>
          <p:nvPr>
            <p:ph type="dt" sz="half" idx="10"/>
          </p:nvPr>
        </p:nvSpPr>
        <p:spPr/>
        <p:txBody>
          <a:bodyPr/>
          <a:lstStyle/>
          <a:p>
            <a:fld id="{48DEBA2A-D1E3-4736-9E53-D3CFBA848526}" type="datetimeFigureOut">
              <a:rPr lang="fr-FR" smtClean="0"/>
              <a:t>10/10/2021</a:t>
            </a:fld>
            <a:endParaRPr lang="fr-FR"/>
          </a:p>
        </p:txBody>
      </p:sp>
      <p:sp>
        <p:nvSpPr>
          <p:cNvPr id="8" name="Espace réservé du pied de page 7">
            <a:extLst>
              <a:ext uri="{FF2B5EF4-FFF2-40B4-BE49-F238E27FC236}">
                <a16:creationId xmlns:a16="http://schemas.microsoft.com/office/drawing/2014/main" id="{E5D294B2-DEC0-45E0-8737-451A700935E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6ED4A2F-8231-4920-9B84-43B637BB9529}"/>
              </a:ext>
            </a:extLst>
          </p:cNvPr>
          <p:cNvSpPr>
            <a:spLocks noGrp="1"/>
          </p:cNvSpPr>
          <p:nvPr>
            <p:ph type="sldNum" sz="quarter" idx="12"/>
          </p:nvPr>
        </p:nvSpPr>
        <p:spPr/>
        <p:txBody>
          <a:bodyPr/>
          <a:lstStyle/>
          <a:p>
            <a:fld id="{74E330CE-E070-43C5-8758-1E83FA7E899A}" type="slidenum">
              <a:rPr lang="fr-FR" smtClean="0"/>
              <a:t>‹N°›</a:t>
            </a:fld>
            <a:endParaRPr lang="fr-FR"/>
          </a:p>
        </p:txBody>
      </p:sp>
    </p:spTree>
    <p:extLst>
      <p:ext uri="{BB962C8B-B14F-4D97-AF65-F5344CB8AC3E}">
        <p14:creationId xmlns:p14="http://schemas.microsoft.com/office/powerpoint/2010/main" val="311733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1DEA80-E823-4EB7-BE88-B56AECA2CC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81E255B-9074-47EA-A632-EF74DC0C98FB}"/>
              </a:ext>
            </a:extLst>
          </p:cNvPr>
          <p:cNvSpPr>
            <a:spLocks noGrp="1"/>
          </p:cNvSpPr>
          <p:nvPr>
            <p:ph type="dt" sz="half" idx="10"/>
          </p:nvPr>
        </p:nvSpPr>
        <p:spPr/>
        <p:txBody>
          <a:bodyPr/>
          <a:lstStyle/>
          <a:p>
            <a:fld id="{48DEBA2A-D1E3-4736-9E53-D3CFBA848526}" type="datetimeFigureOut">
              <a:rPr lang="fr-FR" smtClean="0"/>
              <a:t>10/10/2021</a:t>
            </a:fld>
            <a:endParaRPr lang="fr-FR"/>
          </a:p>
        </p:txBody>
      </p:sp>
      <p:sp>
        <p:nvSpPr>
          <p:cNvPr id="4" name="Espace réservé du pied de page 3">
            <a:extLst>
              <a:ext uri="{FF2B5EF4-FFF2-40B4-BE49-F238E27FC236}">
                <a16:creationId xmlns:a16="http://schemas.microsoft.com/office/drawing/2014/main" id="{8930B91B-45E9-4521-9ECD-878A2873438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AEE2788-F085-464D-AEE2-EC409150FF49}"/>
              </a:ext>
            </a:extLst>
          </p:cNvPr>
          <p:cNvSpPr>
            <a:spLocks noGrp="1"/>
          </p:cNvSpPr>
          <p:nvPr>
            <p:ph type="sldNum" sz="quarter" idx="12"/>
          </p:nvPr>
        </p:nvSpPr>
        <p:spPr/>
        <p:txBody>
          <a:bodyPr/>
          <a:lstStyle/>
          <a:p>
            <a:fld id="{74E330CE-E070-43C5-8758-1E83FA7E899A}" type="slidenum">
              <a:rPr lang="fr-FR" smtClean="0"/>
              <a:t>‹N°›</a:t>
            </a:fld>
            <a:endParaRPr lang="fr-FR"/>
          </a:p>
        </p:txBody>
      </p:sp>
    </p:spTree>
    <p:extLst>
      <p:ext uri="{BB962C8B-B14F-4D97-AF65-F5344CB8AC3E}">
        <p14:creationId xmlns:p14="http://schemas.microsoft.com/office/powerpoint/2010/main" val="16405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E284C5-BB11-42EF-94DB-7A9550D648F7}"/>
              </a:ext>
            </a:extLst>
          </p:cNvPr>
          <p:cNvSpPr>
            <a:spLocks noGrp="1"/>
          </p:cNvSpPr>
          <p:nvPr>
            <p:ph type="dt" sz="half" idx="10"/>
          </p:nvPr>
        </p:nvSpPr>
        <p:spPr/>
        <p:txBody>
          <a:bodyPr/>
          <a:lstStyle/>
          <a:p>
            <a:fld id="{48DEBA2A-D1E3-4736-9E53-D3CFBA848526}" type="datetimeFigureOut">
              <a:rPr lang="fr-FR" smtClean="0"/>
              <a:t>10/10/2021</a:t>
            </a:fld>
            <a:endParaRPr lang="fr-FR"/>
          </a:p>
        </p:txBody>
      </p:sp>
      <p:sp>
        <p:nvSpPr>
          <p:cNvPr id="3" name="Espace réservé du pied de page 2">
            <a:extLst>
              <a:ext uri="{FF2B5EF4-FFF2-40B4-BE49-F238E27FC236}">
                <a16:creationId xmlns:a16="http://schemas.microsoft.com/office/drawing/2014/main" id="{DB6BA52E-5A11-46F4-8498-98DE0767028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68FAD1F-60E3-4648-B4CF-2A728FEE01DD}"/>
              </a:ext>
            </a:extLst>
          </p:cNvPr>
          <p:cNvSpPr>
            <a:spLocks noGrp="1"/>
          </p:cNvSpPr>
          <p:nvPr>
            <p:ph type="sldNum" sz="quarter" idx="12"/>
          </p:nvPr>
        </p:nvSpPr>
        <p:spPr/>
        <p:txBody>
          <a:bodyPr/>
          <a:lstStyle/>
          <a:p>
            <a:fld id="{74E330CE-E070-43C5-8758-1E83FA7E899A}" type="slidenum">
              <a:rPr lang="fr-FR" smtClean="0"/>
              <a:t>‹N°›</a:t>
            </a:fld>
            <a:endParaRPr lang="fr-FR"/>
          </a:p>
        </p:txBody>
      </p:sp>
    </p:spTree>
    <p:extLst>
      <p:ext uri="{BB962C8B-B14F-4D97-AF65-F5344CB8AC3E}">
        <p14:creationId xmlns:p14="http://schemas.microsoft.com/office/powerpoint/2010/main" val="236771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E3308-BA71-4521-AD9F-1FFE246DCDE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6A1BFB8-16C2-4E96-B5FB-DE222B0C7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21732EF-98C8-40A7-A463-5B138223B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AADF5D2-0885-456E-BE91-71C5922A46CC}"/>
              </a:ext>
            </a:extLst>
          </p:cNvPr>
          <p:cNvSpPr>
            <a:spLocks noGrp="1"/>
          </p:cNvSpPr>
          <p:nvPr>
            <p:ph type="dt" sz="half" idx="10"/>
          </p:nvPr>
        </p:nvSpPr>
        <p:spPr/>
        <p:txBody>
          <a:bodyPr/>
          <a:lstStyle/>
          <a:p>
            <a:fld id="{48DEBA2A-D1E3-4736-9E53-D3CFBA848526}" type="datetimeFigureOut">
              <a:rPr lang="fr-FR" smtClean="0"/>
              <a:t>10/10/2021</a:t>
            </a:fld>
            <a:endParaRPr lang="fr-FR"/>
          </a:p>
        </p:txBody>
      </p:sp>
      <p:sp>
        <p:nvSpPr>
          <p:cNvPr id="6" name="Espace réservé du pied de page 5">
            <a:extLst>
              <a:ext uri="{FF2B5EF4-FFF2-40B4-BE49-F238E27FC236}">
                <a16:creationId xmlns:a16="http://schemas.microsoft.com/office/drawing/2014/main" id="{C348A895-5357-47D3-BA87-EF482B8065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64526ED-7EB2-496C-913A-C1ACCCE36B03}"/>
              </a:ext>
            </a:extLst>
          </p:cNvPr>
          <p:cNvSpPr>
            <a:spLocks noGrp="1"/>
          </p:cNvSpPr>
          <p:nvPr>
            <p:ph type="sldNum" sz="quarter" idx="12"/>
          </p:nvPr>
        </p:nvSpPr>
        <p:spPr/>
        <p:txBody>
          <a:bodyPr/>
          <a:lstStyle/>
          <a:p>
            <a:fld id="{74E330CE-E070-43C5-8758-1E83FA7E899A}" type="slidenum">
              <a:rPr lang="fr-FR" smtClean="0"/>
              <a:t>‹N°›</a:t>
            </a:fld>
            <a:endParaRPr lang="fr-FR"/>
          </a:p>
        </p:txBody>
      </p:sp>
    </p:spTree>
    <p:extLst>
      <p:ext uri="{BB962C8B-B14F-4D97-AF65-F5344CB8AC3E}">
        <p14:creationId xmlns:p14="http://schemas.microsoft.com/office/powerpoint/2010/main" val="422660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4ED2DD-5EB0-4E36-8D95-FFD3FC948D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E9AA5A1-BB52-45DC-AEE5-42BD37D1B5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69C3078-3BD2-446E-B487-63D9EBFDE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B8EAEAA-FDC8-4DE6-860A-D701B44A1B76}"/>
              </a:ext>
            </a:extLst>
          </p:cNvPr>
          <p:cNvSpPr>
            <a:spLocks noGrp="1"/>
          </p:cNvSpPr>
          <p:nvPr>
            <p:ph type="dt" sz="half" idx="10"/>
          </p:nvPr>
        </p:nvSpPr>
        <p:spPr/>
        <p:txBody>
          <a:bodyPr/>
          <a:lstStyle/>
          <a:p>
            <a:fld id="{48DEBA2A-D1E3-4736-9E53-D3CFBA848526}" type="datetimeFigureOut">
              <a:rPr lang="fr-FR" smtClean="0"/>
              <a:t>10/10/2021</a:t>
            </a:fld>
            <a:endParaRPr lang="fr-FR"/>
          </a:p>
        </p:txBody>
      </p:sp>
      <p:sp>
        <p:nvSpPr>
          <p:cNvPr id="6" name="Espace réservé du pied de page 5">
            <a:extLst>
              <a:ext uri="{FF2B5EF4-FFF2-40B4-BE49-F238E27FC236}">
                <a16:creationId xmlns:a16="http://schemas.microsoft.com/office/drawing/2014/main" id="{CEBBC332-87B5-4525-A983-77E1DEA4E8D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BE98FD0-7237-4888-BE19-B2EFD3A9FD0C}"/>
              </a:ext>
            </a:extLst>
          </p:cNvPr>
          <p:cNvSpPr>
            <a:spLocks noGrp="1"/>
          </p:cNvSpPr>
          <p:nvPr>
            <p:ph type="sldNum" sz="quarter" idx="12"/>
          </p:nvPr>
        </p:nvSpPr>
        <p:spPr/>
        <p:txBody>
          <a:bodyPr/>
          <a:lstStyle/>
          <a:p>
            <a:fld id="{74E330CE-E070-43C5-8758-1E83FA7E899A}" type="slidenum">
              <a:rPr lang="fr-FR" smtClean="0"/>
              <a:t>‹N°›</a:t>
            </a:fld>
            <a:endParaRPr lang="fr-FR"/>
          </a:p>
        </p:txBody>
      </p:sp>
    </p:spTree>
    <p:extLst>
      <p:ext uri="{BB962C8B-B14F-4D97-AF65-F5344CB8AC3E}">
        <p14:creationId xmlns:p14="http://schemas.microsoft.com/office/powerpoint/2010/main" val="92855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A37ADD9-C91E-439B-BDAA-36EB37705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03BA346-A026-4B47-B771-98F8A72F8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0132D8-0504-49EB-9577-86E3D83EE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EBA2A-D1E3-4736-9E53-D3CFBA848526}" type="datetimeFigureOut">
              <a:rPr lang="fr-FR" smtClean="0"/>
              <a:t>10/10/2021</a:t>
            </a:fld>
            <a:endParaRPr lang="fr-FR"/>
          </a:p>
        </p:txBody>
      </p:sp>
      <p:sp>
        <p:nvSpPr>
          <p:cNvPr id="5" name="Espace réservé du pied de page 4">
            <a:extLst>
              <a:ext uri="{FF2B5EF4-FFF2-40B4-BE49-F238E27FC236}">
                <a16:creationId xmlns:a16="http://schemas.microsoft.com/office/drawing/2014/main" id="{932BE3BE-AD65-4A76-AA6B-CEEF39DFC4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19047E1-FBF5-41F5-8940-1F2333B85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330CE-E070-43C5-8758-1E83FA7E899A}" type="slidenum">
              <a:rPr lang="fr-FR" smtClean="0"/>
              <a:t>‹N°›</a:t>
            </a:fld>
            <a:endParaRPr lang="fr-FR"/>
          </a:p>
        </p:txBody>
      </p:sp>
    </p:spTree>
    <p:extLst>
      <p:ext uri="{BB962C8B-B14F-4D97-AF65-F5344CB8AC3E}">
        <p14:creationId xmlns:p14="http://schemas.microsoft.com/office/powerpoint/2010/main" val="185421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Column-oriented_DB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07863A-173B-4D23-8F10-DEC3BBE18807}"/>
              </a:ext>
            </a:extLst>
          </p:cNvPr>
          <p:cNvSpPr>
            <a:spLocks noGrp="1"/>
          </p:cNvSpPr>
          <p:nvPr>
            <p:ph type="ctrTitle"/>
          </p:nvPr>
        </p:nvSpPr>
        <p:spPr/>
        <p:txBody>
          <a:bodyPr/>
          <a:lstStyle/>
          <a:p>
            <a:r>
              <a:rPr lang="en-US" dirty="0"/>
              <a:t>MySQL, PostgreSQL and SQL SERVER</a:t>
            </a:r>
            <a:endParaRPr lang="fr-FR" dirty="0"/>
          </a:p>
        </p:txBody>
      </p:sp>
      <p:sp>
        <p:nvSpPr>
          <p:cNvPr id="3" name="Sous-titre 2">
            <a:extLst>
              <a:ext uri="{FF2B5EF4-FFF2-40B4-BE49-F238E27FC236}">
                <a16:creationId xmlns:a16="http://schemas.microsoft.com/office/drawing/2014/main" id="{85E8F119-0384-497A-9E69-89C23AE3D151}"/>
              </a:ext>
            </a:extLst>
          </p:cNvPr>
          <p:cNvSpPr>
            <a:spLocks noGrp="1"/>
          </p:cNvSpPr>
          <p:nvPr>
            <p:ph type="subTitle" idx="1"/>
          </p:nvPr>
        </p:nvSpPr>
        <p:spPr/>
        <p:txBody>
          <a:bodyPr/>
          <a:lstStyle/>
          <a:p>
            <a:r>
              <a:rPr lang="fr-FR" dirty="0" err="1"/>
              <a:t>Presatation</a:t>
            </a:r>
            <a:r>
              <a:rPr lang="fr-FR" dirty="0"/>
              <a:t> </a:t>
            </a:r>
            <a:r>
              <a:rPr lang="fr-FR" dirty="0" err="1"/>
              <a:t>prepared</a:t>
            </a:r>
            <a:r>
              <a:rPr lang="fr-FR" dirty="0"/>
              <a:t> by: Hannachi </a:t>
            </a:r>
            <a:r>
              <a:rPr lang="fr-FR" dirty="0" err="1"/>
              <a:t>Mouadh</a:t>
            </a:r>
            <a:endParaRPr lang="fr-FR" dirty="0"/>
          </a:p>
        </p:txBody>
      </p:sp>
    </p:spTree>
    <p:extLst>
      <p:ext uri="{BB962C8B-B14F-4D97-AF65-F5344CB8AC3E}">
        <p14:creationId xmlns:p14="http://schemas.microsoft.com/office/powerpoint/2010/main" val="260407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C876F-DC1C-4904-9800-36B249E7361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B071325-B03A-4F21-9E6B-4F7DDE26BE35}"/>
              </a:ext>
            </a:extLst>
          </p:cNvPr>
          <p:cNvSpPr>
            <a:spLocks noGrp="1"/>
          </p:cNvSpPr>
          <p:nvPr>
            <p:ph idx="1"/>
          </p:nvPr>
        </p:nvSpPr>
        <p:spPr>
          <a:xfrm>
            <a:off x="838200" y="1825625"/>
            <a:ext cx="10515600" cy="4667250"/>
          </a:xfrm>
        </p:spPr>
        <p:txBody>
          <a:bodyPr>
            <a:normAutofit lnSpcReduction="10000"/>
          </a:bodyPr>
          <a:lstStyle/>
          <a:p>
            <a:r>
              <a:rPr lang="en-US" b="1" dirty="0"/>
              <a:t>SQL Server:</a:t>
            </a:r>
            <a:r>
              <a:rPr lang="en-US" dirty="0"/>
              <a:t> the database has three engines that are responsible for row updates. The ROW Store handles the information on all previous row updates, IDs, and modified content. The in-memory engine allows analyzing the quality of an updated database with a garbage collector. The </a:t>
            </a:r>
            <a:r>
              <a:rPr lang="en-US" dirty="0">
                <a:hlinkClick r:id="rId2"/>
              </a:rPr>
              <a:t>column-store database</a:t>
            </a:r>
            <a:r>
              <a:rPr lang="en-US" dirty="0"/>
              <a:t> lets store updates in columns, like in </a:t>
            </a:r>
          </a:p>
          <a:p>
            <a:r>
              <a:rPr lang="en-US" dirty="0"/>
              <a:t>Among these three, SQL Server offers perhaps the most flexibility and efficiency, because it allows monitoring updated rows and columns, collecting errors, and automating the process. The difference between SQL Server and MySQL and </a:t>
            </a:r>
            <a:r>
              <a:rPr lang="en-US" dirty="0" err="1"/>
              <a:t>Postgresql</a:t>
            </a:r>
            <a:r>
              <a:rPr lang="en-US" dirty="0"/>
              <a:t> lies mainly in customizing the positions – SQL Server offers a lot more than others. column-driven databases.</a:t>
            </a:r>
            <a:endParaRPr lang="fr-FR" dirty="0"/>
          </a:p>
        </p:txBody>
      </p:sp>
    </p:spTree>
    <p:extLst>
      <p:ext uri="{BB962C8B-B14F-4D97-AF65-F5344CB8AC3E}">
        <p14:creationId xmlns:p14="http://schemas.microsoft.com/office/powerpoint/2010/main" val="164623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EE6590-79FB-448A-B170-F25A4DD2FB0F}"/>
              </a:ext>
            </a:extLst>
          </p:cNvPr>
          <p:cNvSpPr>
            <a:spLocks noGrp="1"/>
          </p:cNvSpPr>
          <p:nvPr>
            <p:ph type="title"/>
          </p:nvPr>
        </p:nvSpPr>
        <p:spPr/>
        <p:txBody>
          <a:bodyPr/>
          <a:lstStyle/>
          <a:p>
            <a:r>
              <a:rPr lang="fr-FR" dirty="0" err="1"/>
              <a:t>Different</a:t>
            </a:r>
            <a:r>
              <a:rPr lang="fr-FR" dirty="0"/>
              <a:t> </a:t>
            </a:r>
            <a:r>
              <a:rPr lang="fr-FR" dirty="0" err="1"/>
              <a:t>functionalities</a:t>
            </a:r>
            <a:r>
              <a:rPr lang="fr-FR" dirty="0"/>
              <a:t> of MySQL</a:t>
            </a:r>
          </a:p>
        </p:txBody>
      </p:sp>
      <p:sp>
        <p:nvSpPr>
          <p:cNvPr id="3" name="Espace réservé du contenu 2">
            <a:extLst>
              <a:ext uri="{FF2B5EF4-FFF2-40B4-BE49-F238E27FC236}">
                <a16:creationId xmlns:a16="http://schemas.microsoft.com/office/drawing/2014/main" id="{0CB1C32F-3AAF-4D32-8AD4-C13FC14B30B8}"/>
              </a:ext>
            </a:extLst>
          </p:cNvPr>
          <p:cNvSpPr>
            <a:spLocks noGrp="1"/>
          </p:cNvSpPr>
          <p:nvPr>
            <p:ph idx="1"/>
          </p:nvPr>
        </p:nvSpPr>
        <p:spPr/>
        <p:txBody>
          <a:bodyPr>
            <a:normAutofit/>
          </a:bodyPr>
          <a:lstStyle/>
          <a:p>
            <a:r>
              <a:rPr lang="en-US" dirty="0"/>
              <a:t> MySQL aggregate functions AVG – calculate the average value of a set of values or an expression. COUNT – count the number of rows in a table. INSTR – return the position of the first occurrence of a substring in a string. SUM – calculate the sum of a set of values or an expression.</a:t>
            </a:r>
          </a:p>
          <a:p>
            <a:endParaRPr lang="en-US" dirty="0"/>
          </a:p>
          <a:p>
            <a:endParaRPr lang="fr-FR" dirty="0"/>
          </a:p>
        </p:txBody>
      </p:sp>
    </p:spTree>
    <p:extLst>
      <p:ext uri="{BB962C8B-B14F-4D97-AF65-F5344CB8AC3E}">
        <p14:creationId xmlns:p14="http://schemas.microsoft.com/office/powerpoint/2010/main" val="17362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1EABB1-349E-45B5-86DC-CA1050315EB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ADDAFE3-40B4-4643-A6A8-3C6167993799}"/>
              </a:ext>
            </a:extLst>
          </p:cNvPr>
          <p:cNvSpPr>
            <a:spLocks noGrp="1"/>
          </p:cNvSpPr>
          <p:nvPr>
            <p:ph idx="1"/>
          </p:nvPr>
        </p:nvSpPr>
        <p:spPr/>
        <p:txBody>
          <a:bodyPr/>
          <a:lstStyle/>
          <a:p>
            <a:r>
              <a:rPr lang="en-US" dirty="0"/>
              <a:t>There are varied technical features :</a:t>
            </a:r>
          </a:p>
          <a:p>
            <a:endParaRPr lang="en-US" dirty="0"/>
          </a:p>
          <a:p>
            <a:r>
              <a:rPr lang="en-US" dirty="0"/>
              <a:t>    supports different Backends.</a:t>
            </a:r>
          </a:p>
          <a:p>
            <a:r>
              <a:rPr lang="en-US" dirty="0"/>
              <a:t>    It </a:t>
            </a:r>
            <a:r>
              <a:rPr lang="en-US" dirty="0" err="1"/>
              <a:t>accomodates</a:t>
            </a:r>
            <a:r>
              <a:rPr lang="en-US" dirty="0"/>
              <a:t> wide range of Application programming.</a:t>
            </a:r>
          </a:p>
          <a:p>
            <a:r>
              <a:rPr lang="en-US" dirty="0"/>
              <a:t>    It has extensive Administrative tools.</a:t>
            </a:r>
          </a:p>
          <a:p>
            <a:r>
              <a:rPr lang="en-US" dirty="0"/>
              <a:t>    It has substantial Client programs.</a:t>
            </a:r>
          </a:p>
          <a:p>
            <a:r>
              <a:rPr lang="en-US" dirty="0"/>
              <a:t>    It has a wide library .</a:t>
            </a:r>
          </a:p>
          <a:p>
            <a:endParaRPr lang="fr-FR" dirty="0"/>
          </a:p>
        </p:txBody>
      </p:sp>
    </p:spTree>
    <p:extLst>
      <p:ext uri="{BB962C8B-B14F-4D97-AF65-F5344CB8AC3E}">
        <p14:creationId xmlns:p14="http://schemas.microsoft.com/office/powerpoint/2010/main" val="362486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F3B8E-00D7-4B1A-86F6-BB3B6D34B94A}"/>
              </a:ext>
            </a:extLst>
          </p:cNvPr>
          <p:cNvSpPr>
            <a:spLocks noGrp="1"/>
          </p:cNvSpPr>
          <p:nvPr>
            <p:ph type="title"/>
          </p:nvPr>
        </p:nvSpPr>
        <p:spPr/>
        <p:txBody>
          <a:bodyPr/>
          <a:lstStyle/>
          <a:p>
            <a:r>
              <a:rPr lang="fr-FR" dirty="0" err="1"/>
              <a:t>Different</a:t>
            </a:r>
            <a:r>
              <a:rPr lang="fr-FR" dirty="0"/>
              <a:t> </a:t>
            </a:r>
            <a:r>
              <a:rPr lang="fr-FR" dirty="0" err="1"/>
              <a:t>functionalities</a:t>
            </a:r>
            <a:r>
              <a:rPr lang="fr-FR" dirty="0"/>
              <a:t> of </a:t>
            </a:r>
            <a:r>
              <a:rPr lang="en-US" dirty="0"/>
              <a:t>PostgreSQL</a:t>
            </a:r>
            <a:endParaRPr lang="fr-FR" dirty="0"/>
          </a:p>
        </p:txBody>
      </p:sp>
      <p:sp>
        <p:nvSpPr>
          <p:cNvPr id="3" name="Espace réservé du contenu 2">
            <a:extLst>
              <a:ext uri="{FF2B5EF4-FFF2-40B4-BE49-F238E27FC236}">
                <a16:creationId xmlns:a16="http://schemas.microsoft.com/office/drawing/2014/main" id="{E3830D6E-0A20-4C3E-B873-211A66BCB685}"/>
              </a:ext>
            </a:extLst>
          </p:cNvPr>
          <p:cNvSpPr>
            <a:spLocks noGrp="1"/>
          </p:cNvSpPr>
          <p:nvPr>
            <p:ph idx="1"/>
          </p:nvPr>
        </p:nvSpPr>
        <p:spPr/>
        <p:txBody>
          <a:bodyPr/>
          <a:lstStyle/>
          <a:p>
            <a:r>
              <a:rPr lang="en-US" dirty="0"/>
              <a:t>A PostgreSQL function or a </a:t>
            </a:r>
            <a:r>
              <a:rPr lang="en-US" b="1" dirty="0"/>
              <a:t>stored procedure</a:t>
            </a:r>
            <a:r>
              <a:rPr lang="en-US" dirty="0"/>
              <a:t> is a set of SQL and procedural commands such as </a:t>
            </a:r>
            <a:r>
              <a:rPr lang="en-US" b="1" dirty="0"/>
              <a:t>declarations, assignments, loops, flow-of-control</a:t>
            </a:r>
            <a:r>
              <a:rPr lang="en-US" dirty="0"/>
              <a:t> etc. stored on the database server and can be involved using the </a:t>
            </a:r>
            <a:r>
              <a:rPr lang="en-US" b="1" dirty="0"/>
              <a:t>SQL interface</a:t>
            </a:r>
            <a:r>
              <a:rPr lang="en-US" dirty="0"/>
              <a:t>. And it is also known as </a:t>
            </a:r>
            <a:r>
              <a:rPr lang="en-US" b="1" dirty="0"/>
              <a:t>PostgreSQL stored procedures</a:t>
            </a:r>
            <a:r>
              <a:rPr lang="en-US" dirty="0"/>
              <a:t>.</a:t>
            </a:r>
          </a:p>
          <a:p>
            <a:r>
              <a:rPr lang="en-US" dirty="0"/>
              <a:t>We can create PostgreSQL functions in serval languages, for example, SQL, PL/</a:t>
            </a:r>
            <a:r>
              <a:rPr lang="en-US" dirty="0" err="1"/>
              <a:t>pgSQL</a:t>
            </a:r>
            <a:r>
              <a:rPr lang="en-US" dirty="0"/>
              <a:t>, C, Python etc.</a:t>
            </a:r>
          </a:p>
          <a:p>
            <a:r>
              <a:rPr lang="en-US" dirty="0"/>
              <a:t>It enables us to perform operations, which would generally take various commands and round trips in a function within the database.</a:t>
            </a:r>
          </a:p>
          <a:p>
            <a:endParaRPr lang="fr-FR" dirty="0"/>
          </a:p>
        </p:txBody>
      </p:sp>
    </p:spTree>
    <p:extLst>
      <p:ext uri="{BB962C8B-B14F-4D97-AF65-F5344CB8AC3E}">
        <p14:creationId xmlns:p14="http://schemas.microsoft.com/office/powerpoint/2010/main" val="122298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2FEA3F-B13A-4807-A5BA-632F39D19DC0}"/>
              </a:ext>
            </a:extLst>
          </p:cNvPr>
          <p:cNvSpPr>
            <a:spLocks noGrp="1"/>
          </p:cNvSpPr>
          <p:nvPr>
            <p:ph type="title"/>
          </p:nvPr>
        </p:nvSpPr>
        <p:spPr/>
        <p:txBody>
          <a:bodyPr/>
          <a:lstStyle/>
          <a:p>
            <a:r>
              <a:rPr lang="fr-FR" dirty="0" err="1"/>
              <a:t>Different</a:t>
            </a:r>
            <a:r>
              <a:rPr lang="fr-FR" dirty="0"/>
              <a:t> </a:t>
            </a:r>
            <a:r>
              <a:rPr lang="fr-FR" dirty="0" err="1"/>
              <a:t>functionalities</a:t>
            </a:r>
            <a:r>
              <a:rPr lang="fr-FR" dirty="0"/>
              <a:t> of </a:t>
            </a:r>
            <a:r>
              <a:rPr lang="en-US" dirty="0"/>
              <a:t>SQL SERVER</a:t>
            </a:r>
            <a:endParaRPr lang="fr-FR" dirty="0"/>
          </a:p>
        </p:txBody>
      </p:sp>
      <p:sp>
        <p:nvSpPr>
          <p:cNvPr id="3" name="Espace réservé du contenu 2">
            <a:extLst>
              <a:ext uri="{FF2B5EF4-FFF2-40B4-BE49-F238E27FC236}">
                <a16:creationId xmlns:a16="http://schemas.microsoft.com/office/drawing/2014/main" id="{5036CD3C-E0E4-4829-9A88-BE6BAE2A3D3D}"/>
              </a:ext>
            </a:extLst>
          </p:cNvPr>
          <p:cNvSpPr>
            <a:spLocks noGrp="1"/>
          </p:cNvSpPr>
          <p:nvPr>
            <p:ph idx="1"/>
          </p:nvPr>
        </p:nvSpPr>
        <p:spPr/>
        <p:txBody>
          <a:bodyPr>
            <a:normAutofit lnSpcReduction="10000"/>
          </a:bodyPr>
          <a:lstStyle/>
          <a:p>
            <a:r>
              <a:rPr lang="en-US" b="1" dirty="0"/>
              <a:t>Aggregate functions</a:t>
            </a:r>
          </a:p>
          <a:p>
            <a:r>
              <a:rPr lang="en-US" dirty="0"/>
              <a:t>Aggregate functions perform a calculation on a set of values and return a single value. They are allowed in the select list or the HAVING clause of a SELECT statement. You can use an aggregation in combination with the GROUP BY clause to calculate the aggregation on categories of rows. Use the OVER clause to calculate the aggregation on a specific range of value. The OVER clause cannot follow the GROUPING or GROUPING_ID aggregations.</a:t>
            </a:r>
          </a:p>
          <a:p>
            <a:r>
              <a:rPr lang="en-US" dirty="0"/>
              <a:t>All aggregate functions are deterministic, which means they always return the same value when they run on the same input values. For more information, see Deterministic and Nondeterministic Functions.</a:t>
            </a:r>
          </a:p>
          <a:p>
            <a:endParaRPr lang="fr-FR" dirty="0"/>
          </a:p>
        </p:txBody>
      </p:sp>
    </p:spTree>
    <p:extLst>
      <p:ext uri="{BB962C8B-B14F-4D97-AF65-F5344CB8AC3E}">
        <p14:creationId xmlns:p14="http://schemas.microsoft.com/office/powerpoint/2010/main" val="147177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AA5A8-2035-4EA9-93BA-71AF1B797EE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A90F00B-5AF1-4262-A003-C4F9BE3AA3CC}"/>
              </a:ext>
            </a:extLst>
          </p:cNvPr>
          <p:cNvSpPr>
            <a:spLocks noGrp="1"/>
          </p:cNvSpPr>
          <p:nvPr>
            <p:ph idx="1"/>
          </p:nvPr>
        </p:nvSpPr>
        <p:spPr/>
        <p:txBody>
          <a:bodyPr/>
          <a:lstStyle/>
          <a:p>
            <a:r>
              <a:rPr lang="en-US" b="1" dirty="0"/>
              <a:t>Analytic functions</a:t>
            </a:r>
          </a:p>
          <a:p>
            <a:r>
              <a:rPr lang="en-US" dirty="0"/>
              <a:t>Analytic functions compute an aggregate value based on a group of rows. However, unlike aggregate functions, analytic functions can return multiple rows for each group. You can use analytic functions to compute moving averages, running totals, percentages, or top-N results within a group.</a:t>
            </a:r>
          </a:p>
          <a:p>
            <a:endParaRPr lang="fr-FR" dirty="0"/>
          </a:p>
        </p:txBody>
      </p:sp>
    </p:spTree>
    <p:extLst>
      <p:ext uri="{BB962C8B-B14F-4D97-AF65-F5344CB8AC3E}">
        <p14:creationId xmlns:p14="http://schemas.microsoft.com/office/powerpoint/2010/main" val="227775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438B3-9A03-45D4-A126-3B1578195C0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76297C1-3791-496C-A268-962ED754D7F0}"/>
              </a:ext>
            </a:extLst>
          </p:cNvPr>
          <p:cNvSpPr>
            <a:spLocks noGrp="1"/>
          </p:cNvSpPr>
          <p:nvPr>
            <p:ph idx="1"/>
          </p:nvPr>
        </p:nvSpPr>
        <p:spPr>
          <a:xfrm>
            <a:off x="838200" y="1825624"/>
            <a:ext cx="10515600" cy="4744857"/>
          </a:xfrm>
        </p:spPr>
        <p:txBody>
          <a:bodyPr>
            <a:normAutofit/>
          </a:bodyPr>
          <a:lstStyle/>
          <a:p>
            <a:r>
              <a:rPr lang="en-US" b="1" dirty="0"/>
              <a:t>Ranking functions</a:t>
            </a:r>
          </a:p>
          <a:p>
            <a:r>
              <a:rPr lang="en-US" dirty="0"/>
              <a:t>Ranking functions return a ranking value for each row in a partition. Depending on the function that is used, some rows might receive the same value as other rows. Ranking functions are nondeterministic.</a:t>
            </a:r>
          </a:p>
          <a:p>
            <a:r>
              <a:rPr lang="en-US" b="1" dirty="0" err="1"/>
              <a:t>Rowset</a:t>
            </a:r>
            <a:r>
              <a:rPr lang="en-US" b="1" dirty="0"/>
              <a:t> functions</a:t>
            </a:r>
          </a:p>
          <a:p>
            <a:r>
              <a:rPr lang="en-US" dirty="0" err="1"/>
              <a:t>Rowset</a:t>
            </a:r>
            <a:r>
              <a:rPr lang="en-US" dirty="0"/>
              <a:t> functions Return an object that can be used like table references in an SQL statement.</a:t>
            </a:r>
          </a:p>
          <a:p>
            <a:r>
              <a:rPr lang="en-US" b="1" dirty="0"/>
              <a:t>Scalar functions</a:t>
            </a:r>
          </a:p>
          <a:p>
            <a:r>
              <a:rPr lang="en-US" dirty="0"/>
              <a:t>Operate on a single value and then return a single value. Scalar functions can be used wherever an expression is valid.</a:t>
            </a:r>
          </a:p>
          <a:p>
            <a:endParaRPr lang="fr-FR" dirty="0"/>
          </a:p>
        </p:txBody>
      </p:sp>
    </p:spTree>
    <p:extLst>
      <p:ext uri="{BB962C8B-B14F-4D97-AF65-F5344CB8AC3E}">
        <p14:creationId xmlns:p14="http://schemas.microsoft.com/office/powerpoint/2010/main" val="3129966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92A94E-CC30-4FB2-A0CA-F3E0E4EE46A4}"/>
              </a:ext>
            </a:extLst>
          </p:cNvPr>
          <p:cNvSpPr>
            <a:spLocks noGrp="1"/>
          </p:cNvSpPr>
          <p:nvPr>
            <p:ph type="title"/>
          </p:nvPr>
        </p:nvSpPr>
        <p:spPr/>
        <p:txBody>
          <a:bodyPr/>
          <a:lstStyle/>
          <a:p>
            <a:r>
              <a:rPr lang="fr-FR" dirty="0"/>
              <a:t>MySQL vs PostgreSQL vs SQL SERVER</a:t>
            </a:r>
          </a:p>
        </p:txBody>
      </p:sp>
      <p:sp>
        <p:nvSpPr>
          <p:cNvPr id="3" name="Espace réservé du contenu 2">
            <a:extLst>
              <a:ext uri="{FF2B5EF4-FFF2-40B4-BE49-F238E27FC236}">
                <a16:creationId xmlns:a16="http://schemas.microsoft.com/office/drawing/2014/main" id="{6176FCE9-25E3-4107-8AFA-424D75CB8082}"/>
              </a:ext>
            </a:extLst>
          </p:cNvPr>
          <p:cNvSpPr>
            <a:spLocks noGrp="1"/>
          </p:cNvSpPr>
          <p:nvPr>
            <p:ph idx="1"/>
          </p:nvPr>
        </p:nvSpPr>
        <p:spPr/>
        <p:txBody>
          <a:bodyPr/>
          <a:lstStyle/>
          <a:p>
            <a:r>
              <a:rPr lang="en-US" b="1" dirty="0"/>
              <a:t>Side-by-side Comparison of SQL Tools</a:t>
            </a:r>
          </a:p>
          <a:p>
            <a:r>
              <a:rPr lang="en-US" dirty="0"/>
              <a:t>In this comparison, we’ll take a look at the functionality of the three most popular SQL databases, examine their use cases, respective advantages, and disadvantages. Firstly, we’ll start by exploring the in-depth functionality.</a:t>
            </a:r>
          </a:p>
          <a:p>
            <a:r>
              <a:rPr lang="en-US" b="1" dirty="0"/>
              <a:t>Data Changes</a:t>
            </a:r>
          </a:p>
          <a:p>
            <a:r>
              <a:rPr lang="en-US" dirty="0"/>
              <a:t>Here we evaluate the ease that the data can be modified with and the database defragmented. The key priority is the systems’ flexibility, security, and usability.</a:t>
            </a:r>
          </a:p>
          <a:p>
            <a:endParaRPr lang="fr-FR" dirty="0"/>
          </a:p>
        </p:txBody>
      </p:sp>
    </p:spTree>
    <p:extLst>
      <p:ext uri="{BB962C8B-B14F-4D97-AF65-F5344CB8AC3E}">
        <p14:creationId xmlns:p14="http://schemas.microsoft.com/office/powerpoint/2010/main" val="190075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804F98-6AE7-4520-8214-01D7C34C453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BAEA544-5364-46BB-95A0-D98AA5AEFB83}"/>
              </a:ext>
            </a:extLst>
          </p:cNvPr>
          <p:cNvSpPr>
            <a:spLocks noGrp="1"/>
          </p:cNvSpPr>
          <p:nvPr>
            <p:ph idx="1"/>
          </p:nvPr>
        </p:nvSpPr>
        <p:spPr>
          <a:xfrm>
            <a:off x="838200" y="1825625"/>
            <a:ext cx="10515600" cy="4518614"/>
          </a:xfrm>
        </p:spPr>
        <p:txBody>
          <a:bodyPr/>
          <a:lstStyle/>
          <a:p>
            <a:r>
              <a:rPr lang="en-US" b="1" dirty="0"/>
              <a:t>Row updates</a:t>
            </a:r>
            <a:endParaRPr lang="en-US" dirty="0"/>
          </a:p>
          <a:p>
            <a:r>
              <a:rPr lang="en-US" dirty="0"/>
              <a:t>This criterion refers to the algorithms that a database uses to update its contents, speed, and efficiency.</a:t>
            </a:r>
          </a:p>
          <a:p>
            <a:r>
              <a:rPr lang="en-US" dirty="0"/>
              <a:t>In the MySQL case</a:t>
            </a:r>
            <a:r>
              <a:rPr lang="en-US" b="1" dirty="0"/>
              <a:t>, a solution</a:t>
            </a:r>
            <a:r>
              <a:rPr lang="en-US" dirty="0"/>
              <a:t> updates data automatically to the rollback storage. If something goes wrong, developers can always go back to the previous version.</a:t>
            </a:r>
          </a:p>
          <a:p>
            <a:r>
              <a:rPr lang="en-US" b="1" dirty="0"/>
              <a:t>PostgreSQL</a:t>
            </a:r>
            <a:r>
              <a:rPr lang="en-US" dirty="0"/>
              <a:t>: developers insert a new column and row in order to update the database. All updated rows have unique IDs. This multiplies the number of columns and rows and increases the size of the database, but in turn, developers benefit from higher readability.</a:t>
            </a:r>
            <a:endParaRPr lang="fr-FR" dirty="0"/>
          </a:p>
        </p:txBody>
      </p:sp>
    </p:spTree>
    <p:extLst>
      <p:ext uri="{BB962C8B-B14F-4D97-AF65-F5344CB8AC3E}">
        <p14:creationId xmlns:p14="http://schemas.microsoft.com/office/powerpoint/2010/main" val="28020998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778</Words>
  <Application>Microsoft Office PowerPoint</Application>
  <PresentationFormat>Grand écran</PresentationFormat>
  <Paragraphs>38</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MySQL, PostgreSQL and SQL SERVER</vt:lpstr>
      <vt:lpstr>Different functionalities of MySQL</vt:lpstr>
      <vt:lpstr>Présentation PowerPoint</vt:lpstr>
      <vt:lpstr>Different functionalities of PostgreSQL</vt:lpstr>
      <vt:lpstr>Different functionalities of SQL SERVER</vt:lpstr>
      <vt:lpstr>Présentation PowerPoint</vt:lpstr>
      <vt:lpstr>Présentation PowerPoint</vt:lpstr>
      <vt:lpstr>MySQL vs PostgreSQL vs SQL SERVER</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PostgreSQL and SQL SERVER</dc:title>
  <dc:creator>USER</dc:creator>
  <cp:lastModifiedBy>USER</cp:lastModifiedBy>
  <cp:revision>1</cp:revision>
  <dcterms:created xsi:type="dcterms:W3CDTF">2021-10-10T21:04:29Z</dcterms:created>
  <dcterms:modified xsi:type="dcterms:W3CDTF">2021-10-10T21:16:14Z</dcterms:modified>
</cp:coreProperties>
</file>