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4"/>
  </p:sldMasterIdLst>
  <p:notesMasterIdLst>
    <p:notesMasterId r:id="rId28"/>
  </p:notesMasterIdLst>
  <p:sldIdLst>
    <p:sldId id="256" r:id="rId5"/>
    <p:sldId id="258" r:id="rId6"/>
    <p:sldId id="260" r:id="rId7"/>
    <p:sldId id="262" r:id="rId8"/>
    <p:sldId id="305" r:id="rId9"/>
    <p:sldId id="307" r:id="rId10"/>
    <p:sldId id="313" r:id="rId11"/>
    <p:sldId id="282" r:id="rId12"/>
    <p:sldId id="274" r:id="rId13"/>
    <p:sldId id="308" r:id="rId14"/>
    <p:sldId id="309" r:id="rId15"/>
    <p:sldId id="311" r:id="rId16"/>
    <p:sldId id="265" r:id="rId17"/>
    <p:sldId id="267" r:id="rId18"/>
    <p:sldId id="312" r:id="rId19"/>
    <p:sldId id="317" r:id="rId20"/>
    <p:sldId id="320" r:id="rId21"/>
    <p:sldId id="318" r:id="rId22"/>
    <p:sldId id="278" r:id="rId23"/>
    <p:sldId id="315" r:id="rId24"/>
    <p:sldId id="316" r:id="rId25"/>
    <p:sldId id="321" r:id="rId26"/>
    <p:sldId id="271" r:id="rId27"/>
  </p:sldIdLst>
  <p:sldSz cx="9144000" cy="5143500" type="screen16x9"/>
  <p:notesSz cx="6858000" cy="9144000"/>
  <p:embeddedFontLst>
    <p:embeddedFont>
      <p:font typeface="Abel" panose="02000506030000020004" pitchFamily="2" charset="0"/>
      <p:regular r:id="rId29"/>
    </p:embeddedFont>
    <p:embeddedFont>
      <p:font typeface="Barlow Semi Condensed" panose="00000506000000000000" pitchFamily="2" charset="0"/>
      <p:regular r:id="rId30"/>
      <p:bold r:id="rId31"/>
      <p:italic r:id="rId32"/>
      <p:boldItalic r:id="rId33"/>
    </p:embeddedFont>
    <p:embeddedFont>
      <p:font typeface="Barlow Semi Condensed Medium" panose="00000606000000000000" pitchFamily="2" charset="0"/>
      <p:regular r:id="rId34"/>
      <p:bold r:id="rId35"/>
      <p:italic r:id="rId36"/>
      <p:boldItalic r:id="rId37"/>
    </p:embeddedFont>
    <p:embeddedFont>
      <p:font typeface="Fjalla One" panose="02000506040000020004" pitchFamily="2" charset="0"/>
      <p:regular r:id="rId38"/>
    </p:embeddedFont>
    <p:embeddedFont>
      <p:font typeface="Roboto Condensed Light" panose="02000000000000000000" pitchFamily="2" charset="0"/>
      <p:regular r:id="rId39"/>
      <p: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5446E4-5D70-4202-AA66-1835BECCF44F}">
  <a:tblStyle styleId="{5E5446E4-5D70-4202-AA66-1835BECCF44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744" autoAdjust="0"/>
  </p:normalViewPr>
  <p:slideViewPr>
    <p:cSldViewPr snapToGrid="0">
      <p:cViewPr varScale="1">
        <p:scale>
          <a:sx n="98" d="100"/>
          <a:sy n="98" d="100"/>
        </p:scale>
        <p:origin x="90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1.fntdata"/><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font" Target="fonts/font10.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1:03:32.345"/>
    </inkml:context>
    <inkml:brush xml:id="br0">
      <inkml:brushProperty name="width" value="0.05" units="cm"/>
      <inkml:brushProperty name="height" value="0.05" units="cm"/>
      <inkml:brushProperty name="color" value="#FFFFFF"/>
    </inkml:brush>
  </inkml:definitions>
  <inkml:trace contextRef="#ctx0" brushRef="#br0">946 0 24575,'-1'0'0,"-1"1"0,1-1 0,0 1 0,-1 0 0,1-1 0,0 1 0,0 0 0,-1 0 0,1-1 0,0 1 0,0 0 0,0 0 0,0 0 0,0 1 0,0-1 0,1 0 0,-2 2 0,-16 27 0,12-19 0,5-9 0,-1 1 0,0-1 0,0 0 0,0 1 0,0-1 0,0 0 0,0 0 0,-1 0 0,1-1 0,-1 1 0,1 0 0,-1-1 0,0 0 0,1 0 0,-1 0 0,0 0 0,0 0 0,0 0 0,0-1 0,0 1 0,0-1 0,0 0 0,0 0 0,0 0 0,-5-1 0,5 1 0,-1-1 0,1 0 0,-1 0 0,1 0 0,-1-1 0,1 1 0,0-1 0,0 0 0,0 0 0,0 0 0,0 0 0,0 0 0,0-1 0,0 1 0,1-1 0,0 0 0,-1 0 0,1 0 0,0 0 0,-3-6 0,5 8 0,-1 1 0,1-1 0,0 0 0,-1 1 0,1-1 0,0 0 0,0 1 0,-1-1 0,1 0 0,0 1 0,0-1 0,0 0 0,0 1 0,0-1 0,0 0 0,0 0 0,0 1 0,0-1 0,0 0 0,0 1 0,0-1 0,1 0 0,-1 1 0,0-1 0,0 0 0,1 1 0,0-2 0,0 2 0,-1-1 0,1 1 0,0 0 0,0 0 0,0-1 0,0 1 0,0 0 0,0 0 0,0 0 0,0 0 0,0 0 0,0 0 0,0 0 0,0 0 0,0 1 0,2-1 0,48 21 0,-43-17 0,26 11 0,-1 3 0,47 32 0,-64-33 0,-16-17 0,0 0 0,1 1 0,-1-1 0,0 1 0,0-1 0,0 0 0,0 1 0,0-1 0,0 1 0,0-1 0,0 1 0,0-1 0,0 0 0,0 1 0,0-1 0,0 1 0,0-1 0,0 1 0,0-1 0,0 0 0,0 1 0,-1-1 0,1 0 0,0 1 0,0-1 0,-1 1 0,1-1 0,-2 1 0,1 0 0,-1 0 0,1-1 0,-1 1 0,1-1 0,-1 0 0,0 1 0,1-1 0,-1 0 0,1 0 0,-1 0 0,0 0 0,1 0 0,-1 0 0,0 0 0,1-1 0,-1 1 0,1-1 0,-1 1 0,1-1 0,-3-1 0,-21-9 0,0-2 0,1 0 0,-24-19 0,-37-22 0,75 50 0,0 1 0,0 0 0,0 1 0,0 0 0,0 1 0,-1 0 0,1 0 0,0 1 0,-1 0 0,1 1 0,-11 2 0,10-2 0,0 1 0,0-2 0,0 0 0,0 0 0,0-1 0,0 0 0,0-1 0,-17-5 0,43 11 0,-8-2 0,1-1 0,-1 1 0,0 1 0,10 4 0,-3 1 0,16 9 0,54 23 0,-46-30 0,-33-9 0,-20-2 0,4 1 0,-11-2 0,-1-1 0,0-1 0,0-1 0,-36-14 0,37 11 0,1 2 0,-1 0 0,-1 1 0,1 1 0,-24 0 0,32 4 0,0-1 0,0 0 0,0-1 0,0 0 0,1-1 0,-1-1 0,-18-7 0,21 8 0,-1 1 0,0 0 0,0 0 0,0 1 0,0 1 0,0 0 0,0 1 0,-1 0 0,2 1 0,-14 3 0,-13 0 0,29-3 0,1 0 0,0 0 0,0 1 0,-11 5 0,12-5 0,0 0 0,0-1 0,0 0 0,-14 3 0,152-16 0,-40 9 0,147 5 0,-231-2 0,1 0 0,-1 0 0,1 1 0,-1 1 0,0-1 0,0 1 0,0 0 0,0 1 0,0 0 0,9 7 0,-1 1 0,-1 1 0,0 0 0,11 15 0,-53-42 0,11 8 0,4-1 0,0 0 0,-1 1 0,0 1 0,1 0 0,-1 1 0,-18-3 0,22 5 18,1-1-1,-1 0 0,1 0 0,0-1 1,0-1-1,-11-6 0,12 6-229,-1 0 0,0 1-1,0 0 1,0 0 0,0 1-1,-12-2 1,5 2-6614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1:03:33.196"/>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1:03:35.694"/>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1:03:36.525"/>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86fa6133bc_4_21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86fa6133bc_4_21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5"/>
        <p:cNvGrpSpPr/>
        <p:nvPr/>
      </p:nvGrpSpPr>
      <p:grpSpPr>
        <a:xfrm>
          <a:off x="0" y="0"/>
          <a:ext cx="0" cy="0"/>
          <a:chOff x="0" y="0"/>
          <a:chExt cx="0" cy="0"/>
        </a:xfrm>
      </p:grpSpPr>
      <p:sp>
        <p:nvSpPr>
          <p:cNvPr id="2636" name="Google Shape;2636;g8714a43093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7" name="Google Shape;2637;g8714a43093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7993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817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7"/>
        <p:cNvGrpSpPr/>
        <p:nvPr/>
      </p:nvGrpSpPr>
      <p:grpSpPr>
        <a:xfrm>
          <a:off x="0" y="0"/>
          <a:ext cx="0" cy="0"/>
          <a:chOff x="0" y="0"/>
          <a:chExt cx="0" cy="0"/>
        </a:xfrm>
      </p:grpSpPr>
      <p:sp>
        <p:nvSpPr>
          <p:cNvPr id="2338" name="Google Shape;2338;g86fa6133bc_4_21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86fa6133bc_4_21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6125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5"/>
        <p:cNvGrpSpPr/>
        <p:nvPr/>
      </p:nvGrpSpPr>
      <p:grpSpPr>
        <a:xfrm>
          <a:off x="0" y="0"/>
          <a:ext cx="0" cy="0"/>
          <a:chOff x="0" y="0"/>
          <a:chExt cx="0" cy="0"/>
        </a:xfrm>
      </p:grpSpPr>
      <p:sp>
        <p:nvSpPr>
          <p:cNvPr id="2636" name="Google Shape;2636;g8714a43093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7" name="Google Shape;2637;g8714a43093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5717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8706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811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2038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7312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9834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09" name="Google Shape;1309;p26"/>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2">
  <p:cSld name="Main point 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900908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5" r:id="rId5"/>
    <p:sldLayoutId id="2147483658" r:id="rId6"/>
    <p:sldLayoutId id="2147483659" r:id="rId7"/>
    <p:sldLayoutId id="2147483661" r:id="rId8"/>
    <p:sldLayoutId id="2147483662" r:id="rId9"/>
    <p:sldLayoutId id="2147483664" r:id="rId10"/>
    <p:sldLayoutId id="2147483667" r:id="rId11"/>
    <p:sldLayoutId id="2147483669" r:id="rId12"/>
    <p:sldLayoutId id="2147483672" r:id="rId13"/>
    <p:sldLayoutId id="2147483673" r:id="rId14"/>
    <p:sldLayoutId id="2147483674" r:id="rId15"/>
    <p:sldLayoutId id="2147483675" r:id="rId16"/>
    <p:sldLayoutId id="2147483676" r:id="rId17"/>
    <p:sldLayoutId id="2147483681"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customXml" Target="../ink/ink2.xml"/><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image" Target="../media/image13.png"/><Relationship Id="rId5" Type="http://schemas.openxmlformats.org/officeDocument/2006/relationships/customXml" Target="../ink/ink1.xml"/><Relationship Id="rId10" Type="http://schemas.openxmlformats.org/officeDocument/2006/relationships/customXml" Target="../ink/ink4.xml"/><Relationship Id="rId4" Type="http://schemas.openxmlformats.org/officeDocument/2006/relationships/image" Target="../media/image7.png"/><Relationship Id="rId9" Type="http://schemas.openxmlformats.org/officeDocument/2006/relationships/customXml" Target="../ink/ink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150" sz="5000" dirty="0">
                <a:solidFill>
                  <a:schemeClr val="dk2"/>
                </a:solidFill>
              </a:rPr>
              <a:t>WOLT</a:t>
            </a:r>
            <a:endParaRPr sz="5000" dirty="0">
              <a:solidFill>
                <a:schemeClr val="dk2"/>
              </a:solidFill>
            </a:endParaRPr>
          </a:p>
        </p:txBody>
      </p:sp>
      <p:sp>
        <p:nvSpPr>
          <p:cNvPr id="1885" name="Google Shape;1885;p35"/>
          <p:cNvSpPr txBox="1">
            <a:spLocks noGrp="1"/>
          </p:cNvSpPr>
          <p:nvPr>
            <p:ph type="subTitle" idx="1"/>
          </p:nvPr>
        </p:nvSpPr>
        <p:spPr>
          <a:xfrm>
            <a:off x="5761490" y="3721608"/>
            <a:ext cx="2751466"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2300" dirty="0">
                <a:solidFill>
                  <a:schemeClr val="accent1"/>
                </a:solidFill>
              </a:rPr>
              <a:t>D</a:t>
            </a:r>
            <a:r>
              <a:rPr lang="en-150" sz="2300" dirty="0" err="1">
                <a:solidFill>
                  <a:schemeClr val="accent1"/>
                </a:solidFill>
              </a:rPr>
              <a:t>ata</a:t>
            </a:r>
            <a:r>
              <a:rPr lang="en-150" sz="2300" dirty="0">
                <a:solidFill>
                  <a:schemeClr val="accent1"/>
                </a:solidFill>
              </a:rPr>
              <a:t> Analyst Assignment</a:t>
            </a:r>
            <a:endParaRPr sz="23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7B0F-E68E-DB24-1548-A4442726CB65}"/>
              </a:ext>
            </a:extLst>
          </p:cNvPr>
          <p:cNvSpPr>
            <a:spLocks noGrp="1"/>
          </p:cNvSpPr>
          <p:nvPr>
            <p:ph type="title"/>
          </p:nvPr>
        </p:nvSpPr>
        <p:spPr>
          <a:xfrm>
            <a:off x="723750" y="702175"/>
            <a:ext cx="7696500" cy="572700"/>
          </a:xfrm>
        </p:spPr>
        <p:txBody>
          <a:bodyPr/>
          <a:lstStyle/>
          <a:p>
            <a:r>
              <a:rPr lang="en-US" sz="2600" dirty="0"/>
              <a:t>RFM Segmentation (TOP 5)</a:t>
            </a:r>
          </a:p>
        </p:txBody>
      </p:sp>
      <p:sp>
        <p:nvSpPr>
          <p:cNvPr id="4" name="Title 1">
            <a:extLst>
              <a:ext uri="{FF2B5EF4-FFF2-40B4-BE49-F238E27FC236}">
                <a16:creationId xmlns:a16="http://schemas.microsoft.com/office/drawing/2014/main" id="{5BEB9EEB-16AD-234C-46BD-156FEF3EE089}"/>
              </a:ext>
            </a:extLst>
          </p:cNvPr>
          <p:cNvSpPr txBox="1">
            <a:spLocks/>
          </p:cNvSpPr>
          <p:nvPr/>
        </p:nvSpPr>
        <p:spPr>
          <a:xfrm>
            <a:off x="1982267" y="153443"/>
            <a:ext cx="4087500" cy="46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a:r>
              <a:rPr lang="en-US" sz="1600" dirty="0">
                <a:solidFill>
                  <a:schemeClr val="accent6"/>
                </a:solidFill>
              </a:rPr>
              <a:t>Step 3 </a:t>
            </a:r>
            <a:r>
              <a:rPr lang="en-US" sz="1600" dirty="0"/>
              <a:t>– Data Preparation</a:t>
            </a:r>
          </a:p>
        </p:txBody>
      </p:sp>
      <p:graphicFrame>
        <p:nvGraphicFramePr>
          <p:cNvPr id="6" name="Table 5">
            <a:extLst>
              <a:ext uri="{FF2B5EF4-FFF2-40B4-BE49-F238E27FC236}">
                <a16:creationId xmlns:a16="http://schemas.microsoft.com/office/drawing/2014/main" id="{89DB9846-8498-B40E-AED4-02017479399B}"/>
              </a:ext>
            </a:extLst>
          </p:cNvPr>
          <p:cNvGraphicFramePr>
            <a:graphicFrameLocks noGrp="1"/>
          </p:cNvGraphicFramePr>
          <p:nvPr>
            <p:extLst>
              <p:ext uri="{D42A27DB-BD31-4B8C-83A1-F6EECF244321}">
                <p14:modId xmlns:p14="http://schemas.microsoft.com/office/powerpoint/2010/main" val="2026740356"/>
              </p:ext>
            </p:extLst>
          </p:nvPr>
        </p:nvGraphicFramePr>
        <p:xfrm>
          <a:off x="777240" y="1432738"/>
          <a:ext cx="7315203" cy="3444060"/>
        </p:xfrm>
        <a:graphic>
          <a:graphicData uri="http://schemas.openxmlformats.org/drawingml/2006/table">
            <a:tbl>
              <a:tblPr>
                <a:tableStyleId>{8799B23B-EC83-4686-B30A-512413B5E67A}</a:tableStyleId>
              </a:tblPr>
              <a:tblGrid>
                <a:gridCol w="1463040">
                  <a:extLst>
                    <a:ext uri="{9D8B030D-6E8A-4147-A177-3AD203B41FA5}">
                      <a16:colId xmlns:a16="http://schemas.microsoft.com/office/drawing/2014/main" val="2137768964"/>
                    </a:ext>
                  </a:extLst>
                </a:gridCol>
                <a:gridCol w="3329940">
                  <a:extLst>
                    <a:ext uri="{9D8B030D-6E8A-4147-A177-3AD203B41FA5}">
                      <a16:colId xmlns:a16="http://schemas.microsoft.com/office/drawing/2014/main" val="1524878103"/>
                    </a:ext>
                  </a:extLst>
                </a:gridCol>
                <a:gridCol w="840741">
                  <a:extLst>
                    <a:ext uri="{9D8B030D-6E8A-4147-A177-3AD203B41FA5}">
                      <a16:colId xmlns:a16="http://schemas.microsoft.com/office/drawing/2014/main" val="867447892"/>
                    </a:ext>
                  </a:extLst>
                </a:gridCol>
                <a:gridCol w="840741">
                  <a:extLst>
                    <a:ext uri="{9D8B030D-6E8A-4147-A177-3AD203B41FA5}">
                      <a16:colId xmlns:a16="http://schemas.microsoft.com/office/drawing/2014/main" val="3498886408"/>
                    </a:ext>
                  </a:extLst>
                </a:gridCol>
                <a:gridCol w="840741">
                  <a:extLst>
                    <a:ext uri="{9D8B030D-6E8A-4147-A177-3AD203B41FA5}">
                      <a16:colId xmlns:a16="http://schemas.microsoft.com/office/drawing/2014/main" val="1534487972"/>
                    </a:ext>
                  </a:extLst>
                </a:gridCol>
              </a:tblGrid>
              <a:tr h="382205">
                <a:tc>
                  <a:txBody>
                    <a:bodyPr/>
                    <a:lstStyle/>
                    <a:p>
                      <a:pPr marL="0" lvl="0" indent="0" algn="ctr" rtl="0">
                        <a:spcBef>
                          <a:spcPts val="0"/>
                        </a:spcBef>
                        <a:spcAft>
                          <a:spcPts val="0"/>
                        </a:spcAft>
                        <a:buNone/>
                      </a:pPr>
                      <a:endParaRPr sz="1400"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solidFill>
                      <a:schemeClr val="accent1">
                        <a:lumMod val="40000"/>
                        <a:lumOff val="60000"/>
                      </a:schemeClr>
                    </a:solidFill>
                  </a:tcPr>
                </a:tc>
                <a:tc>
                  <a:txBody>
                    <a:bodyPr/>
                    <a:lstStyle/>
                    <a:p>
                      <a:pPr marL="0" lvl="0" indent="0" algn="ctr" rtl="0">
                        <a:spcBef>
                          <a:spcPts val="0"/>
                        </a:spcBef>
                        <a:spcAft>
                          <a:spcPts val="0"/>
                        </a:spcAft>
                        <a:buNone/>
                      </a:pPr>
                      <a:r>
                        <a:rPr lang="en" sz="1400" b="0" i="0" u="none" strike="noStrike" cap="none" dirty="0">
                          <a:solidFill>
                            <a:srgbClr val="595959"/>
                          </a:solidFill>
                          <a:latin typeface="Barlow Semi Condensed Medium"/>
                          <a:sym typeface="Barlow Semi Condensed Medium"/>
                        </a:rPr>
                        <a:t>Description</a:t>
                      </a:r>
                      <a:endParaRPr sz="1400" b="0" i="0" u="none" strike="noStrike" cap="none"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solidFill>
                      <a:schemeClr val="accent1">
                        <a:lumMod val="40000"/>
                        <a:lumOff val="60000"/>
                      </a:schemeClr>
                    </a:solidFill>
                  </a:tcPr>
                </a:tc>
                <a:tc>
                  <a:txBody>
                    <a:bodyPr/>
                    <a:lstStyle/>
                    <a:p>
                      <a:pPr marL="0" lvl="0" indent="0" algn="ctr" rtl="0">
                        <a:spcBef>
                          <a:spcPts val="0"/>
                        </a:spcBef>
                        <a:spcAft>
                          <a:spcPts val="0"/>
                        </a:spcAft>
                        <a:buNone/>
                      </a:pPr>
                      <a:r>
                        <a:rPr lang="en" sz="1400" b="0" i="0" u="none" strike="noStrike" cap="none" dirty="0">
                          <a:solidFill>
                            <a:srgbClr val="595959"/>
                          </a:solidFill>
                          <a:latin typeface="Barlow Semi Condensed Medium"/>
                          <a:sym typeface="Barlow Semi Condensed Medium"/>
                        </a:rPr>
                        <a:t>R-Score</a:t>
                      </a:r>
                      <a:endParaRPr sz="1400" b="0" i="0" u="none" strike="noStrike" cap="none"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solidFill>
                      <a:schemeClr val="accent1">
                        <a:lumMod val="40000"/>
                        <a:lumOff val="60000"/>
                      </a:schemeClr>
                    </a:solidFill>
                  </a:tcPr>
                </a:tc>
                <a:tc>
                  <a:txBody>
                    <a:bodyPr/>
                    <a:lstStyle/>
                    <a:p>
                      <a:pPr marL="0" lvl="0" indent="0" algn="ctr" rtl="0">
                        <a:spcBef>
                          <a:spcPts val="0"/>
                        </a:spcBef>
                        <a:spcAft>
                          <a:spcPts val="0"/>
                        </a:spcAft>
                        <a:buNone/>
                      </a:pPr>
                      <a:r>
                        <a:rPr lang="en" sz="1400" b="0" i="0" u="none" strike="noStrike" cap="none" dirty="0">
                          <a:solidFill>
                            <a:srgbClr val="595959"/>
                          </a:solidFill>
                          <a:latin typeface="Barlow Semi Condensed Medium"/>
                          <a:sym typeface="Barlow Semi Condensed Medium"/>
                        </a:rPr>
                        <a:t>F-Scrore</a:t>
                      </a:r>
                      <a:endParaRPr sz="1400" b="0" i="0" u="none" strike="noStrike" cap="none"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solidFill>
                      <a:schemeClr val="accent1">
                        <a:lumMod val="40000"/>
                        <a:lumOff val="60000"/>
                      </a:schemeClr>
                    </a:solidFill>
                  </a:tcPr>
                </a:tc>
                <a:tc>
                  <a:txBody>
                    <a:bodyPr/>
                    <a:lstStyle/>
                    <a:p>
                      <a:pPr marL="0" lvl="0" indent="0" algn="ctr" rtl="0">
                        <a:spcBef>
                          <a:spcPts val="0"/>
                        </a:spcBef>
                        <a:spcAft>
                          <a:spcPts val="0"/>
                        </a:spcAft>
                        <a:buNone/>
                      </a:pPr>
                      <a:r>
                        <a:rPr lang="en" sz="1400" b="0" i="0" u="none" strike="noStrike" cap="none" dirty="0">
                          <a:solidFill>
                            <a:srgbClr val="595959"/>
                          </a:solidFill>
                          <a:latin typeface="Barlow Semi Condensed Medium"/>
                          <a:sym typeface="Barlow Semi Condensed Medium"/>
                        </a:rPr>
                        <a:t>M-Score</a:t>
                      </a:r>
                      <a:endParaRPr sz="1400" b="0" i="0" u="none" strike="noStrike" cap="none"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solidFill>
                      <a:schemeClr val="accent1">
                        <a:lumMod val="40000"/>
                        <a:lumOff val="60000"/>
                      </a:schemeClr>
                    </a:solidFill>
                  </a:tcPr>
                </a:tc>
                <a:extLst>
                  <a:ext uri="{0D108BD9-81ED-4DB2-BD59-A6C34878D82A}">
                    <a16:rowId xmlns:a16="http://schemas.microsoft.com/office/drawing/2014/main" val="302135294"/>
                  </a:ext>
                </a:extLst>
              </a:tr>
              <a:tr h="588023">
                <a:tc>
                  <a:txBody>
                    <a:bodyPr/>
                    <a:lstStyle/>
                    <a:p>
                      <a:pPr marL="0" lvl="0" indent="0" algn="l" rtl="0">
                        <a:spcBef>
                          <a:spcPts val="0"/>
                        </a:spcBef>
                        <a:spcAft>
                          <a:spcPts val="0"/>
                        </a:spcAft>
                        <a:buNone/>
                      </a:pPr>
                      <a:r>
                        <a:rPr lang="en-US" dirty="0">
                          <a:solidFill>
                            <a:srgbClr val="595959"/>
                          </a:solidFill>
                          <a:latin typeface="Barlow Semi Condensed Medium"/>
                          <a:ea typeface="Barlow Semi Condensed Medium"/>
                          <a:cs typeface="Barlow Semi Condensed Medium"/>
                          <a:sym typeface="Barlow Semi Condensed Medium"/>
                        </a:rPr>
                        <a:t>Best Users</a:t>
                      </a:r>
                      <a:endParaRPr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595959"/>
                          </a:solidFill>
                          <a:latin typeface="Barlow Semi Condensed" panose="00000506000000000000" pitchFamily="2" charset="0"/>
                          <a:sym typeface="Arial"/>
                        </a:rPr>
                        <a:t>The users who bought most recently, most often, and are heavy spenders.</a:t>
                      </a:r>
                      <a:endParaRPr lang="en-US" sz="1400" b="0" i="0" u="none" strike="noStrike" cap="none" dirty="0">
                        <a:solidFill>
                          <a:srgbClr val="595959"/>
                        </a:solidFill>
                        <a:latin typeface="Barlow Semi Condensed" panose="00000506000000000000" pitchFamily="2" charset="0"/>
                        <a:ea typeface="Calibri" panose="020F0502020204030204" pitchFamily="34" charset="0"/>
                        <a:cs typeface="Times New Roman" panose="02020603050405020304" pitchFamily="18" charset="0"/>
                        <a:sym typeface="Arial"/>
                      </a:endParaRPr>
                    </a:p>
                  </a:txBody>
                  <a:tcPr marL="91425" marR="91425" marT="91425" marB="91425" anchor="ctr"/>
                </a:tc>
                <a:tc>
                  <a:txBody>
                    <a:bodyPr/>
                    <a:lstStyle/>
                    <a:p>
                      <a:pPr marL="0" lvl="0" indent="0" algn="ctr" rtl="0">
                        <a:spcBef>
                          <a:spcPts val="0"/>
                        </a:spcBef>
                        <a:spcAft>
                          <a:spcPts val="0"/>
                        </a:spcAft>
                        <a:buNone/>
                      </a:pPr>
                      <a:r>
                        <a:rPr lang="en-US" dirty="0">
                          <a:solidFill>
                            <a:srgbClr val="595959"/>
                          </a:solidFill>
                          <a:latin typeface="Barlow Semi Condensed Medium"/>
                          <a:ea typeface="Barlow Semi Condensed Medium"/>
                          <a:cs typeface="Barlow Semi Condensed Medium"/>
                          <a:sym typeface="Barlow Semi Condensed Medium"/>
                        </a:rPr>
                        <a:t>1</a:t>
                      </a:r>
                      <a:endParaRPr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dirty="0">
                          <a:solidFill>
                            <a:srgbClr val="595959"/>
                          </a:solidFill>
                          <a:latin typeface="Barlow Semi Condensed Medium"/>
                          <a:ea typeface="Barlow Semi Condensed Medium"/>
                          <a:cs typeface="Barlow Semi Condensed Medium"/>
                          <a:sym typeface="Barlow Semi Condensed Medium"/>
                        </a:rPr>
                        <a:t>1</a:t>
                      </a:r>
                      <a:endParaRPr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dirty="0">
                          <a:solidFill>
                            <a:srgbClr val="595959"/>
                          </a:solidFill>
                          <a:latin typeface="Barlow Semi Condensed Medium"/>
                          <a:ea typeface="Barlow Semi Condensed Medium"/>
                          <a:cs typeface="Barlow Semi Condensed Medium"/>
                          <a:sym typeface="Barlow Semi Condensed Medium"/>
                        </a:rPr>
                        <a:t>1</a:t>
                      </a:r>
                      <a:endParaRPr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tc>
                <a:extLst>
                  <a:ext uri="{0D108BD9-81ED-4DB2-BD59-A6C34878D82A}">
                    <a16:rowId xmlns:a16="http://schemas.microsoft.com/office/drawing/2014/main" val="1344692848"/>
                  </a:ext>
                </a:extLst>
              </a:tr>
              <a:tr h="588023">
                <a:tc>
                  <a:txBody>
                    <a:bodyPr/>
                    <a:lstStyle/>
                    <a:p>
                      <a:pPr marL="0" lvl="0" indent="0" algn="l" rtl="0">
                        <a:spcBef>
                          <a:spcPts val="0"/>
                        </a:spcBef>
                        <a:spcAft>
                          <a:spcPts val="0"/>
                        </a:spcAft>
                        <a:buNone/>
                      </a:pPr>
                      <a:r>
                        <a:rPr lang="en-US" dirty="0">
                          <a:solidFill>
                            <a:srgbClr val="595959"/>
                          </a:solidFill>
                          <a:latin typeface="Barlow Semi Condensed Medium"/>
                          <a:ea typeface="Barlow Semi Condensed Medium"/>
                          <a:cs typeface="Barlow Semi Condensed Medium"/>
                          <a:sym typeface="Barlow Semi Condensed Medium"/>
                        </a:rPr>
                        <a:t>Potential Loyalist</a:t>
                      </a:r>
                      <a:endParaRPr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595959"/>
                          </a:solidFill>
                          <a:latin typeface="Barlow Semi Condensed" panose="00000506000000000000" pitchFamily="2" charset="0"/>
                          <a:ea typeface="+mn-ea"/>
                          <a:cs typeface="+mn-cs"/>
                          <a:sym typeface="Arial"/>
                        </a:rPr>
                        <a:t>The recent customers but spent a good amount and bought more than once.</a:t>
                      </a:r>
                    </a:p>
                  </a:txBody>
                  <a:tcPr marL="91425" marR="91425" marT="91425" marB="91425" anchor="ctr"/>
                </a:tc>
                <a:tc>
                  <a:txBody>
                    <a:bodyPr/>
                    <a:lstStyle/>
                    <a:p>
                      <a:pPr marL="0" lvl="0" indent="0" algn="ctr" rtl="0">
                        <a:spcBef>
                          <a:spcPts val="0"/>
                        </a:spcBef>
                        <a:spcAft>
                          <a:spcPts val="0"/>
                        </a:spcAft>
                        <a:buNone/>
                      </a:pPr>
                      <a:r>
                        <a:rPr lang="en-US" dirty="0">
                          <a:solidFill>
                            <a:srgbClr val="595959"/>
                          </a:solidFill>
                          <a:latin typeface="Barlow Semi Condensed Medium"/>
                          <a:ea typeface="Barlow Semi Condensed Medium"/>
                          <a:cs typeface="Barlow Semi Condensed Medium"/>
                          <a:sym typeface="Barlow Semi Condensed Medium"/>
                        </a:rPr>
                        <a:t>1</a:t>
                      </a:r>
                      <a:endParaRPr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dirty="0">
                          <a:solidFill>
                            <a:srgbClr val="595959"/>
                          </a:solidFill>
                          <a:latin typeface="Barlow Semi Condensed Medium"/>
                          <a:ea typeface="Barlow Semi Condensed Medium"/>
                          <a:cs typeface="Barlow Semi Condensed Medium"/>
                          <a:sym typeface="Barlow Semi Condensed Medium"/>
                        </a:rPr>
                        <a:t>2-3</a:t>
                      </a:r>
                      <a:endParaRPr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dirty="0">
                          <a:solidFill>
                            <a:srgbClr val="595959"/>
                          </a:solidFill>
                          <a:latin typeface="Barlow Semi Condensed Medium"/>
                          <a:ea typeface="Barlow Semi Condensed Medium"/>
                          <a:cs typeface="Barlow Semi Condensed Medium"/>
                          <a:sym typeface="Barlow Semi Condensed Medium"/>
                        </a:rPr>
                        <a:t>2-3</a:t>
                      </a:r>
                      <a:endParaRPr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tc>
                <a:extLst>
                  <a:ext uri="{0D108BD9-81ED-4DB2-BD59-A6C34878D82A}">
                    <a16:rowId xmlns:a16="http://schemas.microsoft.com/office/drawing/2014/main" val="2970199712"/>
                  </a:ext>
                </a:extLst>
              </a:tr>
              <a:tr h="588023">
                <a:tc>
                  <a:txBody>
                    <a:bodyPr/>
                    <a:lstStyle/>
                    <a:p>
                      <a:pPr marL="0" lvl="0" indent="0" algn="l" rtl="0">
                        <a:spcBef>
                          <a:spcPts val="0"/>
                        </a:spcBef>
                        <a:spcAft>
                          <a:spcPts val="0"/>
                        </a:spcAft>
                        <a:buNone/>
                      </a:pPr>
                      <a:r>
                        <a:rPr lang="en-US" dirty="0">
                          <a:solidFill>
                            <a:srgbClr val="595959"/>
                          </a:solidFill>
                          <a:latin typeface="Barlow Semi Condensed Medium"/>
                          <a:ea typeface="Barlow Semi Condensed Medium"/>
                          <a:cs typeface="Barlow Semi Condensed Medium"/>
                          <a:sym typeface="Barlow Semi Condensed Medium"/>
                        </a:rPr>
                        <a:t>New users </a:t>
                      </a:r>
                      <a:endParaRPr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595959"/>
                          </a:solidFill>
                          <a:latin typeface="Barlow Semi Condensed" panose="00000506000000000000" pitchFamily="2" charset="0"/>
                          <a:ea typeface="+mn-ea"/>
                          <a:cs typeface="+mn-cs"/>
                          <a:sym typeface="Arial"/>
                        </a:rPr>
                        <a:t>The users who purchased once or twice but quite recently</a:t>
                      </a:r>
                    </a:p>
                  </a:txBody>
                  <a:tcPr marL="91425" marR="91425" marT="91425" marB="91425" anchor="ctr"/>
                </a:tc>
                <a:tc>
                  <a:txBody>
                    <a:bodyPr/>
                    <a:lstStyle/>
                    <a:p>
                      <a:pPr marL="0" lvl="0" indent="0" algn="ctr" rtl="0">
                        <a:spcBef>
                          <a:spcPts val="0"/>
                        </a:spcBef>
                        <a:spcAft>
                          <a:spcPts val="0"/>
                        </a:spcAft>
                        <a:buNone/>
                      </a:pPr>
                      <a:r>
                        <a:rPr lang="en-US" dirty="0">
                          <a:solidFill>
                            <a:srgbClr val="595959"/>
                          </a:solidFill>
                          <a:latin typeface="Barlow Semi Condensed Medium"/>
                          <a:ea typeface="Barlow Semi Condensed Medium"/>
                          <a:cs typeface="Barlow Semi Condensed Medium"/>
                          <a:sym typeface="Barlow Semi Condensed Medium"/>
                        </a:rPr>
                        <a:t>1</a:t>
                      </a:r>
                      <a:endParaRPr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dirty="0">
                          <a:solidFill>
                            <a:srgbClr val="595959"/>
                          </a:solidFill>
                          <a:latin typeface="Barlow Semi Condensed Medium"/>
                          <a:ea typeface="Barlow Semi Condensed Medium"/>
                          <a:cs typeface="Barlow Semi Condensed Medium"/>
                          <a:sym typeface="Barlow Semi Condensed Medium"/>
                        </a:rPr>
                        <a:t>4-5</a:t>
                      </a:r>
                      <a:endParaRPr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dirty="0">
                          <a:solidFill>
                            <a:srgbClr val="595959"/>
                          </a:solidFill>
                          <a:latin typeface="Barlow Semi Condensed Medium"/>
                          <a:ea typeface="Barlow Semi Condensed Medium"/>
                          <a:cs typeface="Barlow Semi Condensed Medium"/>
                          <a:sym typeface="Barlow Semi Condensed Medium"/>
                        </a:rPr>
                        <a:t>1-5</a:t>
                      </a:r>
                      <a:endParaRPr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tc>
                <a:extLst>
                  <a:ext uri="{0D108BD9-81ED-4DB2-BD59-A6C34878D82A}">
                    <a16:rowId xmlns:a16="http://schemas.microsoft.com/office/drawing/2014/main" val="1904405706"/>
                  </a:ext>
                </a:extLst>
              </a:tr>
              <a:tr h="588023">
                <a:tc>
                  <a:txBody>
                    <a:bodyPr/>
                    <a:lstStyle/>
                    <a:p>
                      <a:pPr marL="0" lvl="0" indent="0" algn="l" rtl="0">
                        <a:spcBef>
                          <a:spcPts val="0"/>
                        </a:spcBef>
                        <a:spcAft>
                          <a:spcPts val="0"/>
                        </a:spcAft>
                        <a:buNone/>
                      </a:pPr>
                      <a:r>
                        <a:rPr lang="en-US" dirty="0">
                          <a:solidFill>
                            <a:srgbClr val="595959"/>
                          </a:solidFill>
                          <a:latin typeface="Barlow Semi Condensed Medium"/>
                          <a:ea typeface="Barlow Semi Condensed Medium"/>
                          <a:cs typeface="Barlow Semi Condensed Medium"/>
                          <a:sym typeface="Barlow Semi Condensed Medium"/>
                        </a:rPr>
                        <a:t>At-risk user </a:t>
                      </a:r>
                      <a:endParaRPr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595959"/>
                          </a:solidFill>
                          <a:latin typeface="Barlow Semi Condensed" panose="00000506000000000000" pitchFamily="2" charset="0"/>
                          <a:ea typeface="+mn-ea"/>
                          <a:cs typeface="+mn-cs"/>
                          <a:sym typeface="Arial"/>
                        </a:rPr>
                        <a:t>The users who purchased often and spent big amounts but haven’t purchased recently. </a:t>
                      </a:r>
                    </a:p>
                  </a:txBody>
                  <a:tcPr marL="91425" marR="91425" marT="91425" marB="91425" anchor="ctr"/>
                </a:tc>
                <a:tc>
                  <a:txBody>
                    <a:bodyPr/>
                    <a:lstStyle/>
                    <a:p>
                      <a:pPr marL="0" lvl="0" indent="0" algn="ctr" rtl="0">
                        <a:spcBef>
                          <a:spcPts val="0"/>
                        </a:spcBef>
                        <a:spcAft>
                          <a:spcPts val="0"/>
                        </a:spcAft>
                        <a:buNone/>
                      </a:pPr>
                      <a:r>
                        <a:rPr lang="en-US" dirty="0">
                          <a:solidFill>
                            <a:srgbClr val="595959"/>
                          </a:solidFill>
                          <a:latin typeface="Barlow Semi Condensed Medium"/>
                          <a:ea typeface="Barlow Semi Condensed Medium"/>
                          <a:cs typeface="Barlow Semi Condensed Medium"/>
                          <a:sym typeface="Barlow Semi Condensed Medium"/>
                        </a:rPr>
                        <a:t>2</a:t>
                      </a:r>
                      <a:endParaRPr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dirty="0">
                          <a:solidFill>
                            <a:srgbClr val="595959"/>
                          </a:solidFill>
                          <a:latin typeface="Barlow Semi Condensed Medium"/>
                          <a:ea typeface="Barlow Semi Condensed Medium"/>
                          <a:cs typeface="Barlow Semi Condensed Medium"/>
                          <a:sym typeface="Barlow Semi Condensed Medium"/>
                        </a:rPr>
                        <a:t>1-2</a:t>
                      </a:r>
                      <a:endParaRPr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dirty="0">
                          <a:solidFill>
                            <a:srgbClr val="595959"/>
                          </a:solidFill>
                          <a:latin typeface="Barlow Semi Condensed Medium"/>
                          <a:ea typeface="Barlow Semi Condensed Medium"/>
                          <a:cs typeface="Barlow Semi Condensed Medium"/>
                          <a:sym typeface="Barlow Semi Condensed Medium"/>
                        </a:rPr>
                        <a:t>1</a:t>
                      </a:r>
                      <a:endParaRPr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tc>
                <a:extLst>
                  <a:ext uri="{0D108BD9-81ED-4DB2-BD59-A6C34878D82A}">
                    <a16:rowId xmlns:a16="http://schemas.microsoft.com/office/drawing/2014/main" val="708914278"/>
                  </a:ext>
                </a:extLst>
              </a:tr>
              <a:tr h="588023">
                <a:tc>
                  <a:txBody>
                    <a:bodyPr/>
                    <a:lstStyle/>
                    <a:p>
                      <a:pPr marL="0" lvl="0" indent="0" algn="l" rtl="0">
                        <a:spcBef>
                          <a:spcPts val="0"/>
                        </a:spcBef>
                        <a:spcAft>
                          <a:spcPts val="0"/>
                        </a:spcAft>
                        <a:buNone/>
                      </a:pPr>
                      <a:r>
                        <a:rPr lang="en-US" dirty="0">
                          <a:solidFill>
                            <a:srgbClr val="595959"/>
                          </a:solidFill>
                          <a:latin typeface="Barlow Semi Condensed Medium"/>
                          <a:ea typeface="Barlow Semi Condensed Medium"/>
                          <a:cs typeface="Barlow Semi Condensed Medium"/>
                          <a:sym typeface="Barlow Semi Condensed Medium"/>
                        </a:rPr>
                        <a:t>Can’t lose them</a:t>
                      </a:r>
                      <a:endParaRPr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595959"/>
                          </a:solidFill>
                          <a:latin typeface="Barlow Semi Condensed" panose="00000506000000000000" pitchFamily="2" charset="0"/>
                          <a:ea typeface="+mn-ea"/>
                          <a:cs typeface="+mn-cs"/>
                          <a:sym typeface="Arial"/>
                        </a:rPr>
                        <a:t>The user who  made biggest purchases, and often, but haven’t returned for a long time.</a:t>
                      </a:r>
                    </a:p>
                  </a:txBody>
                  <a:tcPr marL="91425" marR="91425" marT="91425" marB="91425" anchor="ctr"/>
                </a:tc>
                <a:tc>
                  <a:txBody>
                    <a:bodyPr/>
                    <a:lstStyle/>
                    <a:p>
                      <a:pPr marL="0" lvl="0" indent="0" algn="ctr" rtl="0">
                        <a:spcBef>
                          <a:spcPts val="0"/>
                        </a:spcBef>
                        <a:spcAft>
                          <a:spcPts val="0"/>
                        </a:spcAft>
                        <a:buNone/>
                      </a:pPr>
                      <a:r>
                        <a:rPr lang="en-US" dirty="0">
                          <a:solidFill>
                            <a:srgbClr val="595959"/>
                          </a:solidFill>
                          <a:latin typeface="Barlow Semi Condensed Medium"/>
                          <a:ea typeface="Barlow Semi Condensed Medium"/>
                          <a:cs typeface="Barlow Semi Condensed Medium"/>
                          <a:sym typeface="Barlow Semi Condensed Medium"/>
                        </a:rPr>
                        <a:t>3</a:t>
                      </a:r>
                      <a:endParaRPr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dirty="0">
                          <a:solidFill>
                            <a:srgbClr val="595959"/>
                          </a:solidFill>
                          <a:latin typeface="Barlow Semi Condensed Medium"/>
                          <a:ea typeface="Barlow Semi Condensed Medium"/>
                          <a:cs typeface="Barlow Semi Condensed Medium"/>
                          <a:sym typeface="Barlow Semi Condensed Medium"/>
                        </a:rPr>
                        <a:t>1-2</a:t>
                      </a:r>
                      <a:endParaRPr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dirty="0">
                          <a:solidFill>
                            <a:srgbClr val="595959"/>
                          </a:solidFill>
                          <a:latin typeface="Barlow Semi Condensed Medium"/>
                          <a:ea typeface="Barlow Semi Condensed Medium"/>
                          <a:cs typeface="Barlow Semi Condensed Medium"/>
                          <a:sym typeface="Barlow Semi Condensed Medium"/>
                        </a:rPr>
                        <a:t>1</a:t>
                      </a:r>
                      <a:endParaRPr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tc>
                <a:extLst>
                  <a:ext uri="{0D108BD9-81ED-4DB2-BD59-A6C34878D82A}">
                    <a16:rowId xmlns:a16="http://schemas.microsoft.com/office/drawing/2014/main" val="3244744934"/>
                  </a:ext>
                </a:extLst>
              </a:tr>
            </a:tbl>
          </a:graphicData>
        </a:graphic>
      </p:graphicFrame>
    </p:spTree>
    <p:extLst>
      <p:ext uri="{BB962C8B-B14F-4D97-AF65-F5344CB8AC3E}">
        <p14:creationId xmlns:p14="http://schemas.microsoft.com/office/powerpoint/2010/main" val="4004293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3498" name="Google Shape;3498;p61"/>
          <p:cNvSpPr txBox="1">
            <a:spLocks noGrp="1"/>
          </p:cNvSpPr>
          <p:nvPr>
            <p:ph type="title"/>
          </p:nvPr>
        </p:nvSpPr>
        <p:spPr>
          <a:xfrm>
            <a:off x="1728750" y="372592"/>
            <a:ext cx="5528700" cy="5492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600" dirty="0"/>
              <a:t>RFM Segmentation</a:t>
            </a:r>
            <a:r>
              <a:rPr lang="en-150" sz="2600" dirty="0"/>
              <a:t> Approach</a:t>
            </a:r>
            <a:endParaRPr sz="2600" dirty="0"/>
          </a:p>
        </p:txBody>
      </p:sp>
      <p:sp>
        <p:nvSpPr>
          <p:cNvPr id="8" name="Google Shape;3501;p61">
            <a:extLst>
              <a:ext uri="{FF2B5EF4-FFF2-40B4-BE49-F238E27FC236}">
                <a16:creationId xmlns:a16="http://schemas.microsoft.com/office/drawing/2014/main" id="{1DA6C653-910B-8017-7482-528F9F39ACB4}"/>
              </a:ext>
            </a:extLst>
          </p:cNvPr>
          <p:cNvSpPr/>
          <p:nvPr/>
        </p:nvSpPr>
        <p:spPr>
          <a:xfrm>
            <a:off x="1067756" y="1470660"/>
            <a:ext cx="3653463" cy="3390900"/>
          </a:xfrm>
          <a:prstGeom prst="roundRect">
            <a:avLst>
              <a:gd name="adj" fmla="val 16667"/>
            </a:avLst>
          </a:prstGeom>
          <a:solidFill>
            <a:schemeClr val="accent3">
              <a:lumMod val="5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502;p61">
            <a:extLst>
              <a:ext uri="{FF2B5EF4-FFF2-40B4-BE49-F238E27FC236}">
                <a16:creationId xmlns:a16="http://schemas.microsoft.com/office/drawing/2014/main" id="{E75FF047-281B-2AEF-B12C-A0080DC6F6CE}"/>
              </a:ext>
            </a:extLst>
          </p:cNvPr>
          <p:cNvSpPr/>
          <p:nvPr/>
        </p:nvSpPr>
        <p:spPr>
          <a:xfrm>
            <a:off x="1168081" y="1556320"/>
            <a:ext cx="3479161" cy="3214588"/>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501;p61">
            <a:extLst>
              <a:ext uri="{FF2B5EF4-FFF2-40B4-BE49-F238E27FC236}">
                <a16:creationId xmlns:a16="http://schemas.microsoft.com/office/drawing/2014/main" id="{CB0218C9-0163-33BA-57A6-EAAD2D284DF1}"/>
              </a:ext>
            </a:extLst>
          </p:cNvPr>
          <p:cNvSpPr/>
          <p:nvPr/>
        </p:nvSpPr>
        <p:spPr>
          <a:xfrm>
            <a:off x="4945379" y="1470660"/>
            <a:ext cx="3000059" cy="3390900"/>
          </a:xfrm>
          <a:prstGeom prst="roundRect">
            <a:avLst>
              <a:gd name="adj" fmla="val 16667"/>
            </a:avLst>
          </a:prstGeom>
          <a:solidFill>
            <a:schemeClr val="accent3">
              <a:lumMod val="5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02;p61">
            <a:extLst>
              <a:ext uri="{FF2B5EF4-FFF2-40B4-BE49-F238E27FC236}">
                <a16:creationId xmlns:a16="http://schemas.microsoft.com/office/drawing/2014/main" id="{873FF395-3E7C-3EF7-A4D6-C4F2463093C4}"/>
              </a:ext>
            </a:extLst>
          </p:cNvPr>
          <p:cNvSpPr/>
          <p:nvPr/>
        </p:nvSpPr>
        <p:spPr>
          <a:xfrm>
            <a:off x="5017442" y="1556320"/>
            <a:ext cx="2854018" cy="3214587"/>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0C4594F4-D9B9-6595-D971-84C06C243202}"/>
              </a:ext>
            </a:extLst>
          </p:cNvPr>
          <p:cNvSpPr>
            <a:spLocks noGrp="1"/>
          </p:cNvSpPr>
          <p:nvPr>
            <p:ph type="subTitle" idx="2"/>
          </p:nvPr>
        </p:nvSpPr>
        <p:spPr>
          <a:xfrm>
            <a:off x="2254887" y="1036394"/>
            <a:ext cx="1136013" cy="519926"/>
          </a:xfrm>
        </p:spPr>
        <p:txBody>
          <a:bodyPr/>
          <a:lstStyle/>
          <a:p>
            <a:r>
              <a:rPr lang="en-US" b="1" dirty="0">
                <a:solidFill>
                  <a:schemeClr val="accent1">
                    <a:lumMod val="75000"/>
                  </a:schemeClr>
                </a:solidFill>
                <a:latin typeface="Barlow Semi Condensed Medium" panose="00000606000000000000" pitchFamily="2" charset="0"/>
              </a:rPr>
              <a:t>PROS</a:t>
            </a:r>
          </a:p>
        </p:txBody>
      </p:sp>
      <p:sp>
        <p:nvSpPr>
          <p:cNvPr id="6" name="Google Shape;3504;p61">
            <a:extLst>
              <a:ext uri="{FF2B5EF4-FFF2-40B4-BE49-F238E27FC236}">
                <a16:creationId xmlns:a16="http://schemas.microsoft.com/office/drawing/2014/main" id="{24FCCAA1-8BC6-2617-8955-218A8CD1E7B2}"/>
              </a:ext>
            </a:extLst>
          </p:cNvPr>
          <p:cNvSpPr txBox="1">
            <a:spLocks/>
          </p:cNvSpPr>
          <p:nvPr/>
        </p:nvSpPr>
        <p:spPr>
          <a:xfrm>
            <a:off x="5191438" y="1668780"/>
            <a:ext cx="2575561" cy="25222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marL="103188" indent="-103188" algn="l">
              <a:lnSpc>
                <a:spcPts val="1800"/>
              </a:lnSpc>
              <a:spcAft>
                <a:spcPts val="600"/>
              </a:spcAft>
              <a:buFont typeface="Arial" panose="020B0604020202020204" pitchFamily="34" charset="0"/>
              <a:buChar char="•"/>
            </a:pPr>
            <a:r>
              <a:rPr lang="en-US" sz="1400" dirty="0"/>
              <a:t>RFM analysis does not help to explain the needs, motivations, and events behind the purchases, and thus cannot be used to predict customer activity in the future.</a:t>
            </a:r>
          </a:p>
          <a:p>
            <a:pPr marL="103188" indent="-103188" algn="l">
              <a:lnSpc>
                <a:spcPts val="1800"/>
              </a:lnSpc>
              <a:buFont typeface="Arial" panose="020B0604020202020204" pitchFamily="34" charset="0"/>
              <a:buChar char="•"/>
            </a:pPr>
            <a:r>
              <a:rPr lang="en-US" sz="1400" dirty="0"/>
              <a:t>Customer demographics such as age, sex and ethnicity are not covered in RFM analysis either.</a:t>
            </a:r>
          </a:p>
        </p:txBody>
      </p:sp>
      <p:sp>
        <p:nvSpPr>
          <p:cNvPr id="7" name="Google Shape;3504;p61">
            <a:extLst>
              <a:ext uri="{FF2B5EF4-FFF2-40B4-BE49-F238E27FC236}">
                <a16:creationId xmlns:a16="http://schemas.microsoft.com/office/drawing/2014/main" id="{BAC9E03A-5D58-8BE6-4C87-5C0FBF6FD18E}"/>
              </a:ext>
            </a:extLst>
          </p:cNvPr>
          <p:cNvSpPr txBox="1">
            <a:spLocks/>
          </p:cNvSpPr>
          <p:nvPr/>
        </p:nvSpPr>
        <p:spPr>
          <a:xfrm>
            <a:off x="1377001" y="1668780"/>
            <a:ext cx="3057839" cy="28879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marL="103188" indent="-103188" algn="l">
              <a:lnSpc>
                <a:spcPts val="1800"/>
              </a:lnSpc>
              <a:spcAft>
                <a:spcPts val="600"/>
              </a:spcAft>
              <a:buFont typeface="Arial" panose="020B0604020202020204" pitchFamily="34" charset="0"/>
              <a:buChar char="•"/>
            </a:pPr>
            <a:r>
              <a:rPr lang="en-US" sz="1400" dirty="0"/>
              <a:t>The key to understand tricky but powerful questions: Who are the best users?  Who are about to churn? Who had potential to bring better lifetime value? Or Who must be retained?</a:t>
            </a:r>
          </a:p>
          <a:p>
            <a:pPr marL="103188" indent="-103188" algn="l">
              <a:lnSpc>
                <a:spcPts val="1800"/>
              </a:lnSpc>
              <a:spcAft>
                <a:spcPts val="600"/>
              </a:spcAft>
              <a:buFont typeface="Arial" panose="020B0604020202020204" pitchFamily="34" charset="0"/>
              <a:buChar char="•"/>
            </a:pPr>
            <a:r>
              <a:rPr lang="en-US" sz="1400" dirty="0"/>
              <a:t>Target marketing efforts toward prospects – best users.</a:t>
            </a:r>
          </a:p>
          <a:p>
            <a:pPr marL="103188" indent="-103188" algn="l">
              <a:lnSpc>
                <a:spcPts val="1800"/>
              </a:lnSpc>
              <a:spcAft>
                <a:spcPts val="600"/>
              </a:spcAft>
              <a:buFont typeface="Arial" panose="020B0604020202020204" pitchFamily="34" charset="0"/>
              <a:buChar char="•"/>
            </a:pPr>
            <a:r>
              <a:rPr lang="en-US" sz="1400" dirty="0"/>
              <a:t>Optimize marketing costs by not wasting budget on the wrong segments</a:t>
            </a:r>
            <a:r>
              <a:rPr lang="en-150" sz="1400" dirty="0"/>
              <a:t>.</a:t>
            </a:r>
            <a:endParaRPr lang="en-US" sz="1400" dirty="0"/>
          </a:p>
          <a:p>
            <a:pPr marL="103188" indent="-103188" algn="l">
              <a:lnSpc>
                <a:spcPts val="1800"/>
              </a:lnSpc>
              <a:buFont typeface="Arial" panose="020B0604020202020204" pitchFamily="34" charset="0"/>
              <a:buChar char="•"/>
            </a:pPr>
            <a:r>
              <a:rPr lang="en-US" sz="1400" dirty="0"/>
              <a:t>The dataset is relevant to conduct RFM user segmentation. </a:t>
            </a:r>
          </a:p>
        </p:txBody>
      </p:sp>
      <p:sp>
        <p:nvSpPr>
          <p:cNvPr id="14" name="Subtitle 2">
            <a:extLst>
              <a:ext uri="{FF2B5EF4-FFF2-40B4-BE49-F238E27FC236}">
                <a16:creationId xmlns:a16="http://schemas.microsoft.com/office/drawing/2014/main" id="{288CB085-17D1-C1F2-89A6-8D6F7AE15A99}"/>
              </a:ext>
            </a:extLst>
          </p:cNvPr>
          <p:cNvSpPr txBox="1">
            <a:spLocks/>
          </p:cNvSpPr>
          <p:nvPr/>
        </p:nvSpPr>
        <p:spPr>
          <a:xfrm>
            <a:off x="5876444" y="1038188"/>
            <a:ext cx="1136013" cy="5199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r>
              <a:rPr lang="en-150" b="1" dirty="0">
                <a:solidFill>
                  <a:schemeClr val="accent1">
                    <a:lumMod val="75000"/>
                  </a:schemeClr>
                </a:solidFill>
                <a:latin typeface="Barlow Semi Condensed Medium" panose="00000606000000000000" pitchFamily="2" charset="0"/>
              </a:rPr>
              <a:t>CONS</a:t>
            </a:r>
            <a:endParaRPr lang="en-US" b="1" dirty="0">
              <a:solidFill>
                <a:schemeClr val="accent1">
                  <a:lumMod val="75000"/>
                </a:schemeClr>
              </a:solidFill>
              <a:latin typeface="Barlow Semi Condensed Medium" panose="00000606000000000000" pitchFamily="2" charset="0"/>
            </a:endParaRPr>
          </a:p>
        </p:txBody>
      </p:sp>
    </p:spTree>
    <p:extLst>
      <p:ext uri="{BB962C8B-B14F-4D97-AF65-F5344CB8AC3E}">
        <p14:creationId xmlns:p14="http://schemas.microsoft.com/office/powerpoint/2010/main" val="600873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pic>
        <p:nvPicPr>
          <p:cNvPr id="28" name="Picture 27">
            <a:extLst>
              <a:ext uri="{FF2B5EF4-FFF2-40B4-BE49-F238E27FC236}">
                <a16:creationId xmlns:a16="http://schemas.microsoft.com/office/drawing/2014/main" id="{D50FD0C9-CC1F-1C0A-2B53-3AEC6DCE2418}"/>
              </a:ext>
            </a:extLst>
          </p:cNvPr>
          <p:cNvPicPr>
            <a:picLocks noChangeAspect="1"/>
          </p:cNvPicPr>
          <p:nvPr/>
        </p:nvPicPr>
        <p:blipFill rotWithShape="1">
          <a:blip r:embed="rId3"/>
          <a:srcRect b="3937"/>
          <a:stretch/>
        </p:blipFill>
        <p:spPr>
          <a:xfrm>
            <a:off x="830429" y="1311808"/>
            <a:ext cx="4054186" cy="2485480"/>
          </a:xfrm>
          <a:prstGeom prst="rect">
            <a:avLst/>
          </a:prstGeom>
        </p:spPr>
      </p:pic>
      <p:sp>
        <p:nvSpPr>
          <p:cNvPr id="2308" name="Google Shape;2308;p43"/>
          <p:cNvSpPr txBox="1">
            <a:spLocks noGrp="1"/>
          </p:cNvSpPr>
          <p:nvPr>
            <p:ph type="title" idx="4294967295"/>
          </p:nvPr>
        </p:nvSpPr>
        <p:spPr>
          <a:xfrm>
            <a:off x="0" y="338138"/>
            <a:ext cx="5495925"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Analysis –All 5 segments</a:t>
            </a:r>
            <a:endParaRPr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sp>
        <p:nvSpPr>
          <p:cNvPr id="2318" name="Google Shape;2318;p43"/>
          <p:cNvSpPr txBox="1"/>
          <p:nvPr/>
        </p:nvSpPr>
        <p:spPr>
          <a:xfrm>
            <a:off x="964778" y="1100668"/>
            <a:ext cx="1783184" cy="42002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accent1">
                    <a:lumMod val="75000"/>
                  </a:schemeClr>
                </a:solidFill>
                <a:latin typeface="Barlow Semi Condensed Medium" panose="00000606000000000000" pitchFamily="2" charset="0"/>
                <a:ea typeface="Barlow Semi Condensed"/>
                <a:cs typeface="Barlow Semi Condensed"/>
                <a:sym typeface="Barlow Semi Condensed"/>
              </a:rPr>
              <a:t>%  User Segments</a:t>
            </a:r>
            <a:endParaRPr dirty="0">
              <a:solidFill>
                <a:schemeClr val="accent1">
                  <a:lumMod val="75000"/>
                </a:schemeClr>
              </a:solidFill>
              <a:latin typeface="Barlow Semi Condensed Medium" panose="00000606000000000000" pitchFamily="2" charset="0"/>
              <a:ea typeface="Barlow Semi Condensed"/>
              <a:cs typeface="Barlow Semi Condensed"/>
              <a:sym typeface="Barlow Semi Condensed"/>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chemeClr val="lt1"/>
                </a:solidFill>
                <a:latin typeface="Barlow Semi Condensed Medium"/>
                <a:ea typeface="Barlow Semi Condensed Medium"/>
                <a:cs typeface="Barlow Semi Condensed Medium"/>
                <a:sym typeface="Barlow Semi Condensed Medium"/>
              </a:rPr>
              <a:t>10%</a:t>
            </a:r>
            <a:endParaRPr sz="2700" dirty="0">
              <a:solidFill>
                <a:schemeClr val="lt1"/>
              </a:solidFill>
              <a:latin typeface="Barlow Semi Condensed Medium"/>
              <a:ea typeface="Barlow Semi Condensed Medium"/>
              <a:cs typeface="Barlow Semi Condensed Medium"/>
              <a:sym typeface="Barlow Semi Condensed Medium"/>
            </a:endParaRPr>
          </a:p>
        </p:txBody>
      </p:sp>
      <p:sp>
        <p:nvSpPr>
          <p:cNvPr id="2320" name="Google Shape;2320;p43"/>
          <p:cNvSpPr txBox="1"/>
          <p:nvPr/>
        </p:nvSpPr>
        <p:spPr>
          <a:xfrm>
            <a:off x="690768" y="3986731"/>
            <a:ext cx="7123089" cy="1101706"/>
          </a:xfrm>
          <a:prstGeom prst="rect">
            <a:avLst/>
          </a:prstGeom>
          <a:noFill/>
          <a:ln>
            <a:noFill/>
          </a:ln>
        </p:spPr>
        <p:txBody>
          <a:bodyPr spcFirstLastPara="1" wrap="square" lIns="91425" tIns="91425" rIns="91425" bIns="91425" anchor="t" anchorCtr="0">
            <a:noAutofit/>
          </a:bodyPr>
          <a:lstStyle/>
          <a:p>
            <a:pPr marL="285750" lvl="0" indent="-285750" rtl="0">
              <a:spcBef>
                <a:spcPts val="0"/>
              </a:spcBef>
              <a:spcAft>
                <a:spcPts val="0"/>
              </a:spcAft>
              <a:buFont typeface="Arial" panose="020B0604020202020204" pitchFamily="34" charset="0"/>
              <a:buChar char="•"/>
            </a:pPr>
            <a:r>
              <a:rPr lang="en-150" i="1" dirty="0">
                <a:solidFill>
                  <a:schemeClr val="tx2">
                    <a:lumMod val="50000"/>
                  </a:schemeClr>
                </a:solidFill>
                <a:latin typeface="Barlow Semi Condensed Medium" panose="00000606000000000000" pitchFamily="2" charset="0"/>
                <a:ea typeface="Barlow Semi Condensed"/>
                <a:cs typeface="Barlow Semi Condensed"/>
                <a:sym typeface="Barlow Semi Condensed"/>
              </a:rPr>
              <a:t>In overall</a:t>
            </a:r>
            <a:r>
              <a:rPr lang="en" i="1" dirty="0">
                <a:solidFill>
                  <a:schemeClr val="tx2">
                    <a:lumMod val="50000"/>
                  </a:schemeClr>
                </a:solidFill>
                <a:latin typeface="Barlow Semi Condensed Medium" panose="00000606000000000000" pitchFamily="2" charset="0"/>
                <a:ea typeface="Barlow Semi Condensed"/>
                <a:cs typeface="Barlow Semi Condensed"/>
                <a:sym typeface="Barlow Semi Condensed"/>
              </a:rPr>
              <a:t>, the five segments </a:t>
            </a:r>
            <a:r>
              <a:rPr lang="en-150" i="1" dirty="0">
                <a:solidFill>
                  <a:schemeClr val="tx2">
                    <a:lumMod val="50000"/>
                  </a:schemeClr>
                </a:solidFill>
                <a:latin typeface="Barlow Semi Condensed Medium" panose="00000606000000000000" pitchFamily="2" charset="0"/>
                <a:ea typeface="Barlow Semi Condensed"/>
                <a:cs typeface="Barlow Semi Condensed"/>
                <a:sym typeface="Barlow Semi Condensed"/>
              </a:rPr>
              <a:t>take up </a:t>
            </a:r>
            <a:r>
              <a:rPr lang="en" i="1" dirty="0">
                <a:solidFill>
                  <a:schemeClr val="tx2">
                    <a:lumMod val="50000"/>
                  </a:schemeClr>
                </a:solidFill>
                <a:latin typeface="Barlow Semi Condensed Medium" panose="00000606000000000000" pitchFamily="2" charset="0"/>
                <a:ea typeface="Barlow Semi Condensed"/>
                <a:cs typeface="Barlow Semi Condensed"/>
                <a:sym typeface="Barlow Semi Condensed"/>
              </a:rPr>
              <a:t>around 15% of the number of purchasers and account for 26% of the total revenue. </a:t>
            </a:r>
          </a:p>
          <a:p>
            <a:pPr marL="285750" lvl="0" indent="-285750" rtl="0">
              <a:spcBef>
                <a:spcPts val="0"/>
              </a:spcBef>
              <a:spcAft>
                <a:spcPts val="0"/>
              </a:spcAft>
              <a:buFont typeface="Arial" panose="020B0604020202020204" pitchFamily="34" charset="0"/>
              <a:buChar char="•"/>
            </a:pPr>
            <a:r>
              <a:rPr lang="en" i="1" dirty="0">
                <a:solidFill>
                  <a:schemeClr val="tx2">
                    <a:lumMod val="50000"/>
                  </a:schemeClr>
                </a:solidFill>
                <a:latin typeface="Barlow Semi Condensed Medium" panose="00000606000000000000" pitchFamily="2" charset="0"/>
                <a:ea typeface="Barlow Semi Condensed"/>
                <a:cs typeface="Barlow Semi Condensed"/>
                <a:sym typeface="Barlow Semi Condensed"/>
              </a:rPr>
              <a:t>The best users makes up </a:t>
            </a:r>
            <a:r>
              <a:rPr lang="en-150" i="1" dirty="0">
                <a:solidFill>
                  <a:schemeClr val="tx2">
                    <a:lumMod val="50000"/>
                  </a:schemeClr>
                </a:solidFill>
                <a:latin typeface="Barlow Semi Condensed Medium" panose="00000606000000000000" pitchFamily="2" charset="0"/>
                <a:ea typeface="Barlow Semi Condensed"/>
                <a:cs typeface="Barlow Semi Condensed"/>
                <a:sym typeface="Barlow Semi Condensed"/>
              </a:rPr>
              <a:t>only </a:t>
            </a:r>
            <a:r>
              <a:rPr lang="en" i="1" dirty="0">
                <a:solidFill>
                  <a:schemeClr val="tx2">
                    <a:lumMod val="50000"/>
                  </a:schemeClr>
                </a:solidFill>
                <a:latin typeface="Barlow Semi Condensed Medium" panose="00000606000000000000" pitchFamily="2" charset="0"/>
                <a:ea typeface="Barlow Semi Condensed"/>
                <a:cs typeface="Barlow Semi Condensed"/>
                <a:sym typeface="Barlow Semi Condensed"/>
              </a:rPr>
              <a:t>1.2% of the total number of purchaser but bring 8% of the total revenue to the company</a:t>
            </a:r>
            <a:r>
              <a:rPr lang="en-150" i="1" dirty="0">
                <a:solidFill>
                  <a:schemeClr val="tx2">
                    <a:lumMod val="50000"/>
                  </a:schemeClr>
                </a:solidFill>
                <a:latin typeface="Barlow Semi Condensed Medium" panose="00000606000000000000" pitchFamily="2" charset="0"/>
                <a:ea typeface="Barlow Semi Condensed"/>
                <a:cs typeface="Barlow Semi Condensed"/>
                <a:sym typeface="Barlow Semi Condensed"/>
              </a:rPr>
              <a:t>.</a:t>
            </a:r>
            <a:endParaRPr i="1" dirty="0">
              <a:solidFill>
                <a:schemeClr val="tx2">
                  <a:lumMod val="50000"/>
                </a:schemeClr>
              </a:solidFill>
              <a:latin typeface="Barlow Semi Condensed Medium" panose="00000606000000000000" pitchFamily="2" charset="0"/>
              <a:ea typeface="Barlow Semi Condensed"/>
              <a:cs typeface="Barlow Semi Condensed"/>
              <a:sym typeface="Barlow Semi Condensed"/>
            </a:endParaRPr>
          </a:p>
        </p:txBody>
      </p:sp>
      <p:sp>
        <p:nvSpPr>
          <p:cNvPr id="12" name="Google Shape;2318;p43">
            <a:extLst>
              <a:ext uri="{FF2B5EF4-FFF2-40B4-BE49-F238E27FC236}">
                <a16:creationId xmlns:a16="http://schemas.microsoft.com/office/drawing/2014/main" id="{F9F29EEB-29C2-D584-B2EE-B4D9E6FBF6FB}"/>
              </a:ext>
            </a:extLst>
          </p:cNvPr>
          <p:cNvSpPr txBox="1"/>
          <p:nvPr/>
        </p:nvSpPr>
        <p:spPr>
          <a:xfrm>
            <a:off x="5330847" y="1093580"/>
            <a:ext cx="3314775" cy="396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accent1">
                    <a:lumMod val="75000"/>
                  </a:schemeClr>
                </a:solidFill>
                <a:latin typeface="Barlow Semi Condensed Medium" panose="00000606000000000000" pitchFamily="2" charset="0"/>
                <a:ea typeface="Barlow Semi Condensed"/>
                <a:cs typeface="Barlow Semi Condensed"/>
                <a:sym typeface="Barlow Semi Condensed"/>
              </a:rPr>
              <a:t>%  Total purchase value by Segment</a:t>
            </a:r>
            <a:endParaRPr dirty="0">
              <a:solidFill>
                <a:schemeClr val="accent1">
                  <a:lumMod val="75000"/>
                </a:schemeClr>
              </a:solidFill>
              <a:latin typeface="Barlow Semi Condensed Medium" panose="00000606000000000000" pitchFamily="2" charset="0"/>
              <a:ea typeface="Barlow Semi Condensed"/>
              <a:cs typeface="Barlow Semi Condensed"/>
              <a:sym typeface="Barlow Semi Condensed"/>
            </a:endParaRPr>
          </a:p>
        </p:txBody>
      </p:sp>
      <p:pic>
        <p:nvPicPr>
          <p:cNvPr id="7" name="Picture 6">
            <a:extLst>
              <a:ext uri="{FF2B5EF4-FFF2-40B4-BE49-F238E27FC236}">
                <a16:creationId xmlns:a16="http://schemas.microsoft.com/office/drawing/2014/main" id="{A73BC504-8DE2-A9E8-0B09-CDBDA9955CDD}"/>
              </a:ext>
            </a:extLst>
          </p:cNvPr>
          <p:cNvPicPr>
            <a:picLocks noChangeAspect="1"/>
          </p:cNvPicPr>
          <p:nvPr/>
        </p:nvPicPr>
        <p:blipFill rotWithShape="1">
          <a:blip r:embed="rId4"/>
          <a:srcRect l="2875" t="3862" r="9428" b="8767"/>
          <a:stretch/>
        </p:blipFill>
        <p:spPr>
          <a:xfrm>
            <a:off x="5330847" y="1507980"/>
            <a:ext cx="2848376" cy="2169050"/>
          </a:xfrm>
          <a:prstGeom prst="rect">
            <a:avLst/>
          </a:prstGeom>
        </p:spPr>
      </p:pic>
    </p:spTree>
    <p:extLst>
      <p:ext uri="{BB962C8B-B14F-4D97-AF65-F5344CB8AC3E}">
        <p14:creationId xmlns:p14="http://schemas.microsoft.com/office/powerpoint/2010/main" val="2034765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29" name="Google Shape;2329;p44"/>
          <p:cNvSpPr txBox="1">
            <a:spLocks noGrp="1"/>
          </p:cNvSpPr>
          <p:nvPr>
            <p:ph type="title"/>
          </p:nvPr>
        </p:nvSpPr>
        <p:spPr>
          <a:xfrm>
            <a:off x="4833695" y="4290059"/>
            <a:ext cx="3405482" cy="40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150" sz="1400" dirty="0">
                <a:solidFill>
                  <a:schemeClr val="accent1">
                    <a:lumMod val="75000"/>
                  </a:schemeClr>
                </a:solidFill>
              </a:rPr>
              <a:t>Bar chart - User count  by country</a:t>
            </a:r>
            <a:endParaRPr sz="1400" dirty="0">
              <a:solidFill>
                <a:schemeClr val="accent1">
                  <a:lumMod val="75000"/>
                </a:schemeClr>
              </a:solidFill>
              <a:latin typeface="Barlow Semi Condensed Medium"/>
              <a:ea typeface="Barlow Semi Condensed Medium"/>
              <a:cs typeface="Barlow Semi Condensed Medium"/>
              <a:sym typeface="Barlow Semi Condensed Medium"/>
            </a:endParaRPr>
          </a:p>
        </p:txBody>
      </p:sp>
      <p:sp>
        <p:nvSpPr>
          <p:cNvPr id="2330" name="Google Shape;2330;p44"/>
          <p:cNvSpPr txBox="1">
            <a:spLocks noGrp="1"/>
          </p:cNvSpPr>
          <p:nvPr>
            <p:ph type="subTitle" idx="1"/>
          </p:nvPr>
        </p:nvSpPr>
        <p:spPr>
          <a:xfrm>
            <a:off x="675132" y="1795272"/>
            <a:ext cx="3767328" cy="1984248"/>
          </a:xfrm>
          <a:prstGeom prst="rect">
            <a:avLst/>
          </a:prstGeom>
        </p:spPr>
        <p:txBody>
          <a:bodyPr spcFirstLastPara="1" wrap="square" lIns="91425" tIns="91425" rIns="91425" bIns="91425" anchor="t" anchorCtr="0">
            <a:noAutofit/>
          </a:bodyPr>
          <a:lstStyle/>
          <a:p>
            <a:pPr marL="285750" indent="-285750" algn="just">
              <a:lnSpc>
                <a:spcPts val="2400"/>
              </a:lnSpc>
              <a:buFont typeface="Wingdings" panose="05000000000000000000" pitchFamily="2" charset="2"/>
              <a:buChar char="Ø"/>
            </a:pPr>
            <a:r>
              <a:rPr lang="en-150" sz="1400" dirty="0">
                <a:latin typeface="Barlow Semi Condensed"/>
                <a:ea typeface="Barlow Semi Condensed"/>
                <a:cs typeface="Barlow Semi Condensed"/>
                <a:sym typeface="Barlow Semi Condensed"/>
              </a:rPr>
              <a:t>Segment 1 – our best user segment includes the user who bought more than 8 time (most frequently) within 23 days (most recently</a:t>
            </a:r>
            <a:r>
              <a:rPr lang="en-US" sz="1400" dirty="0">
                <a:latin typeface="Barlow Semi Condensed"/>
                <a:ea typeface="Barlow Semi Condensed"/>
                <a:cs typeface="Barlow Semi Condensed"/>
                <a:sym typeface="Barlow Semi Condensed"/>
              </a:rPr>
              <a:t>) and</a:t>
            </a:r>
            <a:r>
              <a:rPr lang="en-150" sz="1400" dirty="0">
                <a:latin typeface="Barlow Semi Condensed"/>
                <a:ea typeface="Barlow Semi Condensed"/>
                <a:cs typeface="Barlow Semi Condensed"/>
                <a:sym typeface="Barlow Semi Condensed"/>
              </a:rPr>
              <a:t> spent more than average 41 euros per order. </a:t>
            </a:r>
          </a:p>
          <a:p>
            <a:pPr marL="285750" lvl="0" indent="-285750" algn="just" rtl="0">
              <a:lnSpc>
                <a:spcPts val="2400"/>
              </a:lnSpc>
              <a:spcBef>
                <a:spcPts val="0"/>
              </a:spcBef>
              <a:spcAft>
                <a:spcPts val="0"/>
              </a:spcAft>
              <a:buFont typeface="Wingdings" panose="05000000000000000000" pitchFamily="2" charset="2"/>
              <a:buChar char="Ø"/>
            </a:pPr>
            <a:r>
              <a:rPr lang="en-150" sz="1400" dirty="0">
                <a:latin typeface="Barlow Semi Condensed"/>
                <a:ea typeface="Barlow Semi Condensed"/>
                <a:cs typeface="Barlow Semi Condensed"/>
                <a:sym typeface="Barlow Semi Condensed"/>
              </a:rPr>
              <a:t>Most best users come from Denmark followed by Finland and Greece. </a:t>
            </a:r>
            <a:endParaRPr sz="1400" dirty="0">
              <a:latin typeface="Barlow Semi Condensed"/>
              <a:ea typeface="Barlow Semi Condensed"/>
              <a:cs typeface="Barlow Semi Condensed"/>
              <a:sym typeface="Barlow Semi Condensed"/>
            </a:endParaRPr>
          </a:p>
        </p:txBody>
      </p:sp>
      <p:pic>
        <p:nvPicPr>
          <p:cNvPr id="2" name="Picture 1">
            <a:extLst>
              <a:ext uri="{FF2B5EF4-FFF2-40B4-BE49-F238E27FC236}">
                <a16:creationId xmlns:a16="http://schemas.microsoft.com/office/drawing/2014/main" id="{314591F4-B088-A68D-E221-6E849703CA37}"/>
              </a:ext>
            </a:extLst>
          </p:cNvPr>
          <p:cNvPicPr>
            <a:picLocks noChangeAspect="1"/>
          </p:cNvPicPr>
          <p:nvPr/>
        </p:nvPicPr>
        <p:blipFill rotWithShape="1">
          <a:blip r:embed="rId3"/>
          <a:srcRect t="3298"/>
          <a:stretch/>
        </p:blipFill>
        <p:spPr>
          <a:xfrm>
            <a:off x="4758800" y="1516430"/>
            <a:ext cx="3405482" cy="2773629"/>
          </a:xfrm>
          <a:prstGeom prst="rect">
            <a:avLst/>
          </a:prstGeom>
        </p:spPr>
      </p:pic>
      <p:sp>
        <p:nvSpPr>
          <p:cNvPr id="3" name="Google Shape;2342;p46">
            <a:extLst>
              <a:ext uri="{FF2B5EF4-FFF2-40B4-BE49-F238E27FC236}">
                <a16:creationId xmlns:a16="http://schemas.microsoft.com/office/drawing/2014/main" id="{E1AA45B5-D74C-5282-54B3-CD1AE58D5564}"/>
              </a:ext>
            </a:extLst>
          </p:cNvPr>
          <p:cNvSpPr txBox="1">
            <a:spLocks/>
          </p:cNvSpPr>
          <p:nvPr/>
        </p:nvSpPr>
        <p:spPr>
          <a:xfrm>
            <a:off x="2482596" y="451141"/>
            <a:ext cx="7696200" cy="5730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r>
              <a:rPr lang="en-US"/>
              <a:t>Analysis – Segment 1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0"/>
        <p:cNvGrpSpPr/>
        <p:nvPr/>
      </p:nvGrpSpPr>
      <p:grpSpPr>
        <a:xfrm>
          <a:off x="0" y="0"/>
          <a:ext cx="0" cy="0"/>
          <a:chOff x="0" y="0"/>
          <a:chExt cx="0" cy="0"/>
        </a:xfrm>
      </p:grpSpPr>
      <p:pic>
        <p:nvPicPr>
          <p:cNvPr id="18" name="Picture 17">
            <a:extLst>
              <a:ext uri="{FF2B5EF4-FFF2-40B4-BE49-F238E27FC236}">
                <a16:creationId xmlns:a16="http://schemas.microsoft.com/office/drawing/2014/main" id="{07E817B8-6937-76AE-E5F4-91018C19C996}"/>
              </a:ext>
            </a:extLst>
          </p:cNvPr>
          <p:cNvPicPr>
            <a:picLocks noChangeAspect="1"/>
          </p:cNvPicPr>
          <p:nvPr/>
        </p:nvPicPr>
        <p:blipFill>
          <a:blip r:embed="rId3"/>
          <a:stretch>
            <a:fillRect/>
          </a:stretch>
        </p:blipFill>
        <p:spPr>
          <a:xfrm>
            <a:off x="4693920" y="1708988"/>
            <a:ext cx="2986947" cy="2144913"/>
          </a:xfrm>
          <a:prstGeom prst="rect">
            <a:avLst/>
          </a:prstGeom>
        </p:spPr>
      </p:pic>
      <p:pic>
        <p:nvPicPr>
          <p:cNvPr id="16" name="Picture 15">
            <a:extLst>
              <a:ext uri="{FF2B5EF4-FFF2-40B4-BE49-F238E27FC236}">
                <a16:creationId xmlns:a16="http://schemas.microsoft.com/office/drawing/2014/main" id="{A58A92D3-E4D3-6B59-57CD-431B1E7BC3CD}"/>
              </a:ext>
            </a:extLst>
          </p:cNvPr>
          <p:cNvPicPr>
            <a:picLocks noChangeAspect="1"/>
          </p:cNvPicPr>
          <p:nvPr/>
        </p:nvPicPr>
        <p:blipFill>
          <a:blip r:embed="rId4"/>
          <a:stretch>
            <a:fillRect/>
          </a:stretch>
        </p:blipFill>
        <p:spPr>
          <a:xfrm>
            <a:off x="1344788" y="1817725"/>
            <a:ext cx="2568104" cy="1942389"/>
          </a:xfrm>
          <a:prstGeom prst="rect">
            <a:avLst/>
          </a:prstGeom>
        </p:spPr>
      </p:pic>
      <p:sp>
        <p:nvSpPr>
          <p:cNvPr id="2342" name="Google Shape;2342;p46"/>
          <p:cNvSpPr txBox="1">
            <a:spLocks noGrp="1"/>
          </p:cNvSpPr>
          <p:nvPr>
            <p:ph type="title" idx="4294967295"/>
          </p:nvPr>
        </p:nvSpPr>
        <p:spPr>
          <a:xfrm>
            <a:off x="547730" y="401812"/>
            <a:ext cx="76962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rPr>
              <a:t>Analysis – Segment 1 </a:t>
            </a:r>
            <a:endParaRPr dirty="0"/>
          </a:p>
        </p:txBody>
      </p:sp>
      <p:sp>
        <p:nvSpPr>
          <p:cNvPr id="2613" name="Google Shape;2613;p46"/>
          <p:cNvSpPr txBox="1"/>
          <p:nvPr/>
        </p:nvSpPr>
        <p:spPr>
          <a:xfrm>
            <a:off x="1051440" y="1196572"/>
            <a:ext cx="3154800" cy="43434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150" sz="1800" dirty="0">
                <a:solidFill>
                  <a:schemeClr val="accent1">
                    <a:lumMod val="75000"/>
                  </a:schemeClr>
                </a:solidFill>
                <a:latin typeface="Barlow Semi Condensed Medium"/>
                <a:ea typeface="Barlow Semi Condensed Medium"/>
                <a:cs typeface="Barlow Semi Condensed Medium"/>
                <a:sym typeface="Barlow Semi Condensed Medium"/>
              </a:rPr>
              <a:t>Ways of Purchase</a:t>
            </a:r>
            <a:endParaRPr sz="1800" dirty="0">
              <a:solidFill>
                <a:schemeClr val="accent1">
                  <a:lumMod val="75000"/>
                </a:schemeClr>
              </a:solidFill>
              <a:latin typeface="Barlow Semi Condensed Medium"/>
              <a:ea typeface="Barlow Semi Condensed Medium"/>
              <a:cs typeface="Barlow Semi Condensed Medium"/>
              <a:sym typeface="Barlow Semi Condensed Medium"/>
            </a:endParaRPr>
          </a:p>
        </p:txBody>
      </p:sp>
      <p:sp>
        <p:nvSpPr>
          <p:cNvPr id="12" name="Google Shape;2330;p44">
            <a:extLst>
              <a:ext uri="{FF2B5EF4-FFF2-40B4-BE49-F238E27FC236}">
                <a16:creationId xmlns:a16="http://schemas.microsoft.com/office/drawing/2014/main" id="{2B834BEE-214F-0BBA-9661-B22A50397B8A}"/>
              </a:ext>
            </a:extLst>
          </p:cNvPr>
          <p:cNvSpPr txBox="1">
            <a:spLocks/>
          </p:cNvSpPr>
          <p:nvPr/>
        </p:nvSpPr>
        <p:spPr>
          <a:xfrm>
            <a:off x="1641231" y="3966093"/>
            <a:ext cx="6039635" cy="100600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lnSpc>
                <a:spcPts val="2000"/>
              </a:lnSpc>
              <a:buFont typeface="Wingdings" panose="05000000000000000000" pitchFamily="2" charset="2"/>
              <a:buChar char="Ø"/>
            </a:pPr>
            <a:r>
              <a:rPr lang="en-150" dirty="0">
                <a:latin typeface="Barlow Semi Condensed"/>
                <a:ea typeface="Barlow Semi Condensed"/>
                <a:cs typeface="Barlow Semi Condensed"/>
                <a:sym typeface="Barlow Semi Condensed"/>
              </a:rPr>
              <a:t>They tend to purchase more for foods, grocery, an</a:t>
            </a:r>
            <a:r>
              <a:rPr lang="en-US" dirty="0">
                <a:latin typeface="Barlow Semi Condensed"/>
                <a:ea typeface="Barlow Semi Condensed"/>
                <a:cs typeface="Barlow Semi Condensed"/>
                <a:sym typeface="Barlow Semi Condensed"/>
              </a:rPr>
              <a:t>d</a:t>
            </a:r>
            <a:r>
              <a:rPr lang="en-150" dirty="0">
                <a:latin typeface="Barlow Semi Condensed"/>
                <a:ea typeface="Barlow Semi Condensed"/>
                <a:cs typeface="Barlow Semi Condensed"/>
                <a:sym typeface="Barlow Semi Condensed"/>
              </a:rPr>
              <a:t> from retail stores. </a:t>
            </a:r>
          </a:p>
          <a:p>
            <a:pPr marL="171450" indent="-171450">
              <a:lnSpc>
                <a:spcPts val="2000"/>
              </a:lnSpc>
              <a:buFont typeface="Wingdings" panose="05000000000000000000" pitchFamily="2" charset="2"/>
              <a:buChar char="Ø"/>
            </a:pPr>
            <a:r>
              <a:rPr lang="en-150" dirty="0">
                <a:latin typeface="Barlow Semi Condensed"/>
                <a:ea typeface="Barlow Semi Condensed"/>
                <a:cs typeface="Barlow Semi Condensed"/>
                <a:sym typeface="Barlow Semi Condensed"/>
              </a:rPr>
              <a:t>93.88% of the total number of purchases required delivery instead of taking away from the store. </a:t>
            </a:r>
          </a:p>
        </p:txBody>
      </p:sp>
      <p:sp>
        <p:nvSpPr>
          <p:cNvPr id="19" name="Google Shape;2613;p46">
            <a:extLst>
              <a:ext uri="{FF2B5EF4-FFF2-40B4-BE49-F238E27FC236}">
                <a16:creationId xmlns:a16="http://schemas.microsoft.com/office/drawing/2014/main" id="{3CC16003-A8B2-B961-E8EA-0089ED251DEB}"/>
              </a:ext>
            </a:extLst>
          </p:cNvPr>
          <p:cNvSpPr txBox="1"/>
          <p:nvPr/>
        </p:nvSpPr>
        <p:spPr>
          <a:xfrm>
            <a:off x="4526067" y="1196572"/>
            <a:ext cx="3154800" cy="43434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150" sz="1800" dirty="0">
                <a:solidFill>
                  <a:schemeClr val="accent1">
                    <a:lumMod val="75000"/>
                  </a:schemeClr>
                </a:solidFill>
                <a:latin typeface="Barlow Semi Condensed Medium"/>
                <a:ea typeface="Barlow Semi Condensed Medium"/>
                <a:cs typeface="Barlow Semi Condensed Medium"/>
                <a:sym typeface="Barlow Semi Condensed Medium"/>
              </a:rPr>
              <a:t>Store Type</a:t>
            </a:r>
            <a:endParaRPr sz="1800" dirty="0">
              <a:solidFill>
                <a:schemeClr val="accent1">
                  <a:lumMod val="75000"/>
                </a:schemeClr>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8"/>
        <p:cNvGrpSpPr/>
        <p:nvPr/>
      </p:nvGrpSpPr>
      <p:grpSpPr>
        <a:xfrm>
          <a:off x="0" y="0"/>
          <a:ext cx="0" cy="0"/>
          <a:chOff x="0" y="0"/>
          <a:chExt cx="0" cy="0"/>
        </a:xfrm>
      </p:grpSpPr>
      <p:pic>
        <p:nvPicPr>
          <p:cNvPr id="6" name="Picture 5">
            <a:extLst>
              <a:ext uri="{FF2B5EF4-FFF2-40B4-BE49-F238E27FC236}">
                <a16:creationId xmlns:a16="http://schemas.microsoft.com/office/drawing/2014/main" id="{DB228676-73CC-291B-4E44-81BACEE611DB}"/>
              </a:ext>
            </a:extLst>
          </p:cNvPr>
          <p:cNvPicPr>
            <a:picLocks noChangeAspect="1"/>
          </p:cNvPicPr>
          <p:nvPr/>
        </p:nvPicPr>
        <p:blipFill rotWithShape="1">
          <a:blip r:embed="rId3"/>
          <a:srcRect l="4163" t="9062"/>
          <a:stretch/>
        </p:blipFill>
        <p:spPr>
          <a:xfrm>
            <a:off x="1092983" y="1919173"/>
            <a:ext cx="2793217" cy="1912195"/>
          </a:xfrm>
          <a:prstGeom prst="rect">
            <a:avLst/>
          </a:prstGeom>
        </p:spPr>
      </p:pic>
      <p:sp>
        <p:nvSpPr>
          <p:cNvPr id="2640" name="Google Shape;2640;p48"/>
          <p:cNvSpPr txBox="1">
            <a:spLocks noGrp="1"/>
          </p:cNvSpPr>
          <p:nvPr>
            <p:ph type="title"/>
          </p:nvPr>
        </p:nvSpPr>
        <p:spPr>
          <a:xfrm>
            <a:off x="723750" y="338323"/>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150" dirty="0"/>
              <a:t>Analysis – Segment 1</a:t>
            </a:r>
            <a:endParaRPr dirty="0"/>
          </a:p>
        </p:txBody>
      </p:sp>
      <p:sp>
        <p:nvSpPr>
          <p:cNvPr id="2642" name="Google Shape;2642;p48"/>
          <p:cNvSpPr txBox="1"/>
          <p:nvPr/>
        </p:nvSpPr>
        <p:spPr>
          <a:xfrm>
            <a:off x="880241" y="1303232"/>
            <a:ext cx="32187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150" sz="1800" dirty="0">
                <a:solidFill>
                  <a:schemeClr val="accent1">
                    <a:lumMod val="75000"/>
                  </a:schemeClr>
                </a:solidFill>
                <a:latin typeface="Barlow Semi Condensed Medium"/>
                <a:ea typeface="Barlow Semi Condensed Medium"/>
                <a:cs typeface="Barlow Semi Condensed Medium"/>
                <a:sym typeface="Barlow Semi Condensed Medium"/>
              </a:rPr>
              <a:t>Purchase count by device</a:t>
            </a:r>
            <a:endParaRPr sz="1800" dirty="0">
              <a:solidFill>
                <a:schemeClr val="accent1">
                  <a:lumMod val="75000"/>
                </a:schemeClr>
              </a:solidFill>
              <a:latin typeface="Barlow Semi Condensed Medium"/>
              <a:ea typeface="Barlow Semi Condensed Medium"/>
              <a:cs typeface="Barlow Semi Condensed Medium"/>
              <a:sym typeface="Barlow Semi Condensed Medium"/>
            </a:endParaRPr>
          </a:p>
        </p:txBody>
      </p:sp>
      <p:sp>
        <p:nvSpPr>
          <p:cNvPr id="2643" name="Google Shape;2643;p48"/>
          <p:cNvSpPr txBox="1"/>
          <p:nvPr/>
        </p:nvSpPr>
        <p:spPr>
          <a:xfrm>
            <a:off x="4835069" y="1303232"/>
            <a:ext cx="3281028"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150" sz="1800" dirty="0">
                <a:solidFill>
                  <a:schemeClr val="accent1">
                    <a:lumMod val="75000"/>
                  </a:schemeClr>
                </a:solidFill>
                <a:latin typeface="Barlow Semi Condensed Medium"/>
                <a:ea typeface="Barlow Semi Condensed Medium"/>
                <a:cs typeface="Barlow Semi Condensed Medium"/>
                <a:sym typeface="Barlow Semi Condensed Medium"/>
              </a:rPr>
              <a:t>Most common hour to purchase</a:t>
            </a:r>
            <a:endParaRPr sz="1800" dirty="0">
              <a:solidFill>
                <a:schemeClr val="accent1">
                  <a:lumMod val="75000"/>
                </a:schemeClr>
              </a:solidFill>
              <a:latin typeface="Barlow Semi Condensed Medium"/>
              <a:ea typeface="Barlow Semi Condensed Medium"/>
              <a:cs typeface="Barlow Semi Condensed Medium"/>
              <a:sym typeface="Barlow Semi Condensed Medium"/>
            </a:endParaRPr>
          </a:p>
        </p:txBody>
      </p:sp>
      <p:sp>
        <p:nvSpPr>
          <p:cNvPr id="2648" name="Google Shape;2648;p48"/>
          <p:cNvSpPr txBox="1"/>
          <p:nvPr/>
        </p:nvSpPr>
        <p:spPr>
          <a:xfrm>
            <a:off x="723750" y="3970466"/>
            <a:ext cx="3753152" cy="809649"/>
          </a:xfrm>
          <a:prstGeom prst="rect">
            <a:avLst/>
          </a:prstGeom>
          <a:noFill/>
          <a:ln>
            <a:noFill/>
          </a:ln>
        </p:spPr>
        <p:txBody>
          <a:bodyPr spcFirstLastPara="1" wrap="square" lIns="91425" tIns="91425" rIns="91425" bIns="91425" anchor="ctr" anchorCtr="0">
            <a:noAutofit/>
          </a:bodyPr>
          <a:lstStyle/>
          <a:p>
            <a:pPr marL="0" lvl="0" indent="0" algn="just" rtl="0">
              <a:lnSpc>
                <a:spcPts val="2000"/>
              </a:lnSpc>
              <a:spcBef>
                <a:spcPts val="0"/>
              </a:spcBef>
              <a:spcAft>
                <a:spcPts val="0"/>
              </a:spcAft>
              <a:buNone/>
            </a:pPr>
            <a:r>
              <a:rPr sz="1300" dirty="0">
                <a:solidFill>
                  <a:schemeClr val="dk2"/>
                </a:solidFill>
                <a:latin typeface="Barlow Semi Condensed" panose="00000506000000000000" pitchFamily="2" charset="0"/>
                <a:ea typeface="Barlow Semi Condensed"/>
                <a:cs typeface="Barlow Semi Condensed"/>
                <a:sym typeface="Barlow Semi Condensed"/>
              </a:rPr>
              <a:t>Acc</a:t>
            </a:r>
            <a:r>
              <a:rPr lang="en-US" sz="1300" dirty="0">
                <a:solidFill>
                  <a:schemeClr val="dk2"/>
                </a:solidFill>
                <a:latin typeface="Barlow Semi Condensed" panose="00000506000000000000" pitchFamily="2" charset="0"/>
                <a:ea typeface="Barlow Semi Condensed"/>
                <a:cs typeface="Barlow Semi Condensed"/>
                <a:sym typeface="Barlow Semi Condensed"/>
              </a:rPr>
              <a:t>or</a:t>
            </a:r>
            <a:r>
              <a:rPr sz="1300" dirty="0">
                <a:solidFill>
                  <a:schemeClr val="dk2"/>
                </a:solidFill>
                <a:latin typeface="Barlow Semi Condensed" panose="00000506000000000000" pitchFamily="2" charset="0"/>
                <a:ea typeface="Barlow Semi Condensed"/>
                <a:cs typeface="Barlow Semi Condensed"/>
                <a:sym typeface="Barlow Semi Condensed"/>
              </a:rPr>
              <a:t>ding to the pie chart, over half of our best user use IOS devices such as: iPhone, iPad to purchase. The following is Web with 26.5% and Android with 19.51%</a:t>
            </a:r>
          </a:p>
        </p:txBody>
      </p:sp>
      <p:pic>
        <p:nvPicPr>
          <p:cNvPr id="8" name="Picture 7">
            <a:extLst>
              <a:ext uri="{FF2B5EF4-FFF2-40B4-BE49-F238E27FC236}">
                <a16:creationId xmlns:a16="http://schemas.microsoft.com/office/drawing/2014/main" id="{B2C85966-0C5E-D40B-74DE-FDD694C944CF}"/>
              </a:ext>
            </a:extLst>
          </p:cNvPr>
          <p:cNvPicPr>
            <a:picLocks noChangeAspect="1"/>
          </p:cNvPicPr>
          <p:nvPr/>
        </p:nvPicPr>
        <p:blipFill rotWithShape="1">
          <a:blip r:embed="rId4"/>
          <a:srcRect b="11796"/>
          <a:stretch/>
        </p:blipFill>
        <p:spPr>
          <a:xfrm>
            <a:off x="4476902" y="1809883"/>
            <a:ext cx="3871295" cy="2130773"/>
          </a:xfrm>
          <a:prstGeom prst="rect">
            <a:avLst/>
          </a:prstGeom>
        </p:spPr>
      </p:pic>
      <p:sp>
        <p:nvSpPr>
          <p:cNvPr id="9" name="Google Shape;2648;p48">
            <a:extLst>
              <a:ext uri="{FF2B5EF4-FFF2-40B4-BE49-F238E27FC236}">
                <a16:creationId xmlns:a16="http://schemas.microsoft.com/office/drawing/2014/main" id="{CF7A108E-46EC-294A-B672-CCAFCE8F8313}"/>
              </a:ext>
            </a:extLst>
          </p:cNvPr>
          <p:cNvSpPr txBox="1"/>
          <p:nvPr/>
        </p:nvSpPr>
        <p:spPr>
          <a:xfrm>
            <a:off x="4867133" y="3995527"/>
            <a:ext cx="3216900" cy="809649"/>
          </a:xfrm>
          <a:prstGeom prst="rect">
            <a:avLst/>
          </a:prstGeom>
          <a:noFill/>
          <a:ln>
            <a:noFill/>
          </a:ln>
        </p:spPr>
        <p:txBody>
          <a:bodyPr spcFirstLastPara="1" wrap="square" lIns="91425" tIns="91425" rIns="91425" bIns="91425" anchor="ctr" anchorCtr="0">
            <a:noAutofit/>
          </a:bodyPr>
          <a:lstStyle/>
          <a:p>
            <a:pPr algn="ctr">
              <a:lnSpc>
                <a:spcPts val="2000"/>
              </a:lnSpc>
            </a:pPr>
            <a:r>
              <a:rPr sz="1300" dirty="0">
                <a:solidFill>
                  <a:schemeClr val="dk2"/>
                </a:solidFill>
                <a:latin typeface="Barlow Semi Condensed" panose="00000506000000000000" pitchFamily="2" charset="0"/>
                <a:sym typeface="Barlow Semi Condensed"/>
              </a:rPr>
              <a:t>The best user segment usually purchase before lunch time (11-12h at noon) , mid noon (15-16h) and dinner (21-22h)</a:t>
            </a:r>
          </a:p>
        </p:txBody>
      </p:sp>
    </p:spTree>
    <p:extLst>
      <p:ext uri="{BB962C8B-B14F-4D97-AF65-F5344CB8AC3E}">
        <p14:creationId xmlns:p14="http://schemas.microsoft.com/office/powerpoint/2010/main" val="2241686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29" name="Google Shape;2329;p44"/>
          <p:cNvSpPr txBox="1">
            <a:spLocks noGrp="1"/>
          </p:cNvSpPr>
          <p:nvPr>
            <p:ph type="title"/>
          </p:nvPr>
        </p:nvSpPr>
        <p:spPr>
          <a:xfrm>
            <a:off x="4833695" y="4290059"/>
            <a:ext cx="3405482" cy="40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150" sz="1400" dirty="0">
                <a:solidFill>
                  <a:schemeClr val="accent1">
                    <a:lumMod val="75000"/>
                  </a:schemeClr>
                </a:solidFill>
              </a:rPr>
              <a:t>Bar chart - User count  by country</a:t>
            </a:r>
            <a:endParaRPr sz="1400" dirty="0">
              <a:solidFill>
                <a:schemeClr val="accent1">
                  <a:lumMod val="75000"/>
                </a:schemeClr>
              </a:solidFill>
              <a:latin typeface="Barlow Semi Condensed Medium"/>
              <a:ea typeface="Barlow Semi Condensed Medium"/>
              <a:cs typeface="Barlow Semi Condensed Medium"/>
              <a:sym typeface="Barlow Semi Condensed Medium"/>
            </a:endParaRPr>
          </a:p>
        </p:txBody>
      </p:sp>
      <p:sp>
        <p:nvSpPr>
          <p:cNvPr id="2330" name="Google Shape;2330;p44"/>
          <p:cNvSpPr txBox="1">
            <a:spLocks noGrp="1"/>
          </p:cNvSpPr>
          <p:nvPr>
            <p:ph type="subTitle" idx="1"/>
          </p:nvPr>
        </p:nvSpPr>
        <p:spPr>
          <a:xfrm>
            <a:off x="675132" y="1795272"/>
            <a:ext cx="3767328" cy="1984248"/>
          </a:xfrm>
          <a:prstGeom prst="rect">
            <a:avLst/>
          </a:prstGeom>
        </p:spPr>
        <p:txBody>
          <a:bodyPr spcFirstLastPara="1" wrap="square" lIns="91425" tIns="91425" rIns="91425" bIns="91425" anchor="t" anchorCtr="0">
            <a:noAutofit/>
          </a:bodyPr>
          <a:lstStyle/>
          <a:p>
            <a:pPr marL="285750" indent="-285750" algn="just">
              <a:lnSpc>
                <a:spcPts val="2400"/>
              </a:lnSpc>
              <a:buFont typeface="Wingdings" panose="05000000000000000000" pitchFamily="2" charset="2"/>
              <a:buChar char="Ø"/>
            </a:pPr>
            <a:r>
              <a:rPr lang="en-150" sz="1400" dirty="0">
                <a:latin typeface="Barlow Semi Condensed"/>
                <a:ea typeface="Barlow Semi Condensed"/>
                <a:cs typeface="Barlow Semi Condensed"/>
                <a:sym typeface="Barlow Semi Condensed"/>
              </a:rPr>
              <a:t>Segment </a:t>
            </a:r>
            <a:r>
              <a:rPr lang="en-US" sz="1400" dirty="0">
                <a:latin typeface="Barlow Semi Condensed"/>
                <a:ea typeface="Barlow Semi Condensed"/>
                <a:cs typeface="Barlow Semi Condensed"/>
                <a:sym typeface="Barlow Semi Condensed"/>
              </a:rPr>
              <a:t>3</a:t>
            </a:r>
            <a:r>
              <a:rPr lang="en-150" sz="1400" dirty="0">
                <a:latin typeface="Barlow Semi Condensed"/>
                <a:ea typeface="Barlow Semi Condensed"/>
                <a:cs typeface="Barlow Semi Condensed"/>
                <a:sym typeface="Barlow Semi Condensed"/>
              </a:rPr>
              <a:t> – </a:t>
            </a:r>
            <a:r>
              <a:rPr lang="en-US" sz="1400" dirty="0"/>
              <a:t>the “new user”</a:t>
            </a:r>
            <a:r>
              <a:rPr lang="en-150" sz="1400" dirty="0">
                <a:latin typeface="Barlow Semi Condensed"/>
                <a:ea typeface="Barlow Semi Condensed"/>
                <a:cs typeface="Barlow Semi Condensed"/>
                <a:sym typeface="Barlow Semi Condensed"/>
              </a:rPr>
              <a:t> segment includes the user who bought</a:t>
            </a:r>
            <a:r>
              <a:rPr lang="en-US" sz="1400" dirty="0">
                <a:latin typeface="Barlow Semi Condensed"/>
                <a:ea typeface="Barlow Semi Condensed"/>
                <a:cs typeface="Barlow Semi Condensed"/>
                <a:sym typeface="Barlow Semi Condensed"/>
              </a:rPr>
              <a:t> first or second time</a:t>
            </a:r>
            <a:r>
              <a:rPr lang="en-150" sz="1400" dirty="0">
                <a:latin typeface="Barlow Semi Condensed"/>
                <a:ea typeface="Barlow Semi Condensed"/>
                <a:cs typeface="Barlow Semi Condensed"/>
                <a:sym typeface="Barlow Semi Condensed"/>
              </a:rPr>
              <a:t> within 23 days (most recently</a:t>
            </a:r>
            <a:r>
              <a:rPr lang="en-US" sz="1400" dirty="0">
                <a:latin typeface="Barlow Semi Condensed"/>
                <a:ea typeface="Barlow Semi Condensed"/>
                <a:cs typeface="Barlow Semi Condensed"/>
                <a:sym typeface="Barlow Semi Condensed"/>
              </a:rPr>
              <a:t>). </a:t>
            </a:r>
            <a:r>
              <a:rPr lang="en-150" sz="1400" dirty="0">
                <a:latin typeface="Barlow Semi Condensed"/>
                <a:ea typeface="Barlow Semi Condensed"/>
                <a:cs typeface="Barlow Semi Condensed"/>
                <a:sym typeface="Barlow Semi Condensed"/>
              </a:rPr>
              <a:t>Most best users come from </a:t>
            </a:r>
            <a:r>
              <a:rPr lang="en-US" sz="1400" dirty="0">
                <a:latin typeface="Barlow Semi Condensed"/>
                <a:ea typeface="Barlow Semi Condensed"/>
                <a:cs typeface="Barlow Semi Condensed"/>
                <a:sym typeface="Barlow Semi Condensed"/>
              </a:rPr>
              <a:t>Finland</a:t>
            </a:r>
            <a:r>
              <a:rPr lang="en-150" sz="1400" dirty="0">
                <a:latin typeface="Barlow Semi Condensed"/>
                <a:ea typeface="Barlow Semi Condensed"/>
                <a:cs typeface="Barlow Semi Condensed"/>
                <a:sym typeface="Barlow Semi Condensed"/>
              </a:rPr>
              <a:t> followed by </a:t>
            </a:r>
            <a:r>
              <a:rPr lang="en-US" sz="1400" dirty="0">
                <a:latin typeface="Barlow Semi Condensed"/>
                <a:ea typeface="Barlow Semi Condensed"/>
                <a:cs typeface="Barlow Semi Condensed"/>
                <a:sym typeface="Barlow Semi Condensed"/>
              </a:rPr>
              <a:t>Denmark</a:t>
            </a:r>
            <a:r>
              <a:rPr lang="en-150" sz="1400" dirty="0">
                <a:latin typeface="Barlow Semi Condensed"/>
                <a:ea typeface="Barlow Semi Condensed"/>
                <a:cs typeface="Barlow Semi Condensed"/>
                <a:sym typeface="Barlow Semi Condensed"/>
              </a:rPr>
              <a:t> and</a:t>
            </a:r>
            <a:r>
              <a:rPr lang="en-US" sz="1400" dirty="0">
                <a:latin typeface="Barlow Semi Condensed"/>
                <a:ea typeface="Barlow Semi Condensed"/>
                <a:cs typeface="Barlow Semi Condensed"/>
                <a:sym typeface="Barlow Semi Condensed"/>
              </a:rPr>
              <a:t> a few from</a:t>
            </a:r>
            <a:r>
              <a:rPr lang="en-150" sz="1400" dirty="0">
                <a:latin typeface="Barlow Semi Condensed"/>
                <a:ea typeface="Barlow Semi Condensed"/>
                <a:cs typeface="Barlow Semi Condensed"/>
                <a:sym typeface="Barlow Semi Condensed"/>
              </a:rPr>
              <a:t> Greece. </a:t>
            </a:r>
            <a:endParaRPr sz="1400" dirty="0">
              <a:latin typeface="Barlow Semi Condensed"/>
              <a:ea typeface="Barlow Semi Condensed"/>
              <a:cs typeface="Barlow Semi Condensed"/>
              <a:sym typeface="Barlow Semi Condensed"/>
            </a:endParaRPr>
          </a:p>
        </p:txBody>
      </p:sp>
      <p:sp>
        <p:nvSpPr>
          <p:cNvPr id="3" name="Google Shape;2342;p46">
            <a:extLst>
              <a:ext uri="{FF2B5EF4-FFF2-40B4-BE49-F238E27FC236}">
                <a16:creationId xmlns:a16="http://schemas.microsoft.com/office/drawing/2014/main" id="{E1AA45B5-D74C-5282-54B3-CD1AE58D5564}"/>
              </a:ext>
            </a:extLst>
          </p:cNvPr>
          <p:cNvSpPr txBox="1">
            <a:spLocks/>
          </p:cNvSpPr>
          <p:nvPr/>
        </p:nvSpPr>
        <p:spPr>
          <a:xfrm>
            <a:off x="2482596" y="451141"/>
            <a:ext cx="7696200" cy="5730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r>
              <a:rPr lang="en-US" dirty="0"/>
              <a:t>Analysis – Segment 3 </a:t>
            </a:r>
          </a:p>
        </p:txBody>
      </p:sp>
      <p:pic>
        <p:nvPicPr>
          <p:cNvPr id="5" name="Picture 4">
            <a:extLst>
              <a:ext uri="{FF2B5EF4-FFF2-40B4-BE49-F238E27FC236}">
                <a16:creationId xmlns:a16="http://schemas.microsoft.com/office/drawing/2014/main" id="{AFD90EBA-FD75-7844-9512-191A1A37C006}"/>
              </a:ext>
            </a:extLst>
          </p:cNvPr>
          <p:cNvPicPr>
            <a:picLocks noChangeAspect="1"/>
          </p:cNvPicPr>
          <p:nvPr/>
        </p:nvPicPr>
        <p:blipFill rotWithShape="1">
          <a:blip r:embed="rId3"/>
          <a:srcRect t="3026"/>
          <a:stretch/>
        </p:blipFill>
        <p:spPr>
          <a:xfrm>
            <a:off x="4783701" y="1564331"/>
            <a:ext cx="3447639" cy="2725728"/>
          </a:xfrm>
          <a:prstGeom prst="rect">
            <a:avLst/>
          </a:prstGeom>
        </p:spPr>
      </p:pic>
    </p:spTree>
    <p:extLst>
      <p:ext uri="{BB962C8B-B14F-4D97-AF65-F5344CB8AC3E}">
        <p14:creationId xmlns:p14="http://schemas.microsoft.com/office/powerpoint/2010/main" val="3314272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0"/>
        <p:cNvGrpSpPr/>
        <p:nvPr/>
      </p:nvGrpSpPr>
      <p:grpSpPr>
        <a:xfrm>
          <a:off x="0" y="0"/>
          <a:ext cx="0" cy="0"/>
          <a:chOff x="0" y="0"/>
          <a:chExt cx="0" cy="0"/>
        </a:xfrm>
      </p:grpSpPr>
      <p:pic>
        <p:nvPicPr>
          <p:cNvPr id="3" name="Picture 2">
            <a:extLst>
              <a:ext uri="{FF2B5EF4-FFF2-40B4-BE49-F238E27FC236}">
                <a16:creationId xmlns:a16="http://schemas.microsoft.com/office/drawing/2014/main" id="{B5EF257A-4D0C-4BB6-8452-44D285CC98EA}"/>
              </a:ext>
            </a:extLst>
          </p:cNvPr>
          <p:cNvPicPr>
            <a:picLocks noChangeAspect="1"/>
          </p:cNvPicPr>
          <p:nvPr/>
        </p:nvPicPr>
        <p:blipFill rotWithShape="1">
          <a:blip r:embed="rId3"/>
          <a:srcRect t="20573"/>
          <a:stretch/>
        </p:blipFill>
        <p:spPr>
          <a:xfrm>
            <a:off x="1661161" y="1834200"/>
            <a:ext cx="2409772" cy="1877644"/>
          </a:xfrm>
          <a:prstGeom prst="rect">
            <a:avLst/>
          </a:prstGeom>
        </p:spPr>
      </p:pic>
      <p:pic>
        <p:nvPicPr>
          <p:cNvPr id="18" name="Picture 17">
            <a:extLst>
              <a:ext uri="{FF2B5EF4-FFF2-40B4-BE49-F238E27FC236}">
                <a16:creationId xmlns:a16="http://schemas.microsoft.com/office/drawing/2014/main" id="{07E817B8-6937-76AE-E5F4-91018C19C996}"/>
              </a:ext>
            </a:extLst>
          </p:cNvPr>
          <p:cNvPicPr>
            <a:picLocks noChangeAspect="1"/>
          </p:cNvPicPr>
          <p:nvPr/>
        </p:nvPicPr>
        <p:blipFill>
          <a:blip r:embed="rId4"/>
          <a:stretch>
            <a:fillRect/>
          </a:stretch>
        </p:blipFill>
        <p:spPr>
          <a:xfrm>
            <a:off x="4693920" y="1708988"/>
            <a:ext cx="2986947" cy="2144913"/>
          </a:xfrm>
          <a:prstGeom prst="rect">
            <a:avLst/>
          </a:prstGeom>
        </p:spPr>
      </p:pic>
      <p:sp>
        <p:nvSpPr>
          <p:cNvPr id="2342" name="Google Shape;2342;p46"/>
          <p:cNvSpPr txBox="1">
            <a:spLocks noGrp="1"/>
          </p:cNvSpPr>
          <p:nvPr>
            <p:ph type="title" idx="4294967295"/>
          </p:nvPr>
        </p:nvSpPr>
        <p:spPr>
          <a:xfrm>
            <a:off x="547730" y="401812"/>
            <a:ext cx="76962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2"/>
                </a:solidFill>
              </a:rPr>
              <a:t>Analysis – Segment 3 </a:t>
            </a:r>
            <a:endParaRPr dirty="0"/>
          </a:p>
        </p:txBody>
      </p:sp>
      <p:sp>
        <p:nvSpPr>
          <p:cNvPr id="12" name="Google Shape;2330;p44">
            <a:extLst>
              <a:ext uri="{FF2B5EF4-FFF2-40B4-BE49-F238E27FC236}">
                <a16:creationId xmlns:a16="http://schemas.microsoft.com/office/drawing/2014/main" id="{2B834BEE-214F-0BBA-9661-B22A50397B8A}"/>
              </a:ext>
            </a:extLst>
          </p:cNvPr>
          <p:cNvSpPr txBox="1">
            <a:spLocks/>
          </p:cNvSpPr>
          <p:nvPr/>
        </p:nvSpPr>
        <p:spPr>
          <a:xfrm>
            <a:off x="1859280" y="3966093"/>
            <a:ext cx="5425440" cy="100600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lnSpc>
                <a:spcPts val="2000"/>
              </a:lnSpc>
              <a:buFont typeface="Wingdings" panose="05000000000000000000" pitchFamily="2" charset="2"/>
              <a:buChar char="Ø"/>
            </a:pPr>
            <a:r>
              <a:rPr lang="en-150" dirty="0">
                <a:latin typeface="Barlow Semi Condensed"/>
                <a:ea typeface="Barlow Semi Condensed"/>
                <a:cs typeface="Barlow Semi Condensed"/>
                <a:sym typeface="Barlow Semi Condensed"/>
              </a:rPr>
              <a:t>They tend to purchase more for foods, grocery, an</a:t>
            </a:r>
            <a:r>
              <a:rPr lang="en-US" dirty="0">
                <a:latin typeface="Barlow Semi Condensed"/>
                <a:ea typeface="Barlow Semi Condensed"/>
                <a:cs typeface="Barlow Semi Condensed"/>
                <a:sym typeface="Barlow Semi Condensed"/>
              </a:rPr>
              <a:t>d</a:t>
            </a:r>
            <a:r>
              <a:rPr lang="en-150" dirty="0">
                <a:latin typeface="Barlow Semi Condensed"/>
                <a:ea typeface="Barlow Semi Condensed"/>
                <a:cs typeface="Barlow Semi Condensed"/>
                <a:sym typeface="Barlow Semi Condensed"/>
              </a:rPr>
              <a:t> from retail stores. </a:t>
            </a:r>
            <a:endParaRPr lang="en-US" dirty="0">
              <a:latin typeface="Barlow Semi Condensed"/>
              <a:ea typeface="Barlow Semi Condensed"/>
              <a:cs typeface="Barlow Semi Condensed"/>
              <a:sym typeface="Barlow Semi Condensed"/>
            </a:endParaRPr>
          </a:p>
          <a:p>
            <a:pPr marL="171450" indent="-171450">
              <a:lnSpc>
                <a:spcPts val="2000"/>
              </a:lnSpc>
              <a:buFont typeface="Wingdings" panose="05000000000000000000" pitchFamily="2" charset="2"/>
              <a:buChar char="Ø"/>
            </a:pPr>
            <a:r>
              <a:rPr lang="en-US" sz="1400" dirty="0">
                <a:solidFill>
                  <a:schemeClr val="dk2"/>
                </a:solidFill>
                <a:latin typeface="Barlow Semi Condensed" panose="00000506000000000000" pitchFamily="2" charset="0"/>
                <a:sym typeface="Barlow Semi Condensed"/>
              </a:rPr>
              <a:t>So far, the new users have only used our app to purchase foods from restaurants.</a:t>
            </a:r>
          </a:p>
          <a:p>
            <a:pPr algn="ctr">
              <a:lnSpc>
                <a:spcPts val="2000"/>
              </a:lnSpc>
            </a:pPr>
            <a:r>
              <a:rPr lang="en-US" sz="1400" dirty="0">
                <a:solidFill>
                  <a:schemeClr val="dk2"/>
                </a:solidFill>
                <a:latin typeface="Barlow Semi Condensed" panose="00000506000000000000" pitchFamily="2" charset="0"/>
                <a:sym typeface="Barlow Semi Condensed"/>
              </a:rPr>
              <a:t> </a:t>
            </a:r>
          </a:p>
        </p:txBody>
      </p:sp>
      <p:sp>
        <p:nvSpPr>
          <p:cNvPr id="19" name="Google Shape;2613;p46">
            <a:extLst>
              <a:ext uri="{FF2B5EF4-FFF2-40B4-BE49-F238E27FC236}">
                <a16:creationId xmlns:a16="http://schemas.microsoft.com/office/drawing/2014/main" id="{3CC16003-A8B2-B961-E8EA-0089ED251DEB}"/>
              </a:ext>
            </a:extLst>
          </p:cNvPr>
          <p:cNvSpPr txBox="1"/>
          <p:nvPr/>
        </p:nvSpPr>
        <p:spPr>
          <a:xfrm>
            <a:off x="4526067" y="1196572"/>
            <a:ext cx="3154800" cy="43434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150" sz="1800" dirty="0">
                <a:solidFill>
                  <a:schemeClr val="accent1">
                    <a:lumMod val="75000"/>
                  </a:schemeClr>
                </a:solidFill>
                <a:latin typeface="Barlow Semi Condensed Medium"/>
                <a:ea typeface="Barlow Semi Condensed Medium"/>
                <a:cs typeface="Barlow Semi Condensed Medium"/>
                <a:sym typeface="Barlow Semi Condensed Medium"/>
              </a:rPr>
              <a:t>Store Type</a:t>
            </a:r>
            <a:endParaRPr sz="1800" dirty="0">
              <a:solidFill>
                <a:schemeClr val="accent1">
                  <a:lumMod val="75000"/>
                </a:schemeClr>
              </a:solidFill>
              <a:latin typeface="Barlow Semi Condensed Medium"/>
              <a:ea typeface="Barlow Semi Condensed Medium"/>
              <a:cs typeface="Barlow Semi Condensed Medium"/>
              <a:sym typeface="Barlow Semi Condensed Medium"/>
            </a:endParaRPr>
          </a:p>
        </p:txBody>
      </p:sp>
      <p:sp>
        <p:nvSpPr>
          <p:cNvPr id="2" name="Google Shape;2643;p48">
            <a:extLst>
              <a:ext uri="{FF2B5EF4-FFF2-40B4-BE49-F238E27FC236}">
                <a16:creationId xmlns:a16="http://schemas.microsoft.com/office/drawing/2014/main" id="{F804E364-E3E2-41DD-6123-CB7105971D1E}"/>
              </a:ext>
            </a:extLst>
          </p:cNvPr>
          <p:cNvSpPr txBox="1"/>
          <p:nvPr/>
        </p:nvSpPr>
        <p:spPr>
          <a:xfrm>
            <a:off x="1412892" y="1291217"/>
            <a:ext cx="3281028"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accent1">
                    <a:lumMod val="75000"/>
                  </a:schemeClr>
                </a:solidFill>
                <a:latin typeface="Barlow Semi Condensed Medium"/>
                <a:ea typeface="Barlow Semi Condensed Medium"/>
                <a:cs typeface="Barlow Semi Condensed Medium"/>
                <a:sym typeface="Barlow Semi Condensed Medium"/>
              </a:rPr>
              <a:t>Purchase count by store type</a:t>
            </a:r>
          </a:p>
        </p:txBody>
      </p:sp>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3549FB16-EFB1-C0F2-10C6-F8493E29F7A7}"/>
                  </a:ext>
                </a:extLst>
              </p14:cNvPr>
              <p14:cNvContentPartPr/>
              <p14:nvPr/>
            </p14:nvContentPartPr>
            <p14:xfrm>
              <a:off x="2905620" y="1775520"/>
              <a:ext cx="362880" cy="58680"/>
            </p14:xfrm>
          </p:contentPart>
        </mc:Choice>
        <mc:Fallback xmlns="">
          <p:pic>
            <p:nvPicPr>
              <p:cNvPr id="4" name="Ink 3">
                <a:extLst>
                  <a:ext uri="{FF2B5EF4-FFF2-40B4-BE49-F238E27FC236}">
                    <a16:creationId xmlns:a16="http://schemas.microsoft.com/office/drawing/2014/main" id="{3549FB16-EFB1-C0F2-10C6-F8493E29F7A7}"/>
                  </a:ext>
                </a:extLst>
              </p:cNvPr>
              <p:cNvPicPr/>
              <p:nvPr/>
            </p:nvPicPr>
            <p:blipFill>
              <a:blip r:embed="rId6"/>
              <a:stretch>
                <a:fillRect/>
              </a:stretch>
            </p:blipFill>
            <p:spPr>
              <a:xfrm>
                <a:off x="2896620" y="1766520"/>
                <a:ext cx="38052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FE037CA4-BC98-8DA8-E468-CAE0DC9D9BEE}"/>
                  </a:ext>
                </a:extLst>
              </p14:cNvPr>
              <p14:cNvContentPartPr/>
              <p14:nvPr/>
            </p14:nvContentPartPr>
            <p14:xfrm>
              <a:off x="1798260" y="3497400"/>
              <a:ext cx="360" cy="360"/>
            </p14:xfrm>
          </p:contentPart>
        </mc:Choice>
        <mc:Fallback xmlns="">
          <p:pic>
            <p:nvPicPr>
              <p:cNvPr id="5" name="Ink 4">
                <a:extLst>
                  <a:ext uri="{FF2B5EF4-FFF2-40B4-BE49-F238E27FC236}">
                    <a16:creationId xmlns:a16="http://schemas.microsoft.com/office/drawing/2014/main" id="{FE037CA4-BC98-8DA8-E468-CAE0DC9D9BEE}"/>
                  </a:ext>
                </a:extLst>
              </p:cNvPr>
              <p:cNvPicPr/>
              <p:nvPr/>
            </p:nvPicPr>
            <p:blipFill>
              <a:blip r:embed="rId8"/>
              <a:stretch>
                <a:fillRect/>
              </a:stretch>
            </p:blipFill>
            <p:spPr>
              <a:xfrm>
                <a:off x="1789260" y="34887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3E4547BF-966B-E9B3-AFDF-6630283C35E6}"/>
                  </a:ext>
                </a:extLst>
              </p14:cNvPr>
              <p14:cNvContentPartPr/>
              <p14:nvPr/>
            </p14:nvContentPartPr>
            <p14:xfrm>
              <a:off x="3322140" y="2537640"/>
              <a:ext cx="360" cy="360"/>
            </p14:xfrm>
          </p:contentPart>
        </mc:Choice>
        <mc:Fallback xmlns="">
          <p:pic>
            <p:nvPicPr>
              <p:cNvPr id="6" name="Ink 5">
                <a:extLst>
                  <a:ext uri="{FF2B5EF4-FFF2-40B4-BE49-F238E27FC236}">
                    <a16:creationId xmlns:a16="http://schemas.microsoft.com/office/drawing/2014/main" id="{3E4547BF-966B-E9B3-AFDF-6630283C35E6}"/>
                  </a:ext>
                </a:extLst>
              </p:cNvPr>
              <p:cNvPicPr/>
              <p:nvPr/>
            </p:nvPicPr>
            <p:blipFill>
              <a:blip r:embed="rId8"/>
              <a:stretch>
                <a:fillRect/>
              </a:stretch>
            </p:blipFill>
            <p:spPr>
              <a:xfrm>
                <a:off x="3313140" y="25286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EA2850D7-FB06-CA97-21B0-CFD87B88B56E}"/>
                  </a:ext>
                </a:extLst>
              </p14:cNvPr>
              <p14:cNvContentPartPr/>
              <p14:nvPr/>
            </p14:nvContentPartPr>
            <p14:xfrm>
              <a:off x="3025140" y="2232720"/>
              <a:ext cx="360" cy="360"/>
            </p14:xfrm>
          </p:contentPart>
        </mc:Choice>
        <mc:Fallback xmlns="">
          <p:pic>
            <p:nvPicPr>
              <p:cNvPr id="7" name="Ink 6">
                <a:extLst>
                  <a:ext uri="{FF2B5EF4-FFF2-40B4-BE49-F238E27FC236}">
                    <a16:creationId xmlns:a16="http://schemas.microsoft.com/office/drawing/2014/main" id="{EA2850D7-FB06-CA97-21B0-CFD87B88B56E}"/>
                  </a:ext>
                </a:extLst>
              </p:cNvPr>
              <p:cNvPicPr/>
              <p:nvPr/>
            </p:nvPicPr>
            <p:blipFill>
              <a:blip r:embed="rId8"/>
              <a:stretch>
                <a:fillRect/>
              </a:stretch>
            </p:blipFill>
            <p:spPr>
              <a:xfrm>
                <a:off x="3016140" y="2223720"/>
                <a:ext cx="18000" cy="18000"/>
              </a:xfrm>
              <a:prstGeom prst="rect">
                <a:avLst/>
              </a:prstGeom>
            </p:spPr>
          </p:pic>
        </mc:Fallback>
      </mc:AlternateContent>
    </p:spTree>
    <p:extLst>
      <p:ext uri="{BB962C8B-B14F-4D97-AF65-F5344CB8AC3E}">
        <p14:creationId xmlns:p14="http://schemas.microsoft.com/office/powerpoint/2010/main" val="18367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8"/>
        <p:cNvGrpSpPr/>
        <p:nvPr/>
      </p:nvGrpSpPr>
      <p:grpSpPr>
        <a:xfrm>
          <a:off x="0" y="0"/>
          <a:ext cx="0" cy="0"/>
          <a:chOff x="0" y="0"/>
          <a:chExt cx="0" cy="0"/>
        </a:xfrm>
      </p:grpSpPr>
      <p:sp>
        <p:nvSpPr>
          <p:cNvPr id="2640" name="Google Shape;2640;p48"/>
          <p:cNvSpPr txBox="1">
            <a:spLocks noGrp="1"/>
          </p:cNvSpPr>
          <p:nvPr>
            <p:ph type="title"/>
          </p:nvPr>
        </p:nvSpPr>
        <p:spPr>
          <a:xfrm>
            <a:off x="723750" y="338323"/>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150" dirty="0"/>
              <a:t>Analysis – Segment </a:t>
            </a:r>
            <a:r>
              <a:rPr lang="en-US" dirty="0"/>
              <a:t>3</a:t>
            </a:r>
            <a:endParaRPr dirty="0"/>
          </a:p>
        </p:txBody>
      </p:sp>
      <p:sp>
        <p:nvSpPr>
          <p:cNvPr id="2642" name="Google Shape;2642;p48"/>
          <p:cNvSpPr txBox="1"/>
          <p:nvPr/>
        </p:nvSpPr>
        <p:spPr>
          <a:xfrm>
            <a:off x="880241" y="1303232"/>
            <a:ext cx="32187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150" sz="1800" dirty="0">
                <a:solidFill>
                  <a:schemeClr val="accent1">
                    <a:lumMod val="75000"/>
                  </a:schemeClr>
                </a:solidFill>
                <a:latin typeface="Barlow Semi Condensed Medium"/>
                <a:ea typeface="Barlow Semi Condensed Medium"/>
                <a:cs typeface="Barlow Semi Condensed Medium"/>
                <a:sym typeface="Barlow Semi Condensed Medium"/>
              </a:rPr>
              <a:t>Purchase count by device</a:t>
            </a:r>
            <a:endParaRPr sz="1800" dirty="0">
              <a:solidFill>
                <a:schemeClr val="accent1">
                  <a:lumMod val="75000"/>
                </a:schemeClr>
              </a:solidFill>
              <a:latin typeface="Barlow Semi Condensed Medium"/>
              <a:ea typeface="Barlow Semi Condensed Medium"/>
              <a:cs typeface="Barlow Semi Condensed Medium"/>
              <a:sym typeface="Barlow Semi Condensed Medium"/>
            </a:endParaRPr>
          </a:p>
        </p:txBody>
      </p:sp>
      <p:sp>
        <p:nvSpPr>
          <p:cNvPr id="2648" name="Google Shape;2648;p48"/>
          <p:cNvSpPr txBox="1"/>
          <p:nvPr/>
        </p:nvSpPr>
        <p:spPr>
          <a:xfrm>
            <a:off x="723750" y="3970466"/>
            <a:ext cx="3753152" cy="809649"/>
          </a:xfrm>
          <a:prstGeom prst="rect">
            <a:avLst/>
          </a:prstGeom>
          <a:noFill/>
          <a:ln>
            <a:noFill/>
          </a:ln>
        </p:spPr>
        <p:txBody>
          <a:bodyPr spcFirstLastPara="1" wrap="square" lIns="91425" tIns="91425" rIns="91425" bIns="91425" anchor="ctr" anchorCtr="0">
            <a:noAutofit/>
          </a:bodyPr>
          <a:lstStyle/>
          <a:p>
            <a:pPr marL="0" lvl="0" indent="0" algn="just" rtl="0">
              <a:lnSpc>
                <a:spcPts val="2000"/>
              </a:lnSpc>
              <a:spcBef>
                <a:spcPts val="0"/>
              </a:spcBef>
              <a:spcAft>
                <a:spcPts val="0"/>
              </a:spcAft>
              <a:buNone/>
            </a:pPr>
            <a:r>
              <a:rPr lang="en-US" sz="1300" dirty="0">
                <a:solidFill>
                  <a:schemeClr val="dk2"/>
                </a:solidFill>
                <a:latin typeface="Barlow Semi Condensed" panose="00000506000000000000" pitchFamily="2" charset="0"/>
                <a:ea typeface="Barlow Semi Condensed"/>
                <a:cs typeface="Barlow Semi Condensed"/>
                <a:sym typeface="Barlow Semi Condensed"/>
              </a:rPr>
              <a:t>Like our best users, most new users use IOS to make purchase and unlike best users, they prefer Android to make purchase to Web </a:t>
            </a:r>
          </a:p>
        </p:txBody>
      </p:sp>
      <p:sp>
        <p:nvSpPr>
          <p:cNvPr id="9" name="Google Shape;2648;p48">
            <a:extLst>
              <a:ext uri="{FF2B5EF4-FFF2-40B4-BE49-F238E27FC236}">
                <a16:creationId xmlns:a16="http://schemas.microsoft.com/office/drawing/2014/main" id="{CF7A108E-46EC-294A-B672-CCAFCE8F8313}"/>
              </a:ext>
            </a:extLst>
          </p:cNvPr>
          <p:cNvSpPr txBox="1"/>
          <p:nvPr/>
        </p:nvSpPr>
        <p:spPr>
          <a:xfrm>
            <a:off x="4867133" y="3995527"/>
            <a:ext cx="3216900" cy="809649"/>
          </a:xfrm>
          <a:prstGeom prst="rect">
            <a:avLst/>
          </a:prstGeom>
          <a:noFill/>
          <a:ln>
            <a:noFill/>
          </a:ln>
        </p:spPr>
        <p:txBody>
          <a:bodyPr spcFirstLastPara="1" wrap="square" lIns="91425" tIns="91425" rIns="91425" bIns="91425" anchor="ctr" anchorCtr="0">
            <a:noAutofit/>
          </a:bodyPr>
          <a:lstStyle/>
          <a:p>
            <a:pPr algn="ctr">
              <a:lnSpc>
                <a:spcPts val="2000"/>
              </a:lnSpc>
            </a:pPr>
            <a:r>
              <a:rPr lang="en-US" sz="1300" dirty="0">
                <a:solidFill>
                  <a:schemeClr val="dk2"/>
                </a:solidFill>
                <a:latin typeface="Barlow Semi Condensed" panose="00000506000000000000" pitchFamily="2" charset="0"/>
                <a:sym typeface="Barlow Semi Condensed"/>
              </a:rPr>
              <a:t>These new users are willing to buy foods with the price range from 10-40 euros (mostly from 20-25 euros)</a:t>
            </a:r>
            <a:endParaRPr sz="1300" dirty="0">
              <a:solidFill>
                <a:schemeClr val="dk2"/>
              </a:solidFill>
              <a:latin typeface="Barlow Semi Condensed" panose="00000506000000000000" pitchFamily="2" charset="0"/>
              <a:sym typeface="Barlow Semi Condensed"/>
            </a:endParaRPr>
          </a:p>
        </p:txBody>
      </p:sp>
      <p:pic>
        <p:nvPicPr>
          <p:cNvPr id="3" name="Picture 2">
            <a:extLst>
              <a:ext uri="{FF2B5EF4-FFF2-40B4-BE49-F238E27FC236}">
                <a16:creationId xmlns:a16="http://schemas.microsoft.com/office/drawing/2014/main" id="{ED1B69E9-667B-3896-4967-12D2B6DD5A9A}"/>
              </a:ext>
            </a:extLst>
          </p:cNvPr>
          <p:cNvPicPr>
            <a:picLocks noChangeAspect="1"/>
          </p:cNvPicPr>
          <p:nvPr/>
        </p:nvPicPr>
        <p:blipFill>
          <a:blip r:embed="rId3"/>
          <a:stretch>
            <a:fillRect/>
          </a:stretch>
        </p:blipFill>
        <p:spPr>
          <a:xfrm>
            <a:off x="1042067" y="1695659"/>
            <a:ext cx="2971430" cy="2056418"/>
          </a:xfrm>
          <a:prstGeom prst="rect">
            <a:avLst/>
          </a:prstGeom>
        </p:spPr>
      </p:pic>
      <p:pic>
        <p:nvPicPr>
          <p:cNvPr id="12" name="Picture 11">
            <a:extLst>
              <a:ext uri="{FF2B5EF4-FFF2-40B4-BE49-F238E27FC236}">
                <a16:creationId xmlns:a16="http://schemas.microsoft.com/office/drawing/2014/main" id="{EF1EA446-8F29-7F0B-4A4E-E538E7C2AC4C}"/>
              </a:ext>
            </a:extLst>
          </p:cNvPr>
          <p:cNvPicPr>
            <a:picLocks noChangeAspect="1"/>
          </p:cNvPicPr>
          <p:nvPr/>
        </p:nvPicPr>
        <p:blipFill rotWithShape="1">
          <a:blip r:embed="rId4"/>
          <a:srcRect t="1666"/>
          <a:stretch/>
        </p:blipFill>
        <p:spPr>
          <a:xfrm>
            <a:off x="4632782" y="1242059"/>
            <a:ext cx="3787468" cy="2705219"/>
          </a:xfrm>
          <a:prstGeom prst="rect">
            <a:avLst/>
          </a:prstGeom>
        </p:spPr>
      </p:pic>
    </p:spTree>
    <p:extLst>
      <p:ext uri="{BB962C8B-B14F-4D97-AF65-F5344CB8AC3E}">
        <p14:creationId xmlns:p14="http://schemas.microsoft.com/office/powerpoint/2010/main" val="4207993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150" dirty="0"/>
              <a:t>Marketing Recommendation</a:t>
            </a:r>
            <a:endParaRPr dirty="0"/>
          </a:p>
        </p:txBody>
      </p:sp>
      <p:sp>
        <p:nvSpPr>
          <p:cNvPr id="3214" name="Google Shape;3214;p57"/>
          <p:cNvSpPr txBox="1">
            <a:spLocks noGrp="1"/>
          </p:cNvSpPr>
          <p:nvPr>
            <p:ph type="subTitle" idx="1"/>
          </p:nvPr>
        </p:nvSpPr>
        <p:spPr>
          <a:xfrm>
            <a:off x="609600" y="1028700"/>
            <a:ext cx="7585035" cy="362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150" b="1" dirty="0"/>
              <a:t>Segment 1 &amp; 2 – Best Users and Potential Loyalists</a:t>
            </a:r>
            <a:endParaRPr lang="en-150" b="1" dirty="0">
              <a:latin typeface="Barlow Semi Condensed"/>
              <a:ea typeface="Barlow Semi Condensed"/>
              <a:cs typeface="Barlow Semi Condensed"/>
              <a:sym typeface="Barlow Semi Condensed"/>
            </a:endParaRPr>
          </a:p>
          <a:p>
            <a:pPr lvl="0" algn="l" rtl="0">
              <a:lnSpc>
                <a:spcPts val="2000"/>
              </a:lnSpc>
              <a:spcBef>
                <a:spcPts val="0"/>
              </a:spcBef>
              <a:spcAft>
                <a:spcPts val="0"/>
              </a:spcAft>
              <a:buClr>
                <a:schemeClr val="dk1"/>
              </a:buClr>
              <a:buSzPts val="1100"/>
            </a:pPr>
            <a:endParaRPr sz="1400" dirty="0"/>
          </a:p>
          <a:p>
            <a:pPr marL="457200" indent="-330200">
              <a:lnSpc>
                <a:spcPts val="2400"/>
              </a:lnSpc>
              <a:buClr>
                <a:schemeClr val="accent1"/>
              </a:buClr>
              <a:buSzPts val="1600"/>
              <a:buFont typeface="Barlow Semi Condensed"/>
              <a:buChar char="●"/>
            </a:pPr>
            <a:r>
              <a:rPr lang="en-150" sz="1400" dirty="0">
                <a:latin typeface="Barlow Semi Condensed"/>
                <a:ea typeface="Barlow Semi Condensed"/>
                <a:cs typeface="Barlow Semi Condensed"/>
                <a:sym typeface="Barlow Semi Condensed"/>
              </a:rPr>
              <a:t>Reward them: </a:t>
            </a:r>
            <a:r>
              <a:rPr lang="en-150" sz="1400" dirty="0"/>
              <a:t>offer free delivery, special deals, 30-50% discount to reward them for being loyal customers. </a:t>
            </a:r>
          </a:p>
          <a:p>
            <a:pPr marL="457200" lvl="0" indent="-330200" algn="l" rtl="0">
              <a:lnSpc>
                <a:spcPts val="2400"/>
              </a:lnSpc>
              <a:spcBef>
                <a:spcPts val="0"/>
              </a:spcBef>
              <a:spcAft>
                <a:spcPts val="0"/>
              </a:spcAft>
              <a:buClr>
                <a:schemeClr val="accent1"/>
              </a:buClr>
              <a:buSzPts val="1600"/>
              <a:buFont typeface="Barlow Semi Condensed"/>
              <a:buChar char="●"/>
            </a:pPr>
            <a:r>
              <a:rPr lang="en-150" sz="1400" dirty="0"/>
              <a:t>Display dynamic and appealing ads with vendors or product ads based on their purchase history. </a:t>
            </a:r>
          </a:p>
          <a:p>
            <a:pPr marL="457200" lvl="0" indent="-330200" algn="l" rtl="0">
              <a:lnSpc>
                <a:spcPts val="2400"/>
              </a:lnSpc>
              <a:spcBef>
                <a:spcPts val="0"/>
              </a:spcBef>
              <a:spcAft>
                <a:spcPts val="0"/>
              </a:spcAft>
              <a:buClr>
                <a:schemeClr val="accent1"/>
              </a:buClr>
              <a:buSzPts val="1600"/>
              <a:buFont typeface="Barlow Semi Condensed"/>
              <a:buChar char="●"/>
            </a:pPr>
            <a:r>
              <a:rPr lang="en-150" sz="1400" dirty="0"/>
              <a:t>Recommend them with restaurants or products that are similar to the ones they’ve already order. </a:t>
            </a:r>
          </a:p>
          <a:p>
            <a:pPr marL="457200" lvl="0" indent="-330200" algn="l" rtl="0">
              <a:lnSpc>
                <a:spcPts val="2400"/>
              </a:lnSpc>
              <a:spcBef>
                <a:spcPts val="0"/>
              </a:spcBef>
              <a:spcAft>
                <a:spcPts val="0"/>
              </a:spcAft>
              <a:buClr>
                <a:schemeClr val="accent1"/>
              </a:buClr>
              <a:buSzPts val="1600"/>
              <a:buFont typeface="Barlow Semi Condensed"/>
              <a:buChar char="●"/>
            </a:pPr>
            <a:r>
              <a:rPr lang="en-150" sz="1400" dirty="0"/>
              <a:t>Keep bringing new products in the value. The users in this segment might be willing to try new things. </a:t>
            </a:r>
          </a:p>
          <a:p>
            <a:pPr marL="457200" lvl="0" indent="-330200" algn="l" rtl="0">
              <a:lnSpc>
                <a:spcPts val="2400"/>
              </a:lnSpc>
              <a:spcBef>
                <a:spcPts val="0"/>
              </a:spcBef>
              <a:spcAft>
                <a:spcPts val="0"/>
              </a:spcAft>
              <a:buClr>
                <a:schemeClr val="accent1"/>
              </a:buClr>
              <a:buSzPts val="1600"/>
              <a:buFont typeface="Barlow Semi Condensed"/>
              <a:buChar char="●"/>
            </a:pPr>
            <a:r>
              <a:rPr lang="en-150" sz="1400" dirty="0"/>
              <a:t>Based on the analysis of this segment, we can make some actions: </a:t>
            </a:r>
          </a:p>
          <a:p>
            <a:pPr marL="127000" lvl="2">
              <a:lnSpc>
                <a:spcPts val="2400"/>
              </a:lnSpc>
              <a:buClr>
                <a:schemeClr val="accent1"/>
              </a:buClr>
              <a:buSzPts val="1600"/>
            </a:pPr>
            <a:r>
              <a:rPr lang="en-150" sz="1400" dirty="0"/>
              <a:t>	-  Optimise email marketing, if any, for the devices that </a:t>
            </a:r>
            <a:r>
              <a:rPr lang="en-US" sz="1400" dirty="0"/>
              <a:t>most used</a:t>
            </a:r>
            <a:r>
              <a:rPr lang="en-150" sz="1400" dirty="0"/>
              <a:t> to get information about </a:t>
            </a:r>
            <a:r>
              <a:rPr lang="en-US" sz="1400" dirty="0"/>
              <a:t>	</a:t>
            </a:r>
            <a:r>
              <a:rPr lang="en-150" sz="1400" dirty="0"/>
              <a:t>our offerings. </a:t>
            </a:r>
          </a:p>
          <a:p>
            <a:pPr marL="127000" lvl="2">
              <a:lnSpc>
                <a:spcPts val="2400"/>
              </a:lnSpc>
              <a:buClr>
                <a:schemeClr val="accent1"/>
              </a:buClr>
              <a:buSzPts val="1600"/>
            </a:pPr>
            <a:r>
              <a:rPr lang="en-150" sz="1400" dirty="0"/>
              <a:t>	- Send an ads/ special offers/ marketing email at the right time, let’s say before their common 	hour to purchase </a:t>
            </a:r>
            <a:r>
              <a:rPr lang="en-US" sz="1400" dirty="0"/>
              <a:t>. </a:t>
            </a:r>
            <a:endParaRPr lang="en-150"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4514335" y="1281213"/>
            <a:ext cx="3910668" cy="3335649"/>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573573"/>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31647" y="1650460"/>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647" y="272827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31647" y="3806675"/>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Table of Contents</a:t>
            </a:r>
            <a:endParaRPr/>
          </a:p>
        </p:txBody>
      </p:sp>
      <p:sp>
        <p:nvSpPr>
          <p:cNvPr id="2139" name="Google Shape;2139;p37"/>
          <p:cNvSpPr txBox="1">
            <a:spLocks noGrp="1"/>
          </p:cNvSpPr>
          <p:nvPr>
            <p:ph type="subTitle" idx="2"/>
          </p:nvPr>
        </p:nvSpPr>
        <p:spPr>
          <a:xfrm>
            <a:off x="1664208" y="713232"/>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latin typeface="Barlow Semi Condensed"/>
                <a:ea typeface="Barlow Semi Condensed"/>
                <a:cs typeface="Barlow Semi Condensed"/>
                <a:sym typeface="Barlow Semi Condensed"/>
              </a:rPr>
              <a:t>The goal </a:t>
            </a:r>
            <a:r>
              <a:rPr lang="en-US" dirty="0"/>
              <a:t>of the task and its requirements</a:t>
            </a:r>
            <a:endParaRPr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664208" y="429768"/>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Introduction</a:t>
            </a:r>
            <a:endParaRPr dirty="0"/>
          </a:p>
        </p:txBody>
      </p:sp>
      <p:sp>
        <p:nvSpPr>
          <p:cNvPr id="2141" name="Google Shape;2141;p37"/>
          <p:cNvSpPr txBox="1">
            <a:spLocks noGrp="1"/>
          </p:cNvSpPr>
          <p:nvPr>
            <p:ph type="subTitle" idx="3"/>
          </p:nvPr>
        </p:nvSpPr>
        <p:spPr>
          <a:xfrm>
            <a:off x="1664208" y="150876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Main Steps of Analysis</a:t>
            </a:r>
            <a:endParaRPr dirty="0"/>
          </a:p>
        </p:txBody>
      </p:sp>
      <p:sp>
        <p:nvSpPr>
          <p:cNvPr id="2142" name="Google Shape;2142;p37"/>
          <p:cNvSpPr txBox="1">
            <a:spLocks noGrp="1"/>
          </p:cNvSpPr>
          <p:nvPr>
            <p:ph type="subTitle" idx="4"/>
          </p:nvPr>
        </p:nvSpPr>
        <p:spPr>
          <a:xfrm>
            <a:off x="1664208" y="1792224"/>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Explain the main process and display observation</a:t>
            </a:r>
            <a:endParaRPr dirty="0"/>
          </a:p>
        </p:txBody>
      </p:sp>
      <p:sp>
        <p:nvSpPr>
          <p:cNvPr id="2143" name="Google Shape;2143;p37"/>
          <p:cNvSpPr txBox="1">
            <a:spLocks noGrp="1"/>
          </p:cNvSpPr>
          <p:nvPr>
            <p:ph type="subTitle" idx="5"/>
          </p:nvPr>
        </p:nvSpPr>
        <p:spPr>
          <a:xfrm>
            <a:off x="1664208" y="258775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Analysis </a:t>
            </a:r>
            <a:endParaRPr dirty="0"/>
          </a:p>
        </p:txBody>
      </p:sp>
      <p:sp>
        <p:nvSpPr>
          <p:cNvPr id="2144" name="Google Shape;2144;p37"/>
          <p:cNvSpPr txBox="1">
            <a:spLocks noGrp="1"/>
          </p:cNvSpPr>
          <p:nvPr>
            <p:ph type="subTitle" idx="6"/>
          </p:nvPr>
        </p:nvSpPr>
        <p:spPr>
          <a:xfrm>
            <a:off x="1664208" y="2871216"/>
            <a:ext cx="297298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Explain chosen user segmentation and Descriptive Analysis</a:t>
            </a:r>
            <a:endParaRPr dirty="0"/>
          </a:p>
        </p:txBody>
      </p:sp>
      <p:sp>
        <p:nvSpPr>
          <p:cNvPr id="2145" name="Google Shape;2145;p37"/>
          <p:cNvSpPr txBox="1">
            <a:spLocks noGrp="1"/>
          </p:cNvSpPr>
          <p:nvPr>
            <p:ph type="subTitle" idx="7"/>
          </p:nvPr>
        </p:nvSpPr>
        <p:spPr>
          <a:xfrm>
            <a:off x="1664208" y="3666744"/>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Recommendations </a:t>
            </a:r>
            <a:endParaRPr dirty="0"/>
          </a:p>
        </p:txBody>
      </p:sp>
      <p:sp>
        <p:nvSpPr>
          <p:cNvPr id="2146" name="Google Shape;2146;p37"/>
          <p:cNvSpPr txBox="1">
            <a:spLocks noGrp="1"/>
          </p:cNvSpPr>
          <p:nvPr>
            <p:ph type="subTitle" idx="8"/>
          </p:nvPr>
        </p:nvSpPr>
        <p:spPr>
          <a:xfrm>
            <a:off x="1664208" y="3950208"/>
            <a:ext cx="2923500" cy="81637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Recommend marketing strategies for the best user segment </a:t>
            </a:r>
            <a:endParaRPr dirty="0"/>
          </a:p>
        </p:txBody>
      </p:sp>
      <p:sp>
        <p:nvSpPr>
          <p:cNvPr id="2147" name="Google Shape;214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idx="4294967295"/>
          </p:nvPr>
        </p:nvSpPr>
        <p:spPr>
          <a:xfrm>
            <a:off x="1423035" y="315278"/>
            <a:ext cx="6610350" cy="5492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150" dirty="0"/>
              <a:t>Marketing Recommendation</a:t>
            </a:r>
            <a:endParaRPr dirty="0"/>
          </a:p>
        </p:txBody>
      </p:sp>
      <p:sp>
        <p:nvSpPr>
          <p:cNvPr id="3214" name="Google Shape;3214;p57"/>
          <p:cNvSpPr txBox="1">
            <a:spLocks noGrp="1"/>
          </p:cNvSpPr>
          <p:nvPr>
            <p:ph type="subTitle" idx="4294967295"/>
          </p:nvPr>
        </p:nvSpPr>
        <p:spPr>
          <a:xfrm>
            <a:off x="838200" y="1028700"/>
            <a:ext cx="7757160" cy="37341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150" sz="1600" b="1" dirty="0">
                <a:solidFill>
                  <a:schemeClr val="dk2"/>
                </a:solidFill>
                <a:latin typeface="Barlow Semi Condensed"/>
                <a:sym typeface="Barlow Semi Condensed"/>
              </a:rPr>
              <a:t>Segment 3 – New Users </a:t>
            </a:r>
            <a:endParaRPr lang="en-US" sz="1600" b="1" dirty="0">
              <a:solidFill>
                <a:schemeClr val="dk2"/>
              </a:solidFill>
              <a:latin typeface="Barlow Semi Condensed"/>
              <a:sym typeface="Barlow Semi Condensed"/>
            </a:endParaRPr>
          </a:p>
          <a:p>
            <a:pPr marL="0" lvl="0" indent="0" algn="l" rtl="0">
              <a:spcBef>
                <a:spcPts val="0"/>
              </a:spcBef>
              <a:spcAft>
                <a:spcPts val="0"/>
              </a:spcAft>
              <a:buClr>
                <a:schemeClr val="dk1"/>
              </a:buClr>
              <a:buSzPts val="1100"/>
              <a:buFont typeface="Arial"/>
              <a:buNone/>
            </a:pPr>
            <a:endParaRPr lang="en-150" sz="1400" dirty="0">
              <a:latin typeface="Barlow Semi Condensed" panose="00000506000000000000" pitchFamily="2" charset="0"/>
              <a:ea typeface="Barlow Semi Condensed"/>
              <a:cs typeface="Barlow Semi Condensed"/>
              <a:sym typeface="Barlow Semi Condensed"/>
            </a:endParaRPr>
          </a:p>
          <a:p>
            <a:pPr marL="457200" indent="-330200">
              <a:lnSpc>
                <a:spcPts val="2400"/>
              </a:lnSpc>
              <a:buClr>
                <a:schemeClr val="accent1"/>
              </a:buClr>
              <a:buSzPts val="1600"/>
              <a:buFont typeface="Barlow Semi Condensed"/>
              <a:buChar char="●"/>
            </a:pPr>
            <a:r>
              <a:rPr lang="en-150" sz="1400" dirty="0">
                <a:latin typeface="Barlow Semi Condensed" panose="00000506000000000000" pitchFamily="2" charset="0"/>
              </a:rPr>
              <a:t>Improve in-app experience </a:t>
            </a:r>
            <a:r>
              <a:rPr lang="en-US" sz="1400" dirty="0">
                <a:latin typeface="Barlow Semi Condensed" panose="00000506000000000000" pitchFamily="2" charset="0"/>
              </a:rPr>
              <a:t>to</a:t>
            </a:r>
            <a:r>
              <a:rPr lang="en-150" sz="1400" dirty="0">
                <a:latin typeface="Barlow Semi Condensed" panose="00000506000000000000" pitchFamily="2" charset="0"/>
              </a:rPr>
              <a:t> provide onboarding support:</a:t>
            </a:r>
          </a:p>
          <a:p>
            <a:pPr marL="127000" defTabSz="715963">
              <a:lnSpc>
                <a:spcPts val="2400"/>
              </a:lnSpc>
              <a:buClr>
                <a:schemeClr val="accent1"/>
              </a:buClr>
              <a:buSzPts val="1600"/>
            </a:pPr>
            <a:r>
              <a:rPr lang="en-150" sz="1400" dirty="0">
                <a:latin typeface="Barlow Semi Condensed" panose="00000506000000000000" pitchFamily="2" charset="0"/>
              </a:rPr>
              <a:t>	- Ask them what they</a:t>
            </a:r>
            <a:r>
              <a:rPr lang="en-US" sz="1400" dirty="0">
                <a:latin typeface="Barlow Semi Condensed" panose="00000506000000000000" pitchFamily="2" charset="0"/>
              </a:rPr>
              <a:t> would like to order and guide them through the whole process in their first-	time experience. </a:t>
            </a:r>
            <a:endParaRPr lang="en-150" sz="1400" dirty="0">
              <a:latin typeface="Barlow Semi Condensed" panose="00000506000000000000" pitchFamily="2" charset="0"/>
            </a:endParaRPr>
          </a:p>
          <a:p>
            <a:pPr marL="127000" defTabSz="715963">
              <a:lnSpc>
                <a:spcPts val="2400"/>
              </a:lnSpc>
              <a:buClr>
                <a:schemeClr val="accent1"/>
              </a:buClr>
              <a:buSzPts val="1600"/>
            </a:pPr>
            <a:r>
              <a:rPr lang="en-150" sz="1400" dirty="0">
                <a:latin typeface="Barlow Semi Condensed" panose="00000506000000000000" pitchFamily="2" charset="0"/>
              </a:rPr>
              <a:t>	- Show them the top-rate restaurants, grocery stores that are having special offers or 	discounts </a:t>
            </a:r>
            <a:r>
              <a:rPr lang="en-US" sz="1400" dirty="0">
                <a:latin typeface="Barlow Semi Condensed" panose="00000506000000000000" pitchFamily="2" charset="0"/>
              </a:rPr>
              <a:t> and the price that they can afford or willing to pay. </a:t>
            </a:r>
            <a:endParaRPr lang="en-150" sz="1400" dirty="0">
              <a:latin typeface="Barlow Semi Condensed" panose="00000506000000000000" pitchFamily="2" charset="0"/>
            </a:endParaRPr>
          </a:p>
          <a:p>
            <a:pPr marL="457200" indent="-330200">
              <a:lnSpc>
                <a:spcPts val="2400"/>
              </a:lnSpc>
              <a:buClr>
                <a:schemeClr val="accent1"/>
              </a:buClr>
              <a:buSzPts val="1600"/>
              <a:buFont typeface="Barlow Semi Condensed"/>
              <a:buChar char="●"/>
            </a:pPr>
            <a:r>
              <a:rPr lang="en-150" sz="1400" dirty="0">
                <a:latin typeface="Barlow Semi Condensed" panose="00000506000000000000" pitchFamily="2" charset="0"/>
              </a:rPr>
              <a:t> Ask them for their feedback: How’s their first experience with our app. </a:t>
            </a:r>
          </a:p>
          <a:p>
            <a:pPr marL="457200" indent="-330200">
              <a:lnSpc>
                <a:spcPts val="2400"/>
              </a:lnSpc>
              <a:buClr>
                <a:schemeClr val="accent1"/>
              </a:buClr>
              <a:buSzPts val="1600"/>
              <a:buFont typeface="Barlow Semi Condensed"/>
              <a:buChar char="●"/>
            </a:pPr>
            <a:r>
              <a:rPr lang="en-150" sz="1400" dirty="0">
                <a:latin typeface="Barlow Semi Condensed" panose="00000506000000000000" pitchFamily="2" charset="0"/>
              </a:rPr>
              <a:t>Since the investment on those users can be up to 10 times higher than other segments, carefully measure the users’ lifetime value to determine the marketing budget for these users. </a:t>
            </a:r>
            <a:endParaRPr lang="en-US" sz="1400" dirty="0">
              <a:latin typeface="Barlow Semi Condensed" panose="00000506000000000000" pitchFamily="2" charset="0"/>
            </a:endParaRPr>
          </a:p>
          <a:p>
            <a:pPr marL="457200" indent="-330200">
              <a:lnSpc>
                <a:spcPts val="2400"/>
              </a:lnSpc>
              <a:buClr>
                <a:schemeClr val="accent1"/>
              </a:buClr>
              <a:buSzPts val="1600"/>
              <a:buFont typeface="Barlow Semi Condensed"/>
              <a:buChar char="●"/>
            </a:pPr>
            <a:r>
              <a:rPr lang="en-US" sz="1400" dirty="0">
                <a:latin typeface="Barlow Semi Condensed" panose="00000506000000000000" pitchFamily="2" charset="0"/>
              </a:rPr>
              <a:t>When applying new marketing strategies, make the best use of Web Analytics to understand their interests. Using Statistical Test to evaluate the new marketing method. </a:t>
            </a:r>
            <a:endParaRPr lang="en-150" sz="1400" dirty="0">
              <a:latin typeface="Barlow Semi Condensed" panose="00000506000000000000" pitchFamily="2" charset="0"/>
            </a:endParaRPr>
          </a:p>
          <a:p>
            <a:pPr marL="457200" indent="-330200">
              <a:lnSpc>
                <a:spcPts val="2400"/>
              </a:lnSpc>
              <a:buClr>
                <a:schemeClr val="accent1"/>
              </a:buClr>
              <a:buSzPts val="1600"/>
              <a:buFont typeface="Barlow Semi Condensed"/>
              <a:buChar char="●"/>
            </a:pPr>
            <a:endParaRPr lang="en-150" sz="1400" dirty="0">
              <a:latin typeface="Barlow Semi Condensed" panose="00000506000000000000" pitchFamily="2" charset="0"/>
            </a:endParaRPr>
          </a:p>
        </p:txBody>
      </p:sp>
    </p:spTree>
    <p:extLst>
      <p:ext uri="{BB962C8B-B14F-4D97-AF65-F5344CB8AC3E}">
        <p14:creationId xmlns:p14="http://schemas.microsoft.com/office/powerpoint/2010/main" val="3031849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150" dirty="0"/>
              <a:t>Marketing Recommendation</a:t>
            </a:r>
            <a:endParaRPr dirty="0"/>
          </a:p>
        </p:txBody>
      </p:sp>
      <p:sp>
        <p:nvSpPr>
          <p:cNvPr id="3214" name="Google Shape;3214;p57"/>
          <p:cNvSpPr txBox="1">
            <a:spLocks noGrp="1"/>
          </p:cNvSpPr>
          <p:nvPr>
            <p:ph type="subTitle" idx="1"/>
          </p:nvPr>
        </p:nvSpPr>
        <p:spPr>
          <a:xfrm>
            <a:off x="685800" y="1257300"/>
            <a:ext cx="7585035" cy="362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150" b="1" dirty="0">
                <a:cs typeface="Arial"/>
                <a:sym typeface="Arial"/>
              </a:rPr>
              <a:t>Segment 4 &amp; 5 – At-risk Users and Can’t lose them </a:t>
            </a:r>
            <a:endParaRPr lang="en-150" b="1" dirty="0">
              <a:cs typeface="Arial"/>
            </a:endParaRPr>
          </a:p>
          <a:p>
            <a:pPr marL="127000">
              <a:lnSpc>
                <a:spcPts val="2400"/>
              </a:lnSpc>
              <a:buClr>
                <a:schemeClr val="accent1"/>
              </a:buClr>
              <a:buSzPts val="1600"/>
            </a:pPr>
            <a:endParaRPr lang="en-150" sz="1400" dirty="0">
              <a:latin typeface="Barlow Semi Condensed"/>
              <a:ea typeface="Barlow Semi Condensed"/>
              <a:cs typeface="Barlow Semi Condensed"/>
              <a:sym typeface="Barlow Semi Condensed"/>
            </a:endParaRPr>
          </a:p>
          <a:p>
            <a:pPr marL="457200" indent="-330200">
              <a:lnSpc>
                <a:spcPts val="2400"/>
              </a:lnSpc>
              <a:buClr>
                <a:schemeClr val="accent1"/>
              </a:buClr>
              <a:buSzPts val="1600"/>
              <a:buFont typeface="Barlow Semi Condensed"/>
              <a:buChar char="●"/>
            </a:pPr>
            <a:r>
              <a:rPr lang="en-150" sz="1400" dirty="0"/>
              <a:t>These two segments are quite tricky to predict their needs, motivations, and events behind their historical purchases. They spent a big amount but have not visited or purchased recently. Therefore, consider before investing to reactivate their activity. Some recommendations that might be effective: </a:t>
            </a:r>
          </a:p>
          <a:p>
            <a:pPr marL="127000">
              <a:lnSpc>
                <a:spcPts val="2400"/>
              </a:lnSpc>
              <a:buClr>
                <a:schemeClr val="accent1"/>
              </a:buClr>
              <a:buSzPts val="1600"/>
            </a:pPr>
            <a:r>
              <a:rPr lang="en-150" sz="1400" dirty="0"/>
              <a:t>	- Run surveys to find out what’s behind their lack of motivation on using out services. </a:t>
            </a:r>
          </a:p>
          <a:p>
            <a:pPr marL="127000">
              <a:lnSpc>
                <a:spcPts val="2400"/>
              </a:lnSpc>
              <a:buClr>
                <a:schemeClr val="accent1"/>
              </a:buClr>
              <a:buSzPts val="1600"/>
            </a:pPr>
            <a:r>
              <a:rPr lang="en-150" sz="1400" dirty="0"/>
              <a:t>	- Send them personalised reactivation offers to reconnect, act to let them know we do care 	about them.</a:t>
            </a:r>
          </a:p>
        </p:txBody>
      </p:sp>
    </p:spTree>
    <p:extLst>
      <p:ext uri="{BB962C8B-B14F-4D97-AF65-F5344CB8AC3E}">
        <p14:creationId xmlns:p14="http://schemas.microsoft.com/office/powerpoint/2010/main" val="1213875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2106" name="Google Shape;2106;p37"/>
          <p:cNvGrpSpPr/>
          <p:nvPr/>
        </p:nvGrpSpPr>
        <p:grpSpPr>
          <a:xfrm>
            <a:off x="721800" y="962526"/>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675244" y="1997039"/>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1978080" y="182035"/>
            <a:ext cx="5458221"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600" dirty="0"/>
              <a:t>Business Strategies Recommendation</a:t>
            </a:r>
            <a:endParaRPr sz="2600" dirty="0"/>
          </a:p>
        </p:txBody>
      </p:sp>
      <p:sp>
        <p:nvSpPr>
          <p:cNvPr id="2139" name="Google Shape;2139;p37"/>
          <p:cNvSpPr txBox="1">
            <a:spLocks noGrp="1"/>
          </p:cNvSpPr>
          <p:nvPr>
            <p:ph type="subTitle" idx="2"/>
          </p:nvPr>
        </p:nvSpPr>
        <p:spPr>
          <a:xfrm>
            <a:off x="1510162" y="1175802"/>
            <a:ext cx="6276051" cy="760737"/>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Clr>
                <a:schemeClr val="dk1"/>
              </a:buClr>
              <a:buSzPts val="1100"/>
              <a:buFont typeface="Wingdings" panose="05000000000000000000" pitchFamily="2" charset="2"/>
              <a:buChar char="Ø"/>
            </a:pPr>
            <a:r>
              <a:rPr lang="en-US" sz="1200" dirty="0"/>
              <a:t>Create Loyalty Program to reward loyal users that allows them to enjoy special privileges </a:t>
            </a:r>
          </a:p>
          <a:p>
            <a:pPr marL="285750" lvl="0" indent="-285750" algn="l" rtl="0">
              <a:lnSpc>
                <a:spcPct val="150000"/>
              </a:lnSpc>
              <a:spcBef>
                <a:spcPts val="0"/>
              </a:spcBef>
              <a:spcAft>
                <a:spcPts val="0"/>
              </a:spcAft>
              <a:buClr>
                <a:schemeClr val="dk1"/>
              </a:buClr>
              <a:buSzPts val="1100"/>
              <a:buFont typeface="Wingdings" panose="05000000000000000000" pitchFamily="2" charset="2"/>
              <a:buChar char="Ø"/>
            </a:pPr>
            <a:r>
              <a:rPr lang="en-US" sz="1200" dirty="0">
                <a:latin typeface="Barlow Semi Condensed"/>
                <a:ea typeface="Barlow Semi Condensed"/>
                <a:cs typeface="Barlow Semi Condensed"/>
                <a:sym typeface="Barlow Semi Condensed"/>
              </a:rPr>
              <a:t>Re-evaluate the </a:t>
            </a:r>
            <a:r>
              <a:rPr lang="en-US" sz="1200" dirty="0" err="1">
                <a:latin typeface="Barlow Semi Condensed"/>
                <a:ea typeface="Barlow Semi Condensed"/>
                <a:cs typeface="Barlow Semi Condensed"/>
                <a:sym typeface="Barlow Semi Condensed"/>
              </a:rPr>
              <a:t>Wolt</a:t>
            </a:r>
            <a:r>
              <a:rPr lang="en-US" sz="1200" dirty="0">
                <a:latin typeface="Barlow Semi Condensed"/>
                <a:ea typeface="Barlow Semi Condensed"/>
                <a:cs typeface="Barlow Semi Condensed"/>
                <a:sym typeface="Barlow Semi Condensed"/>
              </a:rPr>
              <a:t>+ subscription if it bring more revenue/profits than other membership system</a:t>
            </a:r>
            <a:endParaRPr sz="1200"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559984" y="822729"/>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t>Wolt Loyalty Program</a:t>
            </a:r>
            <a:endParaRPr dirty="0"/>
          </a:p>
        </p:txBody>
      </p:sp>
      <p:sp>
        <p:nvSpPr>
          <p:cNvPr id="2141" name="Google Shape;2141;p37"/>
          <p:cNvSpPr txBox="1">
            <a:spLocks noGrp="1"/>
          </p:cNvSpPr>
          <p:nvPr>
            <p:ph type="subTitle" idx="3"/>
          </p:nvPr>
        </p:nvSpPr>
        <p:spPr>
          <a:xfrm>
            <a:off x="1518565" y="1936539"/>
            <a:ext cx="5313039" cy="352694"/>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dirty="0"/>
              <a:t>Membership system</a:t>
            </a:r>
            <a:endParaRPr dirty="0"/>
          </a:p>
        </p:txBody>
      </p:sp>
      <p:sp>
        <p:nvSpPr>
          <p:cNvPr id="2142" name="Google Shape;2142;p37"/>
          <p:cNvSpPr txBox="1">
            <a:spLocks noGrp="1"/>
          </p:cNvSpPr>
          <p:nvPr>
            <p:ph type="subTitle" idx="4"/>
          </p:nvPr>
        </p:nvSpPr>
        <p:spPr>
          <a:xfrm>
            <a:off x="1559984" y="2172508"/>
            <a:ext cx="7050430" cy="1284012"/>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Clr>
                <a:schemeClr val="dk1"/>
              </a:buClr>
              <a:buSzPts val="1100"/>
              <a:buFont typeface="Wingdings" panose="05000000000000000000" pitchFamily="2" charset="2"/>
              <a:buChar char="Ø"/>
            </a:pPr>
            <a:r>
              <a:rPr lang="en-US" sz="1200" dirty="0"/>
              <a:t>There are some E-commerce platforms such as Shopee that proved great success in constantly increasing user visit frequency and purchase by membership ranking system. </a:t>
            </a:r>
          </a:p>
          <a:p>
            <a:pPr marL="285750" lvl="0" indent="-285750" algn="l" rtl="0">
              <a:lnSpc>
                <a:spcPct val="150000"/>
              </a:lnSpc>
              <a:spcBef>
                <a:spcPts val="0"/>
              </a:spcBef>
              <a:spcAft>
                <a:spcPts val="0"/>
              </a:spcAft>
              <a:buClr>
                <a:schemeClr val="dk1"/>
              </a:buClr>
              <a:buSzPts val="1100"/>
              <a:buFont typeface="Wingdings" panose="05000000000000000000" pitchFamily="2" charset="2"/>
              <a:buChar char="Ø"/>
            </a:pPr>
            <a:r>
              <a:rPr lang="en-US" sz="1200" dirty="0"/>
              <a:t>Think of </a:t>
            </a:r>
            <a:r>
              <a:rPr lang="en-US" sz="1200" dirty="0" err="1"/>
              <a:t>Wolt</a:t>
            </a:r>
            <a:r>
              <a:rPr lang="en-US" sz="1200" dirty="0"/>
              <a:t> as an E-commerce platform such as Shopee or Grab delivery app, we could rank member on the different levels: Silver, Gold, Diamond, Platinum, etc.. Users love to be ranked and enjoy their own privileges </a:t>
            </a:r>
          </a:p>
        </p:txBody>
      </p:sp>
      <p:sp>
        <p:nvSpPr>
          <p:cNvPr id="2143" name="Google Shape;2143;p37"/>
          <p:cNvSpPr txBox="1">
            <a:spLocks noGrp="1"/>
          </p:cNvSpPr>
          <p:nvPr>
            <p:ph type="subTitle" idx="5"/>
          </p:nvPr>
        </p:nvSpPr>
        <p:spPr>
          <a:xfrm>
            <a:off x="1510162" y="3456520"/>
            <a:ext cx="2615100" cy="3840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dirty="0">
                <a:solidFill>
                  <a:schemeClr val="accent1"/>
                </a:solidFill>
              </a:rPr>
              <a:t>Tiktoker Influencers </a:t>
            </a:r>
            <a:endParaRPr dirty="0"/>
          </a:p>
        </p:txBody>
      </p:sp>
      <p:sp>
        <p:nvSpPr>
          <p:cNvPr id="2144" name="Google Shape;2144;p37"/>
          <p:cNvSpPr txBox="1">
            <a:spLocks noGrp="1"/>
          </p:cNvSpPr>
          <p:nvPr>
            <p:ph type="subTitle" idx="6"/>
          </p:nvPr>
        </p:nvSpPr>
        <p:spPr>
          <a:xfrm>
            <a:off x="1510162" y="3762946"/>
            <a:ext cx="6422876" cy="1279476"/>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Clr>
                <a:schemeClr val="dk1"/>
              </a:buClr>
              <a:buSzPts val="1100"/>
              <a:buFont typeface="Wingdings" panose="05000000000000000000" pitchFamily="2" charset="2"/>
              <a:buChar char="Ø"/>
            </a:pPr>
            <a:r>
              <a:rPr lang="en-US" sz="1200" dirty="0"/>
              <a:t>Affiliate marketing in Asian market has received a very positive reaction from audience. People going to buy foods from the restaurants that have great review from </a:t>
            </a:r>
            <a:r>
              <a:rPr lang="en-US" sz="1200" dirty="0" err="1"/>
              <a:t>Tiktoker</a:t>
            </a:r>
            <a:r>
              <a:rPr lang="en-US" sz="1200" dirty="0"/>
              <a:t> or social media influencers. </a:t>
            </a:r>
          </a:p>
          <a:p>
            <a:pPr marL="171450" lvl="0" indent="-171450" algn="l" rtl="0">
              <a:lnSpc>
                <a:spcPct val="150000"/>
              </a:lnSpc>
              <a:spcBef>
                <a:spcPts val="0"/>
              </a:spcBef>
              <a:spcAft>
                <a:spcPts val="0"/>
              </a:spcAft>
              <a:buClr>
                <a:schemeClr val="dk1"/>
              </a:buClr>
              <a:buSzPts val="1100"/>
              <a:buFont typeface="Wingdings" panose="05000000000000000000" pitchFamily="2" charset="2"/>
              <a:buChar char="Ø"/>
            </a:pPr>
            <a:r>
              <a:rPr lang="en-US" sz="1200" dirty="0"/>
              <a:t>Collaborating with them, help them make viral videos of our </a:t>
            </a:r>
            <a:r>
              <a:rPr lang="en-US" sz="1200" dirty="0" err="1"/>
              <a:t>vendors’s</a:t>
            </a:r>
            <a:r>
              <a:rPr lang="en-US" sz="1200" dirty="0"/>
              <a:t> services/products and ask them to link to our order system. </a:t>
            </a:r>
            <a:endParaRPr sz="1200" dirty="0"/>
          </a:p>
        </p:txBody>
      </p:sp>
      <p:sp>
        <p:nvSpPr>
          <p:cNvPr id="2147" name="Google Shape;2147;p37"/>
          <p:cNvSpPr txBox="1">
            <a:spLocks noGrp="1"/>
          </p:cNvSpPr>
          <p:nvPr>
            <p:ph type="title" idx="9"/>
          </p:nvPr>
        </p:nvSpPr>
        <p:spPr>
          <a:xfrm>
            <a:off x="803969" y="1111329"/>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757413" y="2147947"/>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8" name="Group 7">
            <a:extLst>
              <a:ext uri="{FF2B5EF4-FFF2-40B4-BE49-F238E27FC236}">
                <a16:creationId xmlns:a16="http://schemas.microsoft.com/office/drawing/2014/main" id="{F7FFB081-1EA5-CE2E-622B-ECBB41F5F073}"/>
              </a:ext>
            </a:extLst>
          </p:cNvPr>
          <p:cNvGrpSpPr/>
          <p:nvPr/>
        </p:nvGrpSpPr>
        <p:grpSpPr>
          <a:xfrm>
            <a:off x="661282" y="3443680"/>
            <a:ext cx="635100" cy="734984"/>
            <a:chOff x="718135" y="2727347"/>
            <a:chExt cx="635100" cy="734984"/>
          </a:xfrm>
        </p:grpSpPr>
        <p:grpSp>
          <p:nvGrpSpPr>
            <p:cNvPr id="2122" name="Google Shape;2122;p37"/>
            <p:cNvGrpSpPr/>
            <p:nvPr/>
          </p:nvGrpSpPr>
          <p:grpSpPr>
            <a:xfrm>
              <a:off x="718135" y="2727347"/>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2" name="Google Shape;2732;p50"/>
          <p:cNvSpPr txBox="1">
            <a:spLocks noGrp="1"/>
          </p:cNvSpPr>
          <p:nvPr>
            <p:ph type="title"/>
          </p:nvPr>
        </p:nvSpPr>
        <p:spPr>
          <a:xfrm>
            <a:off x="2806787" y="840625"/>
            <a:ext cx="3904500" cy="7917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Conclusion</a:t>
            </a:r>
            <a:endParaRPr sz="2800" dirty="0"/>
          </a:p>
        </p:txBody>
      </p:sp>
      <p:sp>
        <p:nvSpPr>
          <p:cNvPr id="4" name="Google Shape;3214;p57">
            <a:extLst>
              <a:ext uri="{FF2B5EF4-FFF2-40B4-BE49-F238E27FC236}">
                <a16:creationId xmlns:a16="http://schemas.microsoft.com/office/drawing/2014/main" id="{C4611853-C435-FEA0-1772-D4263E26E115}"/>
              </a:ext>
            </a:extLst>
          </p:cNvPr>
          <p:cNvSpPr txBox="1">
            <a:spLocks/>
          </p:cNvSpPr>
          <p:nvPr/>
        </p:nvSpPr>
        <p:spPr>
          <a:xfrm>
            <a:off x="1862051" y="1644150"/>
            <a:ext cx="5793972" cy="22628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nSpc>
                <a:spcPts val="2400"/>
              </a:lnSpc>
              <a:buClr>
                <a:schemeClr val="dk1"/>
              </a:buClr>
              <a:buSzPts val="1100"/>
            </a:pPr>
            <a:r>
              <a:rPr lang="en-US" dirty="0">
                <a:solidFill>
                  <a:schemeClr val="accent5">
                    <a:lumMod val="75000"/>
                  </a:schemeClr>
                </a:solidFill>
              </a:rPr>
              <a:t>In a delivery service business like </a:t>
            </a:r>
            <a:r>
              <a:rPr lang="en-US" dirty="0" err="1">
                <a:solidFill>
                  <a:schemeClr val="accent5">
                    <a:lumMod val="75000"/>
                  </a:schemeClr>
                </a:solidFill>
              </a:rPr>
              <a:t>Wolt</a:t>
            </a:r>
            <a:r>
              <a:rPr lang="en-US" dirty="0">
                <a:solidFill>
                  <a:schemeClr val="accent5">
                    <a:lumMod val="75000"/>
                  </a:schemeClr>
                </a:solidFill>
              </a:rPr>
              <a:t>, the monetary value per transaction is usually low while the frequency and recency is high. Therefore, when making marketing strategies, focus on increasing frequency and recency. </a:t>
            </a:r>
          </a:p>
          <a:p>
            <a:pPr>
              <a:lnSpc>
                <a:spcPts val="2400"/>
              </a:lnSpc>
              <a:buClr>
                <a:schemeClr val="dk1"/>
              </a:buClr>
              <a:buSzPts val="1100"/>
            </a:pPr>
            <a:r>
              <a:rPr lang="en-US" dirty="0">
                <a:solidFill>
                  <a:schemeClr val="accent5">
                    <a:lumMod val="75000"/>
                  </a:schemeClr>
                </a:solidFill>
              </a:rPr>
              <a:t>Keeping high frequency and recency is a priority for </a:t>
            </a:r>
            <a:r>
              <a:rPr lang="en-US" dirty="0" err="1">
                <a:solidFill>
                  <a:schemeClr val="accent5">
                    <a:lumMod val="75000"/>
                  </a:schemeClr>
                </a:solidFill>
              </a:rPr>
              <a:t>Wolt</a:t>
            </a:r>
            <a:r>
              <a:rPr lang="en-US" dirty="0">
                <a:solidFill>
                  <a:schemeClr val="accent5">
                    <a:lumMod val="75000"/>
                  </a:schemeClr>
                </a:solidFill>
              </a:rPr>
              <a:t>. Therefore, we need to have separate and effective marketing strategies for important segments such as: Best Users, New Users.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5" name="Google Shape;2165;p39"/>
          <p:cNvSpPr txBox="1"/>
          <p:nvPr/>
        </p:nvSpPr>
        <p:spPr>
          <a:xfrm>
            <a:off x="4039175" y="1473608"/>
            <a:ext cx="1065600"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dk2"/>
                </a:solidFill>
                <a:latin typeface="Abel"/>
                <a:ea typeface="Abel"/>
                <a:cs typeface="Abel"/>
                <a:sym typeface="Abel"/>
              </a:rPr>
              <a:t>Your logo</a:t>
            </a:r>
            <a:endParaRPr dirty="0">
              <a:solidFill>
                <a:schemeClr val="dk2"/>
              </a:solidFill>
              <a:latin typeface="Abel"/>
              <a:ea typeface="Abel"/>
              <a:cs typeface="Abel"/>
              <a:sym typeface="Abel"/>
            </a:endParaRPr>
          </a:p>
        </p:txBody>
      </p:sp>
      <p:grpSp>
        <p:nvGrpSpPr>
          <p:cNvPr id="2166" name="Google Shape;2166;p39"/>
          <p:cNvGrpSpPr/>
          <p:nvPr/>
        </p:nvGrpSpPr>
        <p:grpSpPr>
          <a:xfrm>
            <a:off x="4276542" y="950661"/>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task</a:t>
            </a:r>
            <a:endParaRPr dirty="0"/>
          </a:p>
        </p:txBody>
      </p:sp>
      <p:sp>
        <p:nvSpPr>
          <p:cNvPr id="2178" name="Google Shape;2178;p39"/>
          <p:cNvSpPr txBox="1">
            <a:spLocks noGrp="1"/>
          </p:cNvSpPr>
          <p:nvPr>
            <p:ph type="subTitle" idx="1"/>
          </p:nvPr>
        </p:nvSpPr>
        <p:spPr>
          <a:xfrm>
            <a:off x="2298356" y="3054096"/>
            <a:ext cx="4572001" cy="122134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2"/>
                </a:solidFill>
                <a:latin typeface="Barlow Semi Condensed"/>
                <a:ea typeface="Barlow Semi Condensed"/>
                <a:cs typeface="Barlow Semi Condensed"/>
                <a:sym typeface="Barlow Semi Condensed"/>
              </a:rPr>
              <a:t>The task is to create a user segmentation that helps the company understand what type of customers they have, explain the main steps of analysis, and communicates the findings. </a:t>
            </a:r>
            <a:endParaRPr dirty="0">
              <a:latin typeface="Barlow Semi Condensed"/>
              <a:ea typeface="Barlow Semi Condensed"/>
              <a:cs typeface="Barlow Semi Condensed"/>
              <a:sym typeface="Barlow Semi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850" y="283354"/>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Main Step of Process</a:t>
            </a:r>
            <a:endParaRPr dirty="0"/>
          </a:p>
        </p:txBody>
      </p:sp>
      <p:sp>
        <p:nvSpPr>
          <p:cNvPr id="2225" name="Google Shape;2225;p41"/>
          <p:cNvSpPr txBox="1">
            <a:spLocks noGrp="1"/>
          </p:cNvSpPr>
          <p:nvPr>
            <p:ph type="subTitle" idx="1"/>
          </p:nvPr>
        </p:nvSpPr>
        <p:spPr>
          <a:xfrm>
            <a:off x="1347876" y="1194988"/>
            <a:ext cx="2839146"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1">
                    <a:lumMod val="75000"/>
                  </a:schemeClr>
                </a:solidFill>
              </a:rPr>
              <a:t>Importt libraries and dataset</a:t>
            </a:r>
            <a:endParaRPr dirty="0">
              <a:solidFill>
                <a:schemeClr val="accent1">
                  <a:lumMod val="75000"/>
                </a:schemeClr>
              </a:solidFill>
            </a:endParaRPr>
          </a:p>
        </p:txBody>
      </p:sp>
      <p:sp>
        <p:nvSpPr>
          <p:cNvPr id="2226" name="Google Shape;2226;p41"/>
          <p:cNvSpPr txBox="1">
            <a:spLocks noGrp="1"/>
          </p:cNvSpPr>
          <p:nvPr>
            <p:ph type="subTitle" idx="2"/>
          </p:nvPr>
        </p:nvSpPr>
        <p:spPr>
          <a:xfrm>
            <a:off x="1388640" y="1612776"/>
            <a:ext cx="2839146" cy="1195545"/>
          </a:xfrm>
          <a:prstGeom prst="rect">
            <a:avLst/>
          </a:prstGeom>
        </p:spPr>
        <p:txBody>
          <a:bodyPr spcFirstLastPara="1" wrap="square" lIns="91425" tIns="91425" rIns="91425" bIns="91425" anchor="t" anchorCtr="0">
            <a:noAutofit/>
          </a:bodyPr>
          <a:lstStyle/>
          <a:p>
            <a:pPr marL="195263" lvl="0" indent="-195263" algn="l" rtl="0">
              <a:lnSpc>
                <a:spcPts val="2000"/>
              </a:lnSpc>
              <a:spcBef>
                <a:spcPts val="0"/>
              </a:spcBef>
              <a:spcAft>
                <a:spcPts val="0"/>
              </a:spcAft>
              <a:buFont typeface="Arial" panose="020B0604020202020204" pitchFamily="34" charset="0"/>
              <a:buChar char="•"/>
            </a:pPr>
            <a:r>
              <a:rPr lang="en" sz="1500" dirty="0"/>
              <a:t>Pandas and Numpy for Data Manipulation.</a:t>
            </a:r>
          </a:p>
          <a:p>
            <a:pPr marL="195263" lvl="0" indent="-195263" algn="l" rtl="0">
              <a:lnSpc>
                <a:spcPts val="2000"/>
              </a:lnSpc>
              <a:spcBef>
                <a:spcPts val="0"/>
              </a:spcBef>
              <a:spcAft>
                <a:spcPts val="0"/>
              </a:spcAft>
              <a:buFont typeface="Arial" panose="020B0604020202020204" pitchFamily="34" charset="0"/>
              <a:buChar char="•"/>
            </a:pPr>
            <a:r>
              <a:rPr lang="en" sz="1500" dirty="0">
                <a:latin typeface="Barlow Semi Condensed"/>
                <a:ea typeface="Barlow Semi Condensed"/>
                <a:cs typeface="Barlow Semi Condensed"/>
                <a:sym typeface="Barlow Semi Condensed"/>
              </a:rPr>
              <a:t>Mat</a:t>
            </a:r>
            <a:r>
              <a:rPr lang="en" sz="1500" dirty="0"/>
              <a:t>plotlib Pyplot, seaborn, Plotly Express for Data Viz</a:t>
            </a:r>
            <a:endParaRPr sz="1500" dirty="0">
              <a:latin typeface="Barlow Semi Condensed"/>
              <a:ea typeface="Barlow Semi Condensed"/>
              <a:cs typeface="Barlow Semi Condensed"/>
              <a:sym typeface="Barlow Semi Condensed"/>
            </a:endParaRPr>
          </a:p>
        </p:txBody>
      </p:sp>
      <p:sp>
        <p:nvSpPr>
          <p:cNvPr id="2227" name="Google Shape;2227;p41"/>
          <p:cNvSpPr txBox="1">
            <a:spLocks noGrp="1"/>
          </p:cNvSpPr>
          <p:nvPr>
            <p:ph type="subTitle" idx="3"/>
          </p:nvPr>
        </p:nvSpPr>
        <p:spPr>
          <a:xfrm>
            <a:off x="5375165" y="1238810"/>
            <a:ext cx="2873994" cy="37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accent1">
                    <a:lumMod val="75000"/>
                  </a:schemeClr>
                </a:solidFill>
              </a:rPr>
              <a:t>Understanding the big picture</a:t>
            </a:r>
            <a:endParaRPr dirty="0">
              <a:solidFill>
                <a:schemeClr val="accent1">
                  <a:lumMod val="75000"/>
                </a:schemeClr>
              </a:solidFill>
            </a:endParaRPr>
          </a:p>
        </p:txBody>
      </p:sp>
      <p:sp>
        <p:nvSpPr>
          <p:cNvPr id="2229" name="Google Shape;2229;p41"/>
          <p:cNvSpPr txBox="1">
            <a:spLocks noGrp="1"/>
          </p:cNvSpPr>
          <p:nvPr>
            <p:ph type="subTitle" idx="5"/>
          </p:nvPr>
        </p:nvSpPr>
        <p:spPr>
          <a:xfrm>
            <a:off x="1395081" y="3064063"/>
            <a:ext cx="19452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1">
                    <a:lumMod val="75000"/>
                  </a:schemeClr>
                </a:solidFill>
              </a:rPr>
              <a:t>Data Preparation </a:t>
            </a:r>
            <a:endParaRPr dirty="0">
              <a:solidFill>
                <a:schemeClr val="accent1">
                  <a:lumMod val="75000"/>
                </a:schemeClr>
              </a:solidFill>
            </a:endParaRPr>
          </a:p>
        </p:txBody>
      </p:sp>
      <p:sp>
        <p:nvSpPr>
          <p:cNvPr id="2231" name="Google Shape;2231;p41"/>
          <p:cNvSpPr txBox="1">
            <a:spLocks noGrp="1"/>
          </p:cNvSpPr>
          <p:nvPr>
            <p:ph type="subTitle" idx="7"/>
          </p:nvPr>
        </p:nvSpPr>
        <p:spPr>
          <a:xfrm>
            <a:off x="5468058" y="3084105"/>
            <a:ext cx="19935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1">
                    <a:lumMod val="75000"/>
                  </a:schemeClr>
                </a:solidFill>
              </a:rPr>
              <a:t>Data Visualisation</a:t>
            </a:r>
            <a:endParaRPr dirty="0">
              <a:solidFill>
                <a:schemeClr val="accent1">
                  <a:lumMod val="75000"/>
                </a:schemeClr>
              </a:solidFill>
            </a:endParaRPr>
          </a:p>
        </p:txBody>
      </p:sp>
      <p:sp>
        <p:nvSpPr>
          <p:cNvPr id="2233" name="Google Shape;2233;p41"/>
          <p:cNvSpPr txBox="1"/>
          <p:nvPr/>
        </p:nvSpPr>
        <p:spPr>
          <a:xfrm>
            <a:off x="160518" y="1309396"/>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01</a:t>
            </a:r>
            <a:endParaRPr sz="7200" dirty="0">
              <a:solidFill>
                <a:schemeClr val="accent1"/>
              </a:solidFill>
              <a:latin typeface="Fjalla One"/>
              <a:ea typeface="Fjalla One"/>
              <a:cs typeface="Fjalla One"/>
              <a:sym typeface="Fjalla One"/>
            </a:endParaRPr>
          </a:p>
        </p:txBody>
      </p:sp>
      <p:sp>
        <p:nvSpPr>
          <p:cNvPr id="2234" name="Google Shape;2234;p41"/>
          <p:cNvSpPr txBox="1"/>
          <p:nvPr/>
        </p:nvSpPr>
        <p:spPr>
          <a:xfrm>
            <a:off x="209040" y="3195210"/>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03</a:t>
            </a:r>
            <a:endParaRPr sz="7200" dirty="0">
              <a:solidFill>
                <a:schemeClr val="accent1"/>
              </a:solidFill>
              <a:latin typeface="Fjalla One"/>
              <a:ea typeface="Fjalla One"/>
              <a:cs typeface="Fjalla One"/>
              <a:sym typeface="Fjalla One"/>
            </a:endParaRPr>
          </a:p>
        </p:txBody>
      </p:sp>
      <p:sp>
        <p:nvSpPr>
          <p:cNvPr id="2235" name="Google Shape;2235;p41"/>
          <p:cNvSpPr txBox="1"/>
          <p:nvPr/>
        </p:nvSpPr>
        <p:spPr>
          <a:xfrm>
            <a:off x="4214896" y="3195210"/>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04</a:t>
            </a:r>
            <a:endParaRPr sz="7200" dirty="0">
              <a:solidFill>
                <a:schemeClr val="accent1"/>
              </a:solidFill>
              <a:latin typeface="Fjalla One"/>
              <a:ea typeface="Fjalla One"/>
              <a:cs typeface="Fjalla One"/>
              <a:sym typeface="Fjalla One"/>
            </a:endParaRPr>
          </a:p>
        </p:txBody>
      </p:sp>
      <p:sp>
        <p:nvSpPr>
          <p:cNvPr id="2236" name="Google Shape;2236;p41"/>
          <p:cNvSpPr txBox="1"/>
          <p:nvPr/>
        </p:nvSpPr>
        <p:spPr>
          <a:xfrm>
            <a:off x="4211676" y="1360302"/>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02</a:t>
            </a:r>
            <a:endParaRPr sz="7200" dirty="0">
              <a:solidFill>
                <a:schemeClr val="accent1"/>
              </a:solidFill>
              <a:latin typeface="Fjalla One"/>
              <a:ea typeface="Fjalla One"/>
              <a:cs typeface="Fjalla One"/>
              <a:sym typeface="Fjalla One"/>
            </a:endParaRPr>
          </a:p>
        </p:txBody>
      </p:sp>
      <p:sp>
        <p:nvSpPr>
          <p:cNvPr id="2" name="Google Shape;2226;p41">
            <a:extLst>
              <a:ext uri="{FF2B5EF4-FFF2-40B4-BE49-F238E27FC236}">
                <a16:creationId xmlns:a16="http://schemas.microsoft.com/office/drawing/2014/main" id="{83306896-D1BA-7B3E-B39F-BA7D08FA4DC8}"/>
              </a:ext>
            </a:extLst>
          </p:cNvPr>
          <p:cNvSpPr txBox="1">
            <a:spLocks/>
          </p:cNvSpPr>
          <p:nvPr/>
        </p:nvSpPr>
        <p:spPr>
          <a:xfrm>
            <a:off x="5375165" y="1604916"/>
            <a:ext cx="3340572" cy="10749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195263" indent="-195263">
              <a:lnSpc>
                <a:spcPts val="2000"/>
              </a:lnSpc>
              <a:buFont typeface="Arial" panose="020B0604020202020204" pitchFamily="34" charset="0"/>
              <a:buChar char="•"/>
            </a:pPr>
            <a:r>
              <a:rPr lang="en-US" sz="1500" dirty="0"/>
              <a:t>Exploring variables</a:t>
            </a:r>
          </a:p>
          <a:p>
            <a:pPr marL="195263" indent="-195263">
              <a:lnSpc>
                <a:spcPts val="2000"/>
              </a:lnSpc>
              <a:buFont typeface="Arial" panose="020B0604020202020204" pitchFamily="34" charset="0"/>
              <a:buChar char="•"/>
            </a:pPr>
            <a:r>
              <a:rPr lang="en-US" sz="1500" dirty="0"/>
              <a:t>Check missing values, abnormality.</a:t>
            </a:r>
          </a:p>
          <a:p>
            <a:pPr marL="195263" indent="-195263">
              <a:lnSpc>
                <a:spcPts val="2000"/>
              </a:lnSpc>
              <a:buFont typeface="Arial" panose="020B0604020202020204" pitchFamily="34" charset="0"/>
              <a:buChar char="•"/>
            </a:pPr>
            <a:r>
              <a:rPr lang="en-US" sz="1500" dirty="0"/>
              <a:t>Statistic summary </a:t>
            </a:r>
          </a:p>
          <a:p>
            <a:pPr marL="195263" indent="-195263">
              <a:lnSpc>
                <a:spcPts val="2000"/>
              </a:lnSpc>
              <a:buFont typeface="Arial" panose="020B0604020202020204" pitchFamily="34" charset="0"/>
              <a:buChar char="•"/>
            </a:pPr>
            <a:r>
              <a:rPr lang="en-US" sz="1500" dirty="0"/>
              <a:t>Identify the goal </a:t>
            </a:r>
          </a:p>
        </p:txBody>
      </p:sp>
      <p:sp>
        <p:nvSpPr>
          <p:cNvPr id="7" name="Google Shape;2226;p41">
            <a:extLst>
              <a:ext uri="{FF2B5EF4-FFF2-40B4-BE49-F238E27FC236}">
                <a16:creationId xmlns:a16="http://schemas.microsoft.com/office/drawing/2014/main" id="{DF047297-5396-645F-1EC7-0F314B997E44}"/>
              </a:ext>
            </a:extLst>
          </p:cNvPr>
          <p:cNvSpPr txBox="1">
            <a:spLocks/>
          </p:cNvSpPr>
          <p:nvPr/>
        </p:nvSpPr>
        <p:spPr>
          <a:xfrm>
            <a:off x="1375749" y="3499465"/>
            <a:ext cx="2839146" cy="11955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195263" indent="-195263">
              <a:lnSpc>
                <a:spcPts val="2000"/>
              </a:lnSpc>
              <a:buFont typeface="Arial" panose="020B0604020202020204" pitchFamily="34" charset="0"/>
              <a:buChar char="•"/>
            </a:pPr>
            <a:r>
              <a:rPr lang="en-US" sz="1500" dirty="0"/>
              <a:t>Clean data for further analysis</a:t>
            </a:r>
          </a:p>
          <a:p>
            <a:pPr marL="195263" indent="-195263">
              <a:lnSpc>
                <a:spcPts val="2000"/>
              </a:lnSpc>
              <a:buFont typeface="Arial" panose="020B0604020202020204" pitchFamily="34" charset="0"/>
              <a:buChar char="•"/>
            </a:pPr>
            <a:r>
              <a:rPr lang="en-US" sz="1500" dirty="0"/>
              <a:t>Calculate Recency, Frequency, and Monetary Value</a:t>
            </a:r>
          </a:p>
          <a:p>
            <a:pPr marL="195263" indent="-195263">
              <a:lnSpc>
                <a:spcPts val="2000"/>
              </a:lnSpc>
              <a:buFont typeface="Arial" panose="020B0604020202020204" pitchFamily="34" charset="0"/>
              <a:buChar char="•"/>
            </a:pPr>
            <a:r>
              <a:rPr lang="en-US" sz="1500" dirty="0"/>
              <a:t>Compute Quantiles of RFM values </a:t>
            </a:r>
          </a:p>
        </p:txBody>
      </p:sp>
      <p:sp>
        <p:nvSpPr>
          <p:cNvPr id="8" name="Google Shape;2226;p41">
            <a:extLst>
              <a:ext uri="{FF2B5EF4-FFF2-40B4-BE49-F238E27FC236}">
                <a16:creationId xmlns:a16="http://schemas.microsoft.com/office/drawing/2014/main" id="{017A5C0B-1E6F-B016-2400-10BC29AE8442}"/>
              </a:ext>
            </a:extLst>
          </p:cNvPr>
          <p:cNvSpPr txBox="1">
            <a:spLocks/>
          </p:cNvSpPr>
          <p:nvPr/>
        </p:nvSpPr>
        <p:spPr>
          <a:xfrm>
            <a:off x="5375165" y="3459105"/>
            <a:ext cx="2839146" cy="11955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195263" indent="-195263">
              <a:lnSpc>
                <a:spcPts val="2000"/>
              </a:lnSpc>
              <a:buFont typeface="Arial" panose="020B0604020202020204" pitchFamily="34" charset="0"/>
              <a:buChar char="•"/>
            </a:pPr>
            <a:r>
              <a:rPr lang="en-US" sz="1500" dirty="0"/>
              <a:t>Pie Chart </a:t>
            </a:r>
          </a:p>
          <a:p>
            <a:pPr marL="195263" indent="-195263">
              <a:lnSpc>
                <a:spcPts val="2000"/>
              </a:lnSpc>
              <a:buFont typeface="Arial" panose="020B0604020202020204" pitchFamily="34" charset="0"/>
              <a:buChar char="•"/>
            </a:pPr>
            <a:r>
              <a:rPr lang="en-US" sz="1500" dirty="0"/>
              <a:t>Bar chart </a:t>
            </a:r>
          </a:p>
          <a:p>
            <a:pPr marL="195263" indent="-195263">
              <a:lnSpc>
                <a:spcPts val="2000"/>
              </a:lnSpc>
              <a:buFont typeface="Arial" panose="020B0604020202020204" pitchFamily="34" charset="0"/>
              <a:buChar char="•"/>
            </a:pPr>
            <a:r>
              <a:rPr lang="en-US" sz="1500" dirty="0"/>
              <a:t>Histogram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B50DF-F62E-6D34-0E82-A80908E0B2AB}"/>
              </a:ext>
            </a:extLst>
          </p:cNvPr>
          <p:cNvSpPr>
            <a:spLocks noGrp="1"/>
          </p:cNvSpPr>
          <p:nvPr>
            <p:ph type="title"/>
          </p:nvPr>
        </p:nvSpPr>
        <p:spPr>
          <a:xfrm>
            <a:off x="2528250" y="786348"/>
            <a:ext cx="4087500" cy="576000"/>
          </a:xfrm>
        </p:spPr>
        <p:txBody>
          <a:bodyPr/>
          <a:lstStyle/>
          <a:p>
            <a:r>
              <a:rPr lang="en-US" sz="2600" dirty="0">
                <a:solidFill>
                  <a:schemeClr val="bg2"/>
                </a:solidFill>
              </a:rPr>
              <a:t>Observation 1 – Dataset</a:t>
            </a:r>
          </a:p>
        </p:txBody>
      </p:sp>
      <p:sp>
        <p:nvSpPr>
          <p:cNvPr id="3" name="Text Placeholder 2">
            <a:extLst>
              <a:ext uri="{FF2B5EF4-FFF2-40B4-BE49-F238E27FC236}">
                <a16:creationId xmlns:a16="http://schemas.microsoft.com/office/drawing/2014/main" id="{8DBECEEC-792F-6525-D37A-32F21B7C8DE3}"/>
              </a:ext>
            </a:extLst>
          </p:cNvPr>
          <p:cNvSpPr>
            <a:spLocks noGrp="1"/>
          </p:cNvSpPr>
          <p:nvPr>
            <p:ph type="body" idx="1"/>
          </p:nvPr>
        </p:nvSpPr>
        <p:spPr>
          <a:xfrm>
            <a:off x="845005" y="1554480"/>
            <a:ext cx="7270295" cy="3299460"/>
          </a:xfrm>
        </p:spPr>
        <p:txBody>
          <a:bodyPr anchor="t"/>
          <a:lstStyle/>
          <a:p>
            <a:pPr marL="457200" lvl="0" indent="-330200" algn="l" rtl="0">
              <a:lnSpc>
                <a:spcPts val="2600"/>
              </a:lnSpc>
              <a:spcBef>
                <a:spcPts val="0"/>
              </a:spcBef>
              <a:spcAft>
                <a:spcPts val="600"/>
              </a:spcAft>
              <a:buClr>
                <a:schemeClr val="accent1"/>
              </a:buClr>
              <a:buSzPts val="1600"/>
              <a:buFont typeface="Barlow Semi Condensed"/>
              <a:buChar char="●"/>
            </a:pPr>
            <a:r>
              <a:rPr lang="en-US" sz="1300" dirty="0">
                <a:solidFill>
                  <a:schemeClr val="bg2">
                    <a:lumMod val="75000"/>
                  </a:schemeClr>
                </a:solidFill>
              </a:rPr>
              <a:t>The dataset contain 21983 rows with 30 columns related to the purchasing behaviors. Each row correspond to a customer identified by a unique User ID. More specifically, the properties of this dataset present number of purchases, meals/times they purchased, device used to purchase, and store type. </a:t>
            </a:r>
          </a:p>
          <a:p>
            <a:pPr marL="457200" lvl="0" indent="-330200" algn="l" rtl="0">
              <a:lnSpc>
                <a:spcPts val="2600"/>
              </a:lnSpc>
              <a:spcBef>
                <a:spcPts val="0"/>
              </a:spcBef>
              <a:spcAft>
                <a:spcPts val="0"/>
              </a:spcAft>
              <a:buClr>
                <a:schemeClr val="accent1"/>
              </a:buClr>
              <a:buSzPts val="1600"/>
              <a:buFont typeface="Barlow Semi Condensed"/>
              <a:buChar char="●"/>
            </a:pPr>
            <a:r>
              <a:rPr lang="en-US" sz="1300" dirty="0">
                <a:solidFill>
                  <a:schemeClr val="bg2">
                    <a:lumMod val="75000"/>
                  </a:schemeClr>
                </a:solidFill>
              </a:rPr>
              <a:t>There is one user who made some purchases but “Last purchase date” missing. </a:t>
            </a:r>
          </a:p>
          <a:p>
            <a:pPr marL="457200" lvl="0" indent="-330200" algn="l" rtl="0">
              <a:lnSpc>
                <a:spcPts val="2600"/>
              </a:lnSpc>
              <a:spcBef>
                <a:spcPts val="0"/>
              </a:spcBef>
              <a:spcAft>
                <a:spcPts val="600"/>
              </a:spcAft>
              <a:buClr>
                <a:schemeClr val="accent1"/>
              </a:buClr>
              <a:buSzPts val="1600"/>
              <a:buFont typeface="Barlow Semi Condensed"/>
              <a:buChar char="●"/>
            </a:pPr>
            <a:r>
              <a:rPr lang="en-US" sz="1300" dirty="0">
                <a:solidFill>
                  <a:schemeClr val="bg2">
                    <a:lumMod val="75000"/>
                  </a:schemeClr>
                </a:solidFill>
              </a:rPr>
              <a:t>The column </a:t>
            </a:r>
            <a:r>
              <a:rPr lang="en-US" sz="1300" b="1" dirty="0">
                <a:solidFill>
                  <a:schemeClr val="bg2">
                    <a:lumMod val="75000"/>
                  </a:schemeClr>
                </a:solidFill>
              </a:rPr>
              <a:t>PURCHASE_COUNT_BY_STORE_TYPE, </a:t>
            </a:r>
            <a:r>
              <a:rPr lang="en-US" sz="1300" dirty="0">
                <a:solidFill>
                  <a:schemeClr val="bg2">
                    <a:lumMod val="75000"/>
                  </a:schemeClr>
                </a:solidFill>
              </a:rPr>
              <a:t>which lists out the store type user purchase from, has String datatype. It needs to be processed  for further calculation. </a:t>
            </a:r>
          </a:p>
          <a:p>
            <a:pPr marL="457200" lvl="0" indent="-330200" algn="l" rtl="0">
              <a:lnSpc>
                <a:spcPts val="2600"/>
              </a:lnSpc>
              <a:spcBef>
                <a:spcPts val="0"/>
              </a:spcBef>
              <a:spcAft>
                <a:spcPts val="0"/>
              </a:spcAft>
              <a:buClr>
                <a:schemeClr val="accent1"/>
              </a:buClr>
              <a:buSzPts val="1600"/>
              <a:buFont typeface="Barlow Semi Condensed"/>
              <a:buChar char="●"/>
            </a:pPr>
            <a:r>
              <a:rPr lang="en-US" sz="1300" dirty="0">
                <a:solidFill>
                  <a:schemeClr val="bg2">
                    <a:lumMod val="75000"/>
                  </a:schemeClr>
                </a:solidFill>
              </a:rPr>
              <a:t>From the Statistic Summary, there are no abnormal values, which mean, all properties have min from 0. There might be outliers, but they are natural, not mistakes. In this case, if we do not build any machine learning model, there is no need to remove them. </a:t>
            </a:r>
          </a:p>
        </p:txBody>
      </p:sp>
      <p:sp>
        <p:nvSpPr>
          <p:cNvPr id="5" name="Title 1">
            <a:extLst>
              <a:ext uri="{FF2B5EF4-FFF2-40B4-BE49-F238E27FC236}">
                <a16:creationId xmlns:a16="http://schemas.microsoft.com/office/drawing/2014/main" id="{CE5E0111-9DF6-18BD-04BD-2A8FC72E2232}"/>
              </a:ext>
            </a:extLst>
          </p:cNvPr>
          <p:cNvSpPr txBox="1">
            <a:spLocks/>
          </p:cNvSpPr>
          <p:nvPr/>
        </p:nvSpPr>
        <p:spPr>
          <a:xfrm>
            <a:off x="716280" y="192042"/>
            <a:ext cx="3329940" cy="4982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a:r>
              <a:rPr lang="en-US" sz="1600" dirty="0">
                <a:solidFill>
                  <a:schemeClr val="accent6"/>
                </a:solidFill>
              </a:rPr>
              <a:t>Step 2 </a:t>
            </a:r>
            <a:r>
              <a:rPr lang="en-US" sz="1600" dirty="0"/>
              <a:t>– Understanding the big picture</a:t>
            </a:r>
          </a:p>
        </p:txBody>
      </p:sp>
    </p:spTree>
    <p:extLst>
      <p:ext uri="{BB962C8B-B14F-4D97-AF65-F5344CB8AC3E}">
        <p14:creationId xmlns:p14="http://schemas.microsoft.com/office/powerpoint/2010/main" val="970382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B50DF-F62E-6D34-0E82-A80908E0B2AB}"/>
              </a:ext>
            </a:extLst>
          </p:cNvPr>
          <p:cNvSpPr>
            <a:spLocks noGrp="1"/>
          </p:cNvSpPr>
          <p:nvPr>
            <p:ph type="title"/>
          </p:nvPr>
        </p:nvSpPr>
        <p:spPr>
          <a:xfrm>
            <a:off x="1863786" y="795003"/>
            <a:ext cx="5416428" cy="576000"/>
          </a:xfrm>
        </p:spPr>
        <p:txBody>
          <a:bodyPr/>
          <a:lstStyle/>
          <a:p>
            <a:r>
              <a:rPr lang="en-US" sz="2600" dirty="0">
                <a:solidFill>
                  <a:schemeClr val="bg2"/>
                </a:solidFill>
              </a:rPr>
              <a:t>Observation 2 – Some key findings</a:t>
            </a:r>
          </a:p>
        </p:txBody>
      </p:sp>
      <p:sp>
        <p:nvSpPr>
          <p:cNvPr id="5" name="Title 1">
            <a:extLst>
              <a:ext uri="{FF2B5EF4-FFF2-40B4-BE49-F238E27FC236}">
                <a16:creationId xmlns:a16="http://schemas.microsoft.com/office/drawing/2014/main" id="{CE5E0111-9DF6-18BD-04BD-2A8FC72E2232}"/>
              </a:ext>
            </a:extLst>
          </p:cNvPr>
          <p:cNvSpPr txBox="1">
            <a:spLocks/>
          </p:cNvSpPr>
          <p:nvPr/>
        </p:nvSpPr>
        <p:spPr>
          <a:xfrm>
            <a:off x="1074420" y="102514"/>
            <a:ext cx="4087500" cy="3424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a:r>
              <a:rPr lang="en-US" sz="1600" dirty="0">
                <a:solidFill>
                  <a:schemeClr val="accent6"/>
                </a:solidFill>
              </a:rPr>
              <a:t>Step 2 </a:t>
            </a:r>
            <a:r>
              <a:rPr lang="en-US" sz="1600" dirty="0"/>
              <a:t>– Understanding the big picture</a:t>
            </a:r>
          </a:p>
        </p:txBody>
      </p:sp>
      <p:sp>
        <p:nvSpPr>
          <p:cNvPr id="7" name="Text Placeholder 2">
            <a:extLst>
              <a:ext uri="{FF2B5EF4-FFF2-40B4-BE49-F238E27FC236}">
                <a16:creationId xmlns:a16="http://schemas.microsoft.com/office/drawing/2014/main" id="{27BCB95D-8FCA-B294-FD77-4C9CAF615AAF}"/>
              </a:ext>
            </a:extLst>
          </p:cNvPr>
          <p:cNvSpPr>
            <a:spLocks noGrp="1"/>
          </p:cNvSpPr>
          <p:nvPr>
            <p:ph type="body" idx="1"/>
          </p:nvPr>
        </p:nvSpPr>
        <p:spPr>
          <a:xfrm>
            <a:off x="944250" y="3817723"/>
            <a:ext cx="6560820" cy="1045776"/>
          </a:xfrm>
        </p:spPr>
        <p:txBody>
          <a:bodyPr anchor="t"/>
          <a:lstStyle/>
          <a:p>
            <a:pPr marL="412750" lvl="0" indent="-285750" algn="l" rtl="0">
              <a:lnSpc>
                <a:spcPts val="2400"/>
              </a:lnSpc>
              <a:spcBef>
                <a:spcPts val="0"/>
              </a:spcBef>
              <a:spcAft>
                <a:spcPts val="0"/>
              </a:spcAft>
              <a:buClr>
                <a:schemeClr val="accent1"/>
              </a:buClr>
              <a:buSzPts val="1600"/>
              <a:buFont typeface="Arial" panose="020B0604020202020204" pitchFamily="34" charset="0"/>
              <a:buChar char="•"/>
            </a:pPr>
            <a:r>
              <a:rPr lang="en-US" sz="1300" i="1" dirty="0">
                <a:solidFill>
                  <a:schemeClr val="accent6">
                    <a:lumMod val="75000"/>
                  </a:schemeClr>
                </a:solidFill>
                <a:latin typeface="Barlow Semi Condensed Medium" panose="00000606000000000000" pitchFamily="2" charset="0"/>
              </a:rPr>
              <a:t>There are 21983 users who registered, of which 45% has not made any purchase, 19% made one purchase, and  35.7% made more than one. </a:t>
            </a:r>
          </a:p>
          <a:p>
            <a:pPr marL="412750" lvl="0" indent="-285750" algn="l" rtl="0">
              <a:lnSpc>
                <a:spcPts val="2400"/>
              </a:lnSpc>
              <a:spcBef>
                <a:spcPts val="0"/>
              </a:spcBef>
              <a:spcAft>
                <a:spcPts val="0"/>
              </a:spcAft>
              <a:buClr>
                <a:schemeClr val="accent1"/>
              </a:buClr>
              <a:buSzPts val="1600"/>
              <a:buFont typeface="Arial" panose="020B0604020202020204" pitchFamily="34" charset="0"/>
              <a:buChar char="•"/>
            </a:pPr>
            <a:r>
              <a:rPr lang="en-US" sz="1300" i="1" dirty="0">
                <a:solidFill>
                  <a:schemeClr val="accent6">
                    <a:lumMod val="75000"/>
                  </a:schemeClr>
                </a:solidFill>
                <a:latin typeface="Barlow Semi Condensed Medium" panose="00000606000000000000" pitchFamily="2" charset="0"/>
              </a:rPr>
              <a:t>Most users come from Finland followed by Denmark  and Greece. </a:t>
            </a:r>
          </a:p>
        </p:txBody>
      </p:sp>
      <p:pic>
        <p:nvPicPr>
          <p:cNvPr id="11" name="Picture 10">
            <a:extLst>
              <a:ext uri="{FF2B5EF4-FFF2-40B4-BE49-F238E27FC236}">
                <a16:creationId xmlns:a16="http://schemas.microsoft.com/office/drawing/2014/main" id="{5F451E1A-2DC3-F09F-4C70-6B6AC74299D1}"/>
              </a:ext>
            </a:extLst>
          </p:cNvPr>
          <p:cNvPicPr>
            <a:picLocks noChangeAspect="1"/>
          </p:cNvPicPr>
          <p:nvPr/>
        </p:nvPicPr>
        <p:blipFill rotWithShape="1">
          <a:blip r:embed="rId2"/>
          <a:srcRect b="18152"/>
          <a:stretch/>
        </p:blipFill>
        <p:spPr>
          <a:xfrm>
            <a:off x="944250" y="1935479"/>
            <a:ext cx="4050320" cy="1739299"/>
          </a:xfrm>
          <a:prstGeom prst="rect">
            <a:avLst/>
          </a:prstGeom>
        </p:spPr>
      </p:pic>
      <p:pic>
        <p:nvPicPr>
          <p:cNvPr id="13" name="Picture 12">
            <a:extLst>
              <a:ext uri="{FF2B5EF4-FFF2-40B4-BE49-F238E27FC236}">
                <a16:creationId xmlns:a16="http://schemas.microsoft.com/office/drawing/2014/main" id="{6793098E-B830-D08A-D463-1548D643FCFF}"/>
              </a:ext>
            </a:extLst>
          </p:cNvPr>
          <p:cNvPicPr>
            <a:picLocks noChangeAspect="1"/>
          </p:cNvPicPr>
          <p:nvPr/>
        </p:nvPicPr>
        <p:blipFill>
          <a:blip r:embed="rId3"/>
          <a:stretch>
            <a:fillRect/>
          </a:stretch>
        </p:blipFill>
        <p:spPr>
          <a:xfrm>
            <a:off x="5283977" y="1709440"/>
            <a:ext cx="2343013" cy="2007409"/>
          </a:xfrm>
          <a:prstGeom prst="rect">
            <a:avLst/>
          </a:prstGeom>
        </p:spPr>
      </p:pic>
    </p:spTree>
    <p:extLst>
      <p:ext uri="{BB962C8B-B14F-4D97-AF65-F5344CB8AC3E}">
        <p14:creationId xmlns:p14="http://schemas.microsoft.com/office/powerpoint/2010/main" val="2508987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B50DF-F62E-6D34-0E82-A80908E0B2AB}"/>
              </a:ext>
            </a:extLst>
          </p:cNvPr>
          <p:cNvSpPr>
            <a:spLocks noGrp="1"/>
          </p:cNvSpPr>
          <p:nvPr>
            <p:ph type="title"/>
          </p:nvPr>
        </p:nvSpPr>
        <p:spPr>
          <a:xfrm>
            <a:off x="1863786" y="740590"/>
            <a:ext cx="5416428" cy="576000"/>
          </a:xfrm>
        </p:spPr>
        <p:txBody>
          <a:bodyPr/>
          <a:lstStyle/>
          <a:p>
            <a:r>
              <a:rPr lang="en-US" sz="2400" dirty="0">
                <a:solidFill>
                  <a:schemeClr val="bg2"/>
                </a:solidFill>
              </a:rPr>
              <a:t>Observation </a:t>
            </a:r>
            <a:r>
              <a:rPr lang="en-150" sz="2400" dirty="0">
                <a:solidFill>
                  <a:schemeClr val="bg2"/>
                </a:solidFill>
              </a:rPr>
              <a:t>3</a:t>
            </a:r>
            <a:r>
              <a:rPr lang="en-US" sz="2400" dirty="0">
                <a:solidFill>
                  <a:schemeClr val="bg2"/>
                </a:solidFill>
              </a:rPr>
              <a:t> – </a:t>
            </a:r>
            <a:r>
              <a:rPr lang="en-150" sz="2400" dirty="0">
                <a:solidFill>
                  <a:schemeClr val="bg2"/>
                </a:solidFill>
              </a:rPr>
              <a:t>RFM Distribution</a:t>
            </a:r>
            <a:endParaRPr lang="en-US" sz="2400" dirty="0">
              <a:solidFill>
                <a:schemeClr val="bg2"/>
              </a:solidFill>
            </a:endParaRPr>
          </a:p>
        </p:txBody>
      </p:sp>
      <p:sp>
        <p:nvSpPr>
          <p:cNvPr id="5" name="Title 1">
            <a:extLst>
              <a:ext uri="{FF2B5EF4-FFF2-40B4-BE49-F238E27FC236}">
                <a16:creationId xmlns:a16="http://schemas.microsoft.com/office/drawing/2014/main" id="{CE5E0111-9DF6-18BD-04BD-2A8FC72E2232}"/>
              </a:ext>
            </a:extLst>
          </p:cNvPr>
          <p:cNvSpPr txBox="1">
            <a:spLocks/>
          </p:cNvSpPr>
          <p:nvPr/>
        </p:nvSpPr>
        <p:spPr>
          <a:xfrm>
            <a:off x="944250" y="226970"/>
            <a:ext cx="4087500" cy="3424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a:r>
              <a:rPr lang="en-US" sz="1600" dirty="0">
                <a:solidFill>
                  <a:schemeClr val="accent6"/>
                </a:solidFill>
              </a:rPr>
              <a:t>Step 2 </a:t>
            </a:r>
            <a:r>
              <a:rPr lang="en-US" sz="1600" dirty="0"/>
              <a:t>– Understanding the big picture</a:t>
            </a:r>
          </a:p>
        </p:txBody>
      </p:sp>
      <p:sp>
        <p:nvSpPr>
          <p:cNvPr id="7" name="Text Placeholder 2">
            <a:extLst>
              <a:ext uri="{FF2B5EF4-FFF2-40B4-BE49-F238E27FC236}">
                <a16:creationId xmlns:a16="http://schemas.microsoft.com/office/drawing/2014/main" id="{27BCB95D-8FCA-B294-FD77-4C9CAF615AAF}"/>
              </a:ext>
            </a:extLst>
          </p:cNvPr>
          <p:cNvSpPr>
            <a:spLocks noGrp="1"/>
          </p:cNvSpPr>
          <p:nvPr>
            <p:ph type="body" idx="1"/>
          </p:nvPr>
        </p:nvSpPr>
        <p:spPr>
          <a:xfrm>
            <a:off x="944250" y="3817723"/>
            <a:ext cx="6560820" cy="1045776"/>
          </a:xfrm>
        </p:spPr>
        <p:txBody>
          <a:bodyPr anchor="t"/>
          <a:lstStyle/>
          <a:p>
            <a:pPr marL="412750" lvl="0" indent="-285750" algn="l" rtl="0">
              <a:lnSpc>
                <a:spcPts val="2400"/>
              </a:lnSpc>
              <a:spcBef>
                <a:spcPts val="0"/>
              </a:spcBef>
              <a:spcAft>
                <a:spcPts val="0"/>
              </a:spcAft>
              <a:buClr>
                <a:schemeClr val="accent1"/>
              </a:buClr>
              <a:buSzPts val="1600"/>
              <a:buFont typeface="Arial" panose="020B0604020202020204" pitchFamily="34" charset="0"/>
              <a:buChar char="•"/>
            </a:pPr>
            <a:r>
              <a:rPr lang="en-150" sz="1300" i="1" dirty="0">
                <a:solidFill>
                  <a:schemeClr val="accent6">
                    <a:lumMod val="75000"/>
                  </a:schemeClr>
                </a:solidFill>
                <a:latin typeface="Barlow Semi Condensed Medium" panose="00000606000000000000" pitchFamily="2" charset="0"/>
              </a:rPr>
              <a:t>Over 2000  out of 12027 users (16.6%)  has made purchase with 23 days.</a:t>
            </a:r>
          </a:p>
          <a:p>
            <a:pPr marL="412750" lvl="0" indent="-285750" algn="l" rtl="0">
              <a:lnSpc>
                <a:spcPts val="2400"/>
              </a:lnSpc>
              <a:spcBef>
                <a:spcPts val="0"/>
              </a:spcBef>
              <a:spcAft>
                <a:spcPts val="0"/>
              </a:spcAft>
              <a:buClr>
                <a:schemeClr val="accent1"/>
              </a:buClr>
              <a:buSzPts val="1600"/>
              <a:buFont typeface="Arial" panose="020B0604020202020204" pitchFamily="34" charset="0"/>
              <a:buChar char="•"/>
            </a:pPr>
            <a:r>
              <a:rPr lang="en-150" sz="1300" i="1" dirty="0">
                <a:solidFill>
                  <a:schemeClr val="accent6">
                    <a:lumMod val="75000"/>
                  </a:schemeClr>
                </a:solidFill>
                <a:latin typeface="Barlow Semi Condensed Medium" panose="00000606000000000000" pitchFamily="2" charset="0"/>
              </a:rPr>
              <a:t>Over 66% of the purchasers has bought at most 5 times within given period. </a:t>
            </a:r>
          </a:p>
          <a:p>
            <a:pPr marL="412750" lvl="0" indent="-285750" algn="l" rtl="0">
              <a:lnSpc>
                <a:spcPts val="2400"/>
              </a:lnSpc>
              <a:spcBef>
                <a:spcPts val="0"/>
              </a:spcBef>
              <a:spcAft>
                <a:spcPts val="0"/>
              </a:spcAft>
              <a:buClr>
                <a:schemeClr val="accent1"/>
              </a:buClr>
              <a:buSzPts val="1600"/>
              <a:buFont typeface="Arial" panose="020B0604020202020204" pitchFamily="34" charset="0"/>
              <a:buChar char="•"/>
            </a:pPr>
            <a:r>
              <a:rPr lang="en-150" sz="1300" i="1" dirty="0">
                <a:solidFill>
                  <a:schemeClr val="accent6">
                    <a:lumMod val="75000"/>
                  </a:schemeClr>
                </a:solidFill>
                <a:latin typeface="Barlow Semi Condensed Medium" panose="00000606000000000000" pitchFamily="2" charset="0"/>
              </a:rPr>
              <a:t>The buyers spend average 15-35 euros  on each purchase. </a:t>
            </a:r>
            <a:endParaRPr lang="en-US" sz="1300" i="1" dirty="0">
              <a:solidFill>
                <a:schemeClr val="accent6">
                  <a:lumMod val="75000"/>
                </a:schemeClr>
              </a:solidFill>
              <a:latin typeface="Barlow Semi Condensed Medium" panose="00000606000000000000" pitchFamily="2" charset="0"/>
            </a:endParaRPr>
          </a:p>
        </p:txBody>
      </p:sp>
      <p:pic>
        <p:nvPicPr>
          <p:cNvPr id="4" name="Picture 3">
            <a:extLst>
              <a:ext uri="{FF2B5EF4-FFF2-40B4-BE49-F238E27FC236}">
                <a16:creationId xmlns:a16="http://schemas.microsoft.com/office/drawing/2014/main" id="{7C8F8D2B-F436-42BA-77FF-2DFF4819AD27}"/>
              </a:ext>
            </a:extLst>
          </p:cNvPr>
          <p:cNvPicPr>
            <a:picLocks noChangeAspect="1"/>
          </p:cNvPicPr>
          <p:nvPr/>
        </p:nvPicPr>
        <p:blipFill>
          <a:blip r:embed="rId2"/>
          <a:stretch>
            <a:fillRect/>
          </a:stretch>
        </p:blipFill>
        <p:spPr>
          <a:xfrm>
            <a:off x="792480" y="1441137"/>
            <a:ext cx="7472164" cy="2376585"/>
          </a:xfrm>
          <a:prstGeom prst="rect">
            <a:avLst/>
          </a:prstGeom>
        </p:spPr>
      </p:pic>
    </p:spTree>
    <p:extLst>
      <p:ext uri="{BB962C8B-B14F-4D97-AF65-F5344CB8AC3E}">
        <p14:creationId xmlns:p14="http://schemas.microsoft.com/office/powerpoint/2010/main" val="3137885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3498" name="Google Shape;3498;p61"/>
          <p:cNvSpPr txBox="1">
            <a:spLocks noGrp="1"/>
          </p:cNvSpPr>
          <p:nvPr>
            <p:ph type="title"/>
          </p:nvPr>
        </p:nvSpPr>
        <p:spPr>
          <a:xfrm>
            <a:off x="1678131" y="713957"/>
            <a:ext cx="5528700" cy="5492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600" dirty="0"/>
              <a:t>The goal - Expectation</a:t>
            </a:r>
            <a:endParaRPr sz="2600" dirty="0"/>
          </a:p>
        </p:txBody>
      </p:sp>
      <p:sp>
        <p:nvSpPr>
          <p:cNvPr id="3501" name="Google Shape;3501;p61"/>
          <p:cNvSpPr/>
          <p:nvPr/>
        </p:nvSpPr>
        <p:spPr>
          <a:xfrm>
            <a:off x="1067757" y="1465275"/>
            <a:ext cx="6877681" cy="793766"/>
          </a:xfrm>
          <a:prstGeom prst="roundRect">
            <a:avLst>
              <a:gd name="adj" fmla="val 16667"/>
            </a:avLst>
          </a:prstGeom>
          <a:solidFill>
            <a:schemeClr val="bg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2" name="Google Shape;3502;p61"/>
          <p:cNvSpPr/>
          <p:nvPr/>
        </p:nvSpPr>
        <p:spPr>
          <a:xfrm>
            <a:off x="1168081" y="1555557"/>
            <a:ext cx="6650039" cy="601980"/>
          </a:xfrm>
          <a:prstGeom prst="roundRect">
            <a:avLst>
              <a:gd name="adj" fmla="val 16667"/>
            </a:avLst>
          </a:prstGeom>
          <a:solidFill>
            <a:schemeClr val="accent2">
              <a:lumMod val="5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504" name="Google Shape;3504;p61"/>
          <p:cNvSpPr txBox="1">
            <a:spLocks noGrp="1"/>
          </p:cNvSpPr>
          <p:nvPr>
            <p:ph type="subTitle" idx="2"/>
          </p:nvPr>
        </p:nvSpPr>
        <p:spPr>
          <a:xfrm>
            <a:off x="2057400" y="1648936"/>
            <a:ext cx="4983480" cy="415222"/>
          </a:xfrm>
          <a:prstGeom prst="rect">
            <a:avLst/>
          </a:prstGeom>
        </p:spPr>
        <p:txBody>
          <a:bodyPr spcFirstLastPara="1" wrap="square" lIns="91425" tIns="91425" rIns="91425" bIns="91425" anchor="t" anchorCtr="0">
            <a:noAutofit/>
          </a:bodyPr>
          <a:lstStyle/>
          <a:p>
            <a:pPr lvl="0" rtl="0">
              <a:spcBef>
                <a:spcPts val="0"/>
              </a:spcBef>
              <a:spcAft>
                <a:spcPts val="0"/>
              </a:spcAft>
            </a:pPr>
            <a:r>
              <a:rPr lang="en-US" b="1" dirty="0">
                <a:solidFill>
                  <a:schemeClr val="bg1"/>
                </a:solidFill>
                <a:latin typeface="Barlow Semi Condensed"/>
                <a:ea typeface="Barlow Semi Condensed"/>
                <a:cs typeface="Barlow Semi Condensed"/>
                <a:sym typeface="Barlow Semi Condensed"/>
              </a:rPr>
              <a:t>USER SEGMENTATION </a:t>
            </a:r>
            <a:endParaRPr b="1" dirty="0">
              <a:solidFill>
                <a:schemeClr val="bg1"/>
              </a:solidFill>
              <a:latin typeface="Barlow Semi Condensed"/>
              <a:ea typeface="Barlow Semi Condensed"/>
              <a:cs typeface="Barlow Semi Condensed"/>
              <a:sym typeface="Barlow Semi Condensed"/>
            </a:endParaRPr>
          </a:p>
        </p:txBody>
      </p:sp>
      <p:sp>
        <p:nvSpPr>
          <p:cNvPr id="8" name="Google Shape;3501;p61">
            <a:extLst>
              <a:ext uri="{FF2B5EF4-FFF2-40B4-BE49-F238E27FC236}">
                <a16:creationId xmlns:a16="http://schemas.microsoft.com/office/drawing/2014/main" id="{1DA6C653-910B-8017-7482-528F9F39ACB4}"/>
              </a:ext>
            </a:extLst>
          </p:cNvPr>
          <p:cNvSpPr/>
          <p:nvPr/>
        </p:nvSpPr>
        <p:spPr>
          <a:xfrm>
            <a:off x="1067757" y="2796540"/>
            <a:ext cx="3143911" cy="2065020"/>
          </a:xfrm>
          <a:prstGeom prst="roundRect">
            <a:avLst>
              <a:gd name="adj" fmla="val 16667"/>
            </a:avLst>
          </a:prstGeom>
          <a:solidFill>
            <a:schemeClr val="accent3">
              <a:lumMod val="5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502;p61">
            <a:extLst>
              <a:ext uri="{FF2B5EF4-FFF2-40B4-BE49-F238E27FC236}">
                <a16:creationId xmlns:a16="http://schemas.microsoft.com/office/drawing/2014/main" id="{E75FF047-281B-2AEF-B12C-A0080DC6F6CE}"/>
              </a:ext>
            </a:extLst>
          </p:cNvPr>
          <p:cNvSpPr/>
          <p:nvPr/>
        </p:nvSpPr>
        <p:spPr>
          <a:xfrm>
            <a:off x="1168081" y="2910840"/>
            <a:ext cx="2916267" cy="1831643"/>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504;p61">
            <a:extLst>
              <a:ext uri="{FF2B5EF4-FFF2-40B4-BE49-F238E27FC236}">
                <a16:creationId xmlns:a16="http://schemas.microsoft.com/office/drawing/2014/main" id="{63E5B26B-6333-07D2-7421-8408F7C3FBD7}"/>
              </a:ext>
            </a:extLst>
          </p:cNvPr>
          <p:cNvSpPr txBox="1">
            <a:spLocks/>
          </p:cNvSpPr>
          <p:nvPr/>
        </p:nvSpPr>
        <p:spPr>
          <a:xfrm>
            <a:off x="1363979" y="2998470"/>
            <a:ext cx="2575561" cy="1744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marL="285750" indent="-285750" algn="l">
              <a:buFont typeface="Arial" panose="020B0604020202020204" pitchFamily="34" charset="0"/>
              <a:buChar char="•"/>
            </a:pPr>
            <a:r>
              <a:rPr lang="en-US" sz="1400" dirty="0"/>
              <a:t>REGISTRATION_COUNTRY</a:t>
            </a:r>
          </a:p>
          <a:p>
            <a:pPr marL="285750" indent="-285750" algn="l">
              <a:buFont typeface="Arial" panose="020B0604020202020204" pitchFamily="34" charset="0"/>
              <a:buChar char="•"/>
            </a:pPr>
            <a:r>
              <a:rPr lang="en-US" sz="1400" dirty="0"/>
              <a:t>TOTAL_PURCHASE_VALUE</a:t>
            </a:r>
          </a:p>
          <a:p>
            <a:pPr marL="285750" indent="-285750" algn="l">
              <a:buFont typeface="Arial" panose="020B0604020202020204" pitchFamily="34" charset="0"/>
              <a:buChar char="•"/>
            </a:pPr>
            <a:r>
              <a:rPr lang="en-US" sz="1400" dirty="0"/>
              <a:t>PURCHASE_COUNT</a:t>
            </a:r>
          </a:p>
          <a:p>
            <a:pPr marL="285750" indent="-285750" algn="l">
              <a:buFont typeface="Arial" panose="020B0604020202020204" pitchFamily="34" charset="0"/>
              <a:buChar char="•"/>
            </a:pPr>
            <a:r>
              <a:rPr lang="en-US" sz="1400" dirty="0"/>
              <a:t>Others: Device Type, Common hour/weekday to purchase, order meals, store type, etc..</a:t>
            </a:r>
          </a:p>
        </p:txBody>
      </p:sp>
      <p:sp>
        <p:nvSpPr>
          <p:cNvPr id="11" name="Google Shape;3501;p61">
            <a:extLst>
              <a:ext uri="{FF2B5EF4-FFF2-40B4-BE49-F238E27FC236}">
                <a16:creationId xmlns:a16="http://schemas.microsoft.com/office/drawing/2014/main" id="{CB0218C9-0163-33BA-57A6-EAAD2D284DF1}"/>
              </a:ext>
            </a:extLst>
          </p:cNvPr>
          <p:cNvSpPr/>
          <p:nvPr/>
        </p:nvSpPr>
        <p:spPr>
          <a:xfrm>
            <a:off x="4801528" y="2796540"/>
            <a:ext cx="3143911" cy="2065020"/>
          </a:xfrm>
          <a:prstGeom prst="roundRect">
            <a:avLst>
              <a:gd name="adj" fmla="val 16667"/>
            </a:avLst>
          </a:prstGeom>
          <a:solidFill>
            <a:schemeClr val="accent3">
              <a:lumMod val="50000"/>
            </a:schemeClr>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02;p61">
            <a:extLst>
              <a:ext uri="{FF2B5EF4-FFF2-40B4-BE49-F238E27FC236}">
                <a16:creationId xmlns:a16="http://schemas.microsoft.com/office/drawing/2014/main" id="{873FF395-3E7C-3EF7-A4D6-C4F2463093C4}"/>
              </a:ext>
            </a:extLst>
          </p:cNvPr>
          <p:cNvSpPr/>
          <p:nvPr/>
        </p:nvSpPr>
        <p:spPr>
          <a:xfrm>
            <a:off x="4904304" y="2910840"/>
            <a:ext cx="2913816" cy="1831643"/>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504;p61">
            <a:extLst>
              <a:ext uri="{FF2B5EF4-FFF2-40B4-BE49-F238E27FC236}">
                <a16:creationId xmlns:a16="http://schemas.microsoft.com/office/drawing/2014/main" id="{2ADE1F29-F101-A2A6-8765-1A27EFB71301}"/>
              </a:ext>
            </a:extLst>
          </p:cNvPr>
          <p:cNvSpPr txBox="1">
            <a:spLocks/>
          </p:cNvSpPr>
          <p:nvPr/>
        </p:nvSpPr>
        <p:spPr>
          <a:xfrm>
            <a:off x="5021580" y="2998470"/>
            <a:ext cx="2796540" cy="1744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l"/>
            <a:r>
              <a:rPr lang="en-US" sz="1400" dirty="0"/>
              <a:t>RFM – Recency, Frequency, Monetary </a:t>
            </a:r>
          </a:p>
          <a:p>
            <a:pPr marL="285750" indent="-285750" algn="l">
              <a:buFont typeface="Arial" panose="020B0604020202020204" pitchFamily="34" charset="0"/>
              <a:buChar char="•"/>
            </a:pPr>
            <a:r>
              <a:rPr lang="en-US" sz="1400" dirty="0"/>
              <a:t>LAST_PURCHASE_DATE</a:t>
            </a:r>
          </a:p>
          <a:p>
            <a:pPr marL="285750" indent="-285750" algn="l">
              <a:buFont typeface="Arial" panose="020B0604020202020204" pitchFamily="34" charset="0"/>
              <a:buChar char="•"/>
            </a:pPr>
            <a:r>
              <a:rPr lang="en-US" sz="1400" dirty="0"/>
              <a:t>TOTAL_PURCHASE_VALUE</a:t>
            </a:r>
          </a:p>
          <a:p>
            <a:pPr marL="285750" indent="-285750" algn="l">
              <a:buFont typeface="Arial" panose="020B0604020202020204" pitchFamily="34" charset="0"/>
              <a:buChar char="•"/>
            </a:pPr>
            <a:r>
              <a:rPr lang="en-US" sz="1400" dirty="0"/>
              <a:t>PURCHASE_COUNT </a:t>
            </a:r>
          </a:p>
          <a:p>
            <a:pPr marL="285750" indent="-285750" algn="l">
              <a:buFont typeface="Arial" panose="020B0604020202020204" pitchFamily="34" charset="0"/>
              <a:buChar char="•"/>
            </a:pPr>
            <a:r>
              <a:rPr lang="en-US" sz="1400" dirty="0"/>
              <a:t>Others: Device Type, Common hour/weekday to purchase, order meals, store type, etc..</a:t>
            </a:r>
          </a:p>
        </p:txBody>
      </p:sp>
      <p:sp>
        <p:nvSpPr>
          <p:cNvPr id="18" name="Arrow: Down 17">
            <a:extLst>
              <a:ext uri="{FF2B5EF4-FFF2-40B4-BE49-F238E27FC236}">
                <a16:creationId xmlns:a16="http://schemas.microsoft.com/office/drawing/2014/main" id="{70B73145-2FB8-E3AD-0E75-CC250CA76AB4}"/>
              </a:ext>
            </a:extLst>
          </p:cNvPr>
          <p:cNvSpPr/>
          <p:nvPr/>
        </p:nvSpPr>
        <p:spPr>
          <a:xfrm>
            <a:off x="2362200" y="2271837"/>
            <a:ext cx="251460" cy="519926"/>
          </a:xfrm>
          <a:prstGeom prst="down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3C77FAF5-F30C-7F8C-495C-FDC2CA1E91B8}"/>
              </a:ext>
            </a:extLst>
          </p:cNvPr>
          <p:cNvSpPr/>
          <p:nvPr/>
        </p:nvSpPr>
        <p:spPr>
          <a:xfrm>
            <a:off x="6233162" y="2267827"/>
            <a:ext cx="251460" cy="519926"/>
          </a:xfrm>
          <a:prstGeom prst="down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A6AD043-E66A-2E72-A1D9-113E3782AC9A}"/>
              </a:ext>
            </a:extLst>
          </p:cNvPr>
          <p:cNvSpPr/>
          <p:nvPr/>
        </p:nvSpPr>
        <p:spPr>
          <a:xfrm>
            <a:off x="6484622" y="2373341"/>
            <a:ext cx="1737358" cy="25430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150" dirty="0">
                <a:latin typeface="Barlow Semi Condensed" panose="00000506000000000000" pitchFamily="2" charset="0"/>
              </a:rPr>
              <a:t>Purchasing behaviour </a:t>
            </a:r>
            <a:endParaRPr lang="en-US" dirty="0">
              <a:latin typeface="Barlow Semi Condensed" panose="00000506000000000000" pitchFamily="2" charset="0"/>
            </a:endParaRPr>
          </a:p>
        </p:txBody>
      </p:sp>
      <p:sp>
        <p:nvSpPr>
          <p:cNvPr id="21" name="Title 1">
            <a:extLst>
              <a:ext uri="{FF2B5EF4-FFF2-40B4-BE49-F238E27FC236}">
                <a16:creationId xmlns:a16="http://schemas.microsoft.com/office/drawing/2014/main" id="{FD6CFF83-C7F9-71B8-876D-C07B3D58D4E1}"/>
              </a:ext>
            </a:extLst>
          </p:cNvPr>
          <p:cNvSpPr txBox="1">
            <a:spLocks/>
          </p:cNvSpPr>
          <p:nvPr/>
        </p:nvSpPr>
        <p:spPr>
          <a:xfrm>
            <a:off x="1168081" y="133280"/>
            <a:ext cx="4087500" cy="46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a:r>
              <a:rPr lang="en-US" sz="1600" dirty="0">
                <a:solidFill>
                  <a:schemeClr val="accent6"/>
                </a:solidFill>
              </a:rPr>
              <a:t>Step 2 </a:t>
            </a:r>
            <a:r>
              <a:rPr lang="en-US" sz="1600" dirty="0"/>
              <a:t>– Understanding the big picture</a:t>
            </a:r>
          </a:p>
        </p:txBody>
      </p:sp>
      <p:sp>
        <p:nvSpPr>
          <p:cNvPr id="22" name="Rectangle 21">
            <a:extLst>
              <a:ext uri="{FF2B5EF4-FFF2-40B4-BE49-F238E27FC236}">
                <a16:creationId xmlns:a16="http://schemas.microsoft.com/office/drawing/2014/main" id="{906F736F-AF9A-357D-C270-138F5A80D01E}"/>
              </a:ext>
            </a:extLst>
          </p:cNvPr>
          <p:cNvSpPr/>
          <p:nvPr/>
        </p:nvSpPr>
        <p:spPr>
          <a:xfrm>
            <a:off x="2669809" y="2379540"/>
            <a:ext cx="2131719" cy="25430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atin typeface="Barlow Semi Condensed" panose="00000506000000000000" pitchFamily="2" charset="0"/>
              </a:rPr>
              <a:t>Geographical Segmentation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3012" name="Google Shape;3012;p53"/>
          <p:cNvSpPr txBox="1">
            <a:spLocks noGrp="1"/>
          </p:cNvSpPr>
          <p:nvPr>
            <p:ph type="title"/>
          </p:nvPr>
        </p:nvSpPr>
        <p:spPr>
          <a:xfrm>
            <a:off x="2569787" y="518241"/>
            <a:ext cx="400442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600" dirty="0"/>
              <a:t>RFM Score Calculation</a:t>
            </a:r>
            <a:endParaRPr sz="2600" dirty="0"/>
          </a:p>
        </p:txBody>
      </p:sp>
      <p:sp>
        <p:nvSpPr>
          <p:cNvPr id="3150" name="Google Shape;3150;p53"/>
          <p:cNvSpPr txBox="1">
            <a:spLocks noGrp="1"/>
          </p:cNvSpPr>
          <p:nvPr>
            <p:ph type="subTitle" idx="1"/>
          </p:nvPr>
        </p:nvSpPr>
        <p:spPr>
          <a:xfrm>
            <a:off x="937260" y="1243928"/>
            <a:ext cx="1972773"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lumMod val="75000"/>
                  </a:schemeClr>
                </a:solidFill>
              </a:rPr>
              <a:t>Recency</a:t>
            </a:r>
            <a:endParaRPr dirty="0">
              <a:solidFill>
                <a:schemeClr val="accent1">
                  <a:lumMod val="75000"/>
                </a:schemeClr>
              </a:solidFill>
            </a:endParaRPr>
          </a:p>
        </p:txBody>
      </p:sp>
      <p:sp>
        <p:nvSpPr>
          <p:cNvPr id="3151" name="Google Shape;3151;p53"/>
          <p:cNvSpPr txBox="1">
            <a:spLocks noGrp="1"/>
          </p:cNvSpPr>
          <p:nvPr>
            <p:ph type="subTitle" idx="2"/>
          </p:nvPr>
        </p:nvSpPr>
        <p:spPr>
          <a:xfrm>
            <a:off x="937260" y="1545605"/>
            <a:ext cx="2247899" cy="610800"/>
          </a:xfrm>
          <a:prstGeom prst="rect">
            <a:avLst/>
          </a:prstGeom>
        </p:spPr>
        <p:txBody>
          <a:bodyPr spcFirstLastPara="1" wrap="square" lIns="91425" tIns="91425" rIns="91425" bIns="91425" anchor="t" anchorCtr="0">
            <a:noAutofit/>
          </a:bodyPr>
          <a:lstStyle/>
          <a:p>
            <a:pPr algn="l"/>
            <a:r>
              <a:rPr lang="en-US" sz="1400" b="0" i="0" dirty="0">
                <a:solidFill>
                  <a:srgbClr val="000000"/>
                </a:solidFill>
                <a:effectLst/>
                <a:latin typeface="Barlow Semi Condensed" panose="00000506000000000000" pitchFamily="2" charset="0"/>
              </a:rPr>
              <a:t>= Present Date – Last purchase date</a:t>
            </a:r>
          </a:p>
        </p:txBody>
      </p:sp>
      <p:sp>
        <p:nvSpPr>
          <p:cNvPr id="3152" name="Google Shape;3152;p53"/>
          <p:cNvSpPr txBox="1">
            <a:spLocks noGrp="1"/>
          </p:cNvSpPr>
          <p:nvPr>
            <p:ph type="subTitle" idx="3"/>
          </p:nvPr>
        </p:nvSpPr>
        <p:spPr>
          <a:xfrm>
            <a:off x="3268742" y="1243928"/>
            <a:ext cx="199622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lumMod val="75000"/>
                  </a:schemeClr>
                </a:solidFill>
              </a:rPr>
              <a:t>Frequency</a:t>
            </a:r>
            <a:endParaRPr dirty="0">
              <a:solidFill>
                <a:schemeClr val="accent1">
                  <a:lumMod val="75000"/>
                </a:schemeClr>
              </a:solidFill>
            </a:endParaRPr>
          </a:p>
        </p:txBody>
      </p:sp>
      <p:sp>
        <p:nvSpPr>
          <p:cNvPr id="3153" name="Google Shape;3153;p53"/>
          <p:cNvSpPr txBox="1">
            <a:spLocks noGrp="1"/>
          </p:cNvSpPr>
          <p:nvPr>
            <p:ph type="subTitle" idx="4"/>
          </p:nvPr>
        </p:nvSpPr>
        <p:spPr>
          <a:xfrm>
            <a:off x="3255738" y="1538697"/>
            <a:ext cx="2101121" cy="6523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 The number of purchases </a:t>
            </a:r>
            <a:endParaRPr sz="1400" dirty="0">
              <a:latin typeface="Barlow Semi Condensed"/>
              <a:ea typeface="Barlow Semi Condensed"/>
              <a:cs typeface="Barlow Semi Condensed"/>
              <a:sym typeface="Barlow Semi Condensed"/>
            </a:endParaRPr>
          </a:p>
        </p:txBody>
      </p:sp>
      <p:sp>
        <p:nvSpPr>
          <p:cNvPr id="3154" name="Google Shape;3154;p53"/>
          <p:cNvSpPr txBox="1">
            <a:spLocks noGrp="1"/>
          </p:cNvSpPr>
          <p:nvPr>
            <p:ph type="subTitle" idx="5"/>
          </p:nvPr>
        </p:nvSpPr>
        <p:spPr>
          <a:xfrm>
            <a:off x="5427438" y="1208589"/>
            <a:ext cx="21840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lumMod val="75000"/>
                  </a:schemeClr>
                </a:solidFill>
              </a:rPr>
              <a:t>Monetary Value</a:t>
            </a:r>
            <a:endParaRPr dirty="0">
              <a:solidFill>
                <a:schemeClr val="accent1">
                  <a:lumMod val="75000"/>
                </a:schemeClr>
              </a:solidFill>
            </a:endParaRPr>
          </a:p>
        </p:txBody>
      </p:sp>
      <p:sp>
        <p:nvSpPr>
          <p:cNvPr id="3155" name="Google Shape;3155;p53"/>
          <p:cNvSpPr txBox="1">
            <a:spLocks noGrp="1"/>
          </p:cNvSpPr>
          <p:nvPr>
            <p:ph type="subTitle" idx="6"/>
          </p:nvPr>
        </p:nvSpPr>
        <p:spPr>
          <a:xfrm>
            <a:off x="5427438" y="1538697"/>
            <a:ext cx="2497362" cy="6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Barlow Semi Condensed"/>
                <a:ea typeface="Barlow Semi Condensed"/>
                <a:cs typeface="Barlow Semi Condensed"/>
                <a:sym typeface="Barlow Semi Condensed"/>
              </a:rPr>
              <a:t>= Average purchase value in euros </a:t>
            </a:r>
            <a:endParaRPr sz="1400" dirty="0">
              <a:latin typeface="Barlow Semi Condensed"/>
              <a:ea typeface="Barlow Semi Condensed"/>
              <a:cs typeface="Barlow Semi Condensed"/>
              <a:sym typeface="Barlow Semi Condensed"/>
            </a:endParaRPr>
          </a:p>
        </p:txBody>
      </p:sp>
      <p:sp>
        <p:nvSpPr>
          <p:cNvPr id="2" name="Title 1">
            <a:extLst>
              <a:ext uri="{FF2B5EF4-FFF2-40B4-BE49-F238E27FC236}">
                <a16:creationId xmlns:a16="http://schemas.microsoft.com/office/drawing/2014/main" id="{2CE3D9C7-C283-53FB-FB57-08EC5BFD2796}"/>
              </a:ext>
            </a:extLst>
          </p:cNvPr>
          <p:cNvSpPr txBox="1">
            <a:spLocks/>
          </p:cNvSpPr>
          <p:nvPr/>
        </p:nvSpPr>
        <p:spPr>
          <a:xfrm>
            <a:off x="877367" y="83250"/>
            <a:ext cx="4087500" cy="46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a:r>
              <a:rPr lang="en-US" sz="1600" dirty="0">
                <a:solidFill>
                  <a:schemeClr val="accent6"/>
                </a:solidFill>
              </a:rPr>
              <a:t>Step 3 </a:t>
            </a:r>
            <a:r>
              <a:rPr lang="en-US" sz="1600" dirty="0"/>
              <a:t>– Data Preparation</a:t>
            </a:r>
          </a:p>
        </p:txBody>
      </p:sp>
      <p:graphicFrame>
        <p:nvGraphicFramePr>
          <p:cNvPr id="3218" name="Google Shape;2242;p42">
            <a:extLst>
              <a:ext uri="{FF2B5EF4-FFF2-40B4-BE49-F238E27FC236}">
                <a16:creationId xmlns:a16="http://schemas.microsoft.com/office/drawing/2014/main" id="{0AC46B2A-84F4-0675-4585-3B1272A4E074}"/>
              </a:ext>
            </a:extLst>
          </p:cNvPr>
          <p:cNvGraphicFramePr/>
          <p:nvPr>
            <p:extLst>
              <p:ext uri="{D42A27DB-BD31-4B8C-83A1-F6EECF244321}">
                <p14:modId xmlns:p14="http://schemas.microsoft.com/office/powerpoint/2010/main" val="3770485019"/>
              </p:ext>
            </p:extLst>
          </p:nvPr>
        </p:nvGraphicFramePr>
        <p:xfrm>
          <a:off x="937260" y="2240637"/>
          <a:ext cx="7216140" cy="2441411"/>
        </p:xfrm>
        <a:graphic>
          <a:graphicData uri="http://schemas.openxmlformats.org/drawingml/2006/table">
            <a:tbl>
              <a:tblPr>
                <a:tableStyleId>{8799B23B-EC83-4686-B30A-512413B5E67A}</a:tableStyleId>
              </a:tblPr>
              <a:tblGrid>
                <a:gridCol w="2743200">
                  <a:extLst>
                    <a:ext uri="{9D8B030D-6E8A-4147-A177-3AD203B41FA5}">
                      <a16:colId xmlns:a16="http://schemas.microsoft.com/office/drawing/2014/main" val="20000"/>
                    </a:ext>
                  </a:extLst>
                </a:gridCol>
                <a:gridCol w="894588">
                  <a:extLst>
                    <a:ext uri="{9D8B030D-6E8A-4147-A177-3AD203B41FA5}">
                      <a16:colId xmlns:a16="http://schemas.microsoft.com/office/drawing/2014/main" val="1024056384"/>
                    </a:ext>
                  </a:extLst>
                </a:gridCol>
                <a:gridCol w="894588">
                  <a:extLst>
                    <a:ext uri="{9D8B030D-6E8A-4147-A177-3AD203B41FA5}">
                      <a16:colId xmlns:a16="http://schemas.microsoft.com/office/drawing/2014/main" val="20001"/>
                    </a:ext>
                  </a:extLst>
                </a:gridCol>
                <a:gridCol w="894588">
                  <a:extLst>
                    <a:ext uri="{9D8B030D-6E8A-4147-A177-3AD203B41FA5}">
                      <a16:colId xmlns:a16="http://schemas.microsoft.com/office/drawing/2014/main" val="20002"/>
                    </a:ext>
                  </a:extLst>
                </a:gridCol>
                <a:gridCol w="894588">
                  <a:extLst>
                    <a:ext uri="{9D8B030D-6E8A-4147-A177-3AD203B41FA5}">
                      <a16:colId xmlns:a16="http://schemas.microsoft.com/office/drawing/2014/main" val="20003"/>
                    </a:ext>
                  </a:extLst>
                </a:gridCol>
                <a:gridCol w="894588">
                  <a:extLst>
                    <a:ext uri="{9D8B030D-6E8A-4147-A177-3AD203B41FA5}">
                      <a16:colId xmlns:a16="http://schemas.microsoft.com/office/drawing/2014/main" val="20004"/>
                    </a:ext>
                  </a:extLst>
                </a:gridCol>
              </a:tblGrid>
              <a:tr h="460361">
                <a:tc>
                  <a:txBody>
                    <a:bodyPr/>
                    <a:lstStyle/>
                    <a:p>
                      <a:pPr marL="0" lvl="0" indent="0" algn="ctr" rtl="0">
                        <a:spcBef>
                          <a:spcPts val="0"/>
                        </a:spcBef>
                        <a:spcAft>
                          <a:spcPts val="0"/>
                        </a:spcAft>
                        <a:buNone/>
                      </a:pPr>
                      <a:r>
                        <a:rPr lang="en-US" sz="1600" b="1" dirty="0">
                          <a:solidFill>
                            <a:srgbClr val="595959"/>
                          </a:solidFill>
                          <a:latin typeface="Barlow Semi Condensed Medium" panose="00000606000000000000" pitchFamily="2" charset="0"/>
                          <a:sym typeface="Barlow Semi Condensed Medium"/>
                        </a:rPr>
                        <a:t>Quantile</a:t>
                      </a:r>
                      <a:endParaRPr sz="1600" b="1" dirty="0">
                        <a:solidFill>
                          <a:srgbClr val="595959"/>
                        </a:solidFill>
                        <a:latin typeface="Barlow Semi Condensed Medium" panose="00000606000000000000" pitchFamily="2" charset="0"/>
                        <a:ea typeface="Barlow Semi Condensed Medium"/>
                        <a:cs typeface="Barlow Semi Condensed Medium"/>
                        <a:sym typeface="Barlow Semi Condensed Medium"/>
                      </a:endParaRPr>
                    </a:p>
                  </a:txBody>
                  <a:tcPr marL="91425" marR="91425" marT="91425" marB="91425" anchor="ctr">
                    <a:solidFill>
                      <a:schemeClr val="accent1">
                        <a:lumMod val="20000"/>
                        <a:lumOff val="80000"/>
                      </a:schemeClr>
                    </a:solidFill>
                  </a:tcPr>
                </a:tc>
                <a:tc>
                  <a:txBody>
                    <a:bodyPr/>
                    <a:lstStyle/>
                    <a:p>
                      <a:pPr marL="0" lvl="0" indent="0" algn="ctr" rtl="0">
                        <a:spcBef>
                          <a:spcPts val="0"/>
                        </a:spcBef>
                        <a:spcAft>
                          <a:spcPts val="0"/>
                        </a:spcAft>
                        <a:buNone/>
                      </a:pPr>
                      <a:r>
                        <a:rPr lang="en-US" sz="1600" b="1" dirty="0">
                          <a:solidFill>
                            <a:schemeClr val="dk2"/>
                          </a:solidFill>
                          <a:latin typeface="Barlow Semi Condensed Medium" panose="00000606000000000000" pitchFamily="2" charset="0"/>
                          <a:ea typeface="Barlow Semi Condensed Medium"/>
                          <a:cs typeface="Barlow Semi Condensed Medium"/>
                          <a:sym typeface="Barlow Semi Condensed Medium"/>
                        </a:rPr>
                        <a:t>0</a:t>
                      </a:r>
                      <a:endParaRPr sz="1600" b="1" dirty="0">
                        <a:solidFill>
                          <a:schemeClr val="dk2"/>
                        </a:solidFill>
                        <a:latin typeface="Barlow Semi Condensed Medium" panose="00000606000000000000" pitchFamily="2" charset="0"/>
                        <a:ea typeface="Barlow Semi Condensed Medium"/>
                        <a:cs typeface="Barlow Semi Condensed Medium"/>
                        <a:sym typeface="Barlow Semi Condensed Medium"/>
                      </a:endParaRPr>
                    </a:p>
                  </a:txBody>
                  <a:tcPr marL="91425" marR="91425" marT="91425" marB="91425" anchor="ctr">
                    <a:solidFill>
                      <a:schemeClr val="accent1">
                        <a:lumMod val="20000"/>
                        <a:lumOff val="80000"/>
                      </a:schemeClr>
                    </a:solidFill>
                  </a:tcPr>
                </a:tc>
                <a:tc>
                  <a:txBody>
                    <a:bodyPr/>
                    <a:lstStyle/>
                    <a:p>
                      <a:pPr marL="0" lvl="0" indent="0" algn="ctr" rtl="0">
                        <a:spcBef>
                          <a:spcPts val="0"/>
                        </a:spcBef>
                        <a:spcAft>
                          <a:spcPts val="0"/>
                        </a:spcAft>
                        <a:buNone/>
                      </a:pPr>
                      <a:r>
                        <a:rPr lang="en" sz="1600" b="1" dirty="0">
                          <a:solidFill>
                            <a:schemeClr val="dk2"/>
                          </a:solidFill>
                          <a:latin typeface="Barlow Semi Condensed Medium" panose="00000606000000000000" pitchFamily="2" charset="0"/>
                          <a:sym typeface="Barlow Semi Condensed Medium"/>
                        </a:rPr>
                        <a:t>0.2</a:t>
                      </a:r>
                      <a:endParaRPr sz="1600" b="1" dirty="0">
                        <a:solidFill>
                          <a:schemeClr val="dk2"/>
                        </a:solidFill>
                        <a:latin typeface="Barlow Semi Condensed Medium" panose="00000606000000000000" pitchFamily="2" charset="0"/>
                        <a:ea typeface="Barlow Semi Condensed Medium"/>
                        <a:cs typeface="Barlow Semi Condensed Medium"/>
                        <a:sym typeface="Barlow Semi Condensed Medium"/>
                      </a:endParaRPr>
                    </a:p>
                  </a:txBody>
                  <a:tcPr marL="91425" marR="91425" marT="91425" marB="91425" anchor="ctr">
                    <a:solidFill>
                      <a:schemeClr val="accent1">
                        <a:lumMod val="20000"/>
                        <a:lumOff val="80000"/>
                      </a:schemeClr>
                    </a:solidFill>
                  </a:tcPr>
                </a:tc>
                <a:tc>
                  <a:txBody>
                    <a:bodyPr/>
                    <a:lstStyle/>
                    <a:p>
                      <a:pPr marL="0" lvl="0" indent="0" algn="ctr" rtl="0">
                        <a:spcBef>
                          <a:spcPts val="0"/>
                        </a:spcBef>
                        <a:spcAft>
                          <a:spcPts val="0"/>
                        </a:spcAft>
                        <a:buNone/>
                      </a:pPr>
                      <a:r>
                        <a:rPr lang="en" sz="1600" b="1" dirty="0">
                          <a:solidFill>
                            <a:schemeClr val="dk2"/>
                          </a:solidFill>
                          <a:latin typeface="Barlow Semi Condensed Medium" panose="00000606000000000000" pitchFamily="2" charset="0"/>
                          <a:sym typeface="Barlow Semi Condensed Medium"/>
                        </a:rPr>
                        <a:t>0.4</a:t>
                      </a:r>
                      <a:endParaRPr sz="1600" b="1" dirty="0">
                        <a:solidFill>
                          <a:schemeClr val="dk2"/>
                        </a:solidFill>
                        <a:latin typeface="Barlow Semi Condensed Medium" panose="00000606000000000000" pitchFamily="2" charset="0"/>
                        <a:ea typeface="Barlow Semi Condensed Medium"/>
                        <a:cs typeface="Barlow Semi Condensed Medium"/>
                        <a:sym typeface="Barlow Semi Condensed Medium"/>
                      </a:endParaRPr>
                    </a:p>
                  </a:txBody>
                  <a:tcPr marL="91425" marR="91425" marT="91425" marB="91425" anchor="ctr">
                    <a:solidFill>
                      <a:schemeClr val="accent1">
                        <a:lumMod val="20000"/>
                        <a:lumOff val="80000"/>
                      </a:schemeClr>
                    </a:solidFill>
                  </a:tcPr>
                </a:tc>
                <a:tc>
                  <a:txBody>
                    <a:bodyPr/>
                    <a:lstStyle/>
                    <a:p>
                      <a:pPr marL="0" lvl="0" indent="0" algn="ctr" rtl="0">
                        <a:spcBef>
                          <a:spcPts val="0"/>
                        </a:spcBef>
                        <a:spcAft>
                          <a:spcPts val="0"/>
                        </a:spcAft>
                        <a:buNone/>
                      </a:pPr>
                      <a:r>
                        <a:rPr lang="en" sz="1600" b="1" dirty="0">
                          <a:solidFill>
                            <a:schemeClr val="dk2"/>
                          </a:solidFill>
                          <a:latin typeface="Barlow Semi Condensed Medium" panose="00000606000000000000" pitchFamily="2" charset="0"/>
                          <a:sym typeface="Barlow Semi Condensed Medium"/>
                        </a:rPr>
                        <a:t>0.6</a:t>
                      </a:r>
                      <a:endParaRPr sz="1600" b="1" dirty="0">
                        <a:solidFill>
                          <a:schemeClr val="dk2"/>
                        </a:solidFill>
                        <a:latin typeface="Barlow Semi Condensed Medium" panose="00000606000000000000" pitchFamily="2" charset="0"/>
                        <a:ea typeface="Barlow Semi Condensed Medium"/>
                        <a:cs typeface="Barlow Semi Condensed Medium"/>
                        <a:sym typeface="Barlow Semi Condensed Medium"/>
                      </a:endParaRPr>
                    </a:p>
                  </a:txBody>
                  <a:tcPr marL="91425" marR="91425" marT="91425" marB="91425" anchor="ctr">
                    <a:solidFill>
                      <a:schemeClr val="accent1">
                        <a:lumMod val="20000"/>
                        <a:lumOff val="80000"/>
                      </a:schemeClr>
                    </a:solidFill>
                  </a:tcPr>
                </a:tc>
                <a:tc>
                  <a:txBody>
                    <a:bodyPr/>
                    <a:lstStyle/>
                    <a:p>
                      <a:pPr marL="0" lvl="0" indent="0" algn="ctr" rtl="0">
                        <a:spcBef>
                          <a:spcPts val="0"/>
                        </a:spcBef>
                        <a:spcAft>
                          <a:spcPts val="0"/>
                        </a:spcAft>
                        <a:buNone/>
                      </a:pPr>
                      <a:r>
                        <a:rPr lang="en" sz="1600" b="1" dirty="0">
                          <a:solidFill>
                            <a:schemeClr val="dk2"/>
                          </a:solidFill>
                          <a:latin typeface="Barlow Semi Condensed Medium" panose="00000606000000000000" pitchFamily="2" charset="0"/>
                          <a:sym typeface="Barlow Semi Condensed Medium"/>
                        </a:rPr>
                        <a:t>0.8</a:t>
                      </a:r>
                      <a:endParaRPr sz="1600" b="1" dirty="0">
                        <a:solidFill>
                          <a:schemeClr val="dk2"/>
                        </a:solidFill>
                        <a:latin typeface="Barlow Semi Condensed Medium" panose="00000606000000000000" pitchFamily="2" charset="0"/>
                        <a:ea typeface="Barlow Semi Condensed Medium"/>
                        <a:cs typeface="Barlow Semi Condensed Medium"/>
                        <a:sym typeface="Barlow Semi Condensed Medium"/>
                      </a:endParaRPr>
                    </a:p>
                  </a:txBody>
                  <a:tcPr marL="91425" marR="91425" marT="91425" marB="91425" anchor="ctr">
                    <a:solidFill>
                      <a:schemeClr val="accent1">
                        <a:lumMod val="20000"/>
                        <a:lumOff val="80000"/>
                      </a:schemeClr>
                    </a:solidFill>
                  </a:tcPr>
                </a:tc>
                <a:extLst>
                  <a:ext uri="{0D108BD9-81ED-4DB2-BD59-A6C34878D82A}">
                    <a16:rowId xmlns:a16="http://schemas.microsoft.com/office/drawing/2014/main" val="10000"/>
                  </a:ext>
                </a:extLst>
              </a:tr>
              <a:tr h="0">
                <a:tc>
                  <a:txBody>
                    <a:bodyPr/>
                    <a:lstStyle/>
                    <a:p>
                      <a:pPr marL="0" lvl="3" indent="0" algn="l" rtl="0">
                        <a:spcBef>
                          <a:spcPts val="0"/>
                        </a:spcBef>
                        <a:spcAft>
                          <a:spcPts val="0"/>
                        </a:spcAft>
                        <a:buNone/>
                      </a:pPr>
                      <a:r>
                        <a:rPr lang="en-US" b="1" dirty="0">
                          <a:solidFill>
                            <a:srgbClr val="595959"/>
                          </a:solidFill>
                          <a:latin typeface="Barlow Semi Condensed Medium" panose="00000606000000000000" pitchFamily="2" charset="0"/>
                          <a:sym typeface="Barlow Semi Condensed Medium"/>
                        </a:rPr>
                        <a:t>Recency (days)</a:t>
                      </a:r>
                      <a:endParaRPr b="1" dirty="0">
                        <a:solidFill>
                          <a:srgbClr val="595959"/>
                        </a:solidFill>
                        <a:latin typeface="Barlow Semi Condensed Medium" panose="00000606000000000000" pitchFamily="2" charset="0"/>
                        <a:ea typeface="Barlow Semi Condensed Medium"/>
                        <a:cs typeface="Barlow Semi Condensed Medium"/>
                        <a:sym typeface="Barlow Semi Condensed Medium"/>
                      </a:endParaRPr>
                    </a:p>
                  </a:txBody>
                  <a:tcPr marL="91425" marR="91425" marT="91425" marB="91425" anchor="ctr">
                    <a:solidFill>
                      <a:schemeClr val="accent1">
                        <a:lumMod val="20000"/>
                        <a:lumOff val="80000"/>
                      </a:schemeClr>
                    </a:solidFill>
                  </a:tcPr>
                </a:tc>
                <a:tc>
                  <a:txBody>
                    <a:bodyPr/>
                    <a:lstStyle/>
                    <a:p>
                      <a:pPr marL="0" lvl="0" indent="0" algn="ctr" rtl="0">
                        <a:spcBef>
                          <a:spcPts val="0"/>
                        </a:spcBef>
                        <a:spcAft>
                          <a:spcPts val="0"/>
                        </a:spcAft>
                        <a:buNone/>
                      </a:pPr>
                      <a:r>
                        <a:rPr lang="en-US" dirty="0">
                          <a:solidFill>
                            <a:schemeClr val="tx1">
                              <a:lumMod val="60000"/>
                              <a:lumOff val="40000"/>
                            </a:schemeClr>
                          </a:solidFill>
                          <a:latin typeface="Barlow Semi Condensed" panose="00000506000000000000" pitchFamily="2" charset="0"/>
                          <a:ea typeface="Barlow Semi Condensed Medium"/>
                          <a:cs typeface="Barlow Semi Condensed Medium"/>
                          <a:sym typeface="Barlow Semi Condensed Medium"/>
                        </a:rPr>
                        <a:t>0</a:t>
                      </a:r>
                      <a:endParaRPr dirty="0">
                        <a:solidFill>
                          <a:schemeClr val="tx1">
                            <a:lumMod val="60000"/>
                            <a:lumOff val="40000"/>
                          </a:schemeClr>
                        </a:solidFill>
                        <a:latin typeface="Barlow Semi Condensed" panose="00000506000000000000" pitchFamily="2" charset="0"/>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dirty="0">
                          <a:solidFill>
                            <a:schemeClr val="tx1">
                              <a:lumMod val="60000"/>
                              <a:lumOff val="40000"/>
                            </a:schemeClr>
                          </a:solidFill>
                          <a:latin typeface="Barlow Semi Condensed" panose="00000506000000000000" pitchFamily="2" charset="0"/>
                          <a:ea typeface="Barlow Semi Condensed Medium"/>
                          <a:cs typeface="Barlow Semi Condensed Medium"/>
                          <a:sym typeface="Barlow Semi Condensed Medium"/>
                        </a:rPr>
                        <a:t>23</a:t>
                      </a:r>
                      <a:endParaRPr dirty="0">
                        <a:solidFill>
                          <a:schemeClr val="tx1">
                            <a:lumMod val="60000"/>
                            <a:lumOff val="40000"/>
                          </a:schemeClr>
                        </a:solidFill>
                        <a:latin typeface="Barlow Semi Condensed" panose="00000506000000000000" pitchFamily="2" charset="0"/>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dirty="0">
                          <a:solidFill>
                            <a:schemeClr val="tx1">
                              <a:lumMod val="60000"/>
                              <a:lumOff val="40000"/>
                            </a:schemeClr>
                          </a:solidFill>
                          <a:latin typeface="Barlow Semi Condensed" panose="00000506000000000000" pitchFamily="2" charset="0"/>
                          <a:ea typeface="Barlow Semi Condensed Medium"/>
                          <a:cs typeface="Barlow Semi Condensed Medium"/>
                          <a:sym typeface="Barlow Semi Condensed Medium"/>
                        </a:rPr>
                        <a:t>96</a:t>
                      </a:r>
                      <a:endParaRPr dirty="0">
                        <a:solidFill>
                          <a:schemeClr val="tx1">
                            <a:lumMod val="60000"/>
                            <a:lumOff val="40000"/>
                          </a:schemeClr>
                        </a:solidFill>
                        <a:latin typeface="Barlow Semi Condensed" panose="00000506000000000000" pitchFamily="2" charset="0"/>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dirty="0">
                          <a:solidFill>
                            <a:schemeClr val="tx1">
                              <a:lumMod val="60000"/>
                              <a:lumOff val="40000"/>
                            </a:schemeClr>
                          </a:solidFill>
                          <a:latin typeface="Barlow Semi Condensed" panose="00000506000000000000" pitchFamily="2" charset="0"/>
                          <a:ea typeface="Barlow Semi Condensed Medium"/>
                          <a:cs typeface="Barlow Semi Condensed Medium"/>
                          <a:sym typeface="Barlow Semi Condensed Medium"/>
                        </a:rPr>
                        <a:t>243</a:t>
                      </a:r>
                      <a:endParaRPr dirty="0">
                        <a:solidFill>
                          <a:schemeClr val="tx1">
                            <a:lumMod val="60000"/>
                            <a:lumOff val="40000"/>
                          </a:schemeClr>
                        </a:solidFill>
                        <a:latin typeface="Barlow Semi Condensed" panose="00000506000000000000" pitchFamily="2" charset="0"/>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dirty="0">
                          <a:solidFill>
                            <a:schemeClr val="tx1">
                              <a:lumMod val="60000"/>
                              <a:lumOff val="40000"/>
                            </a:schemeClr>
                          </a:solidFill>
                          <a:latin typeface="Barlow Semi Condensed" panose="00000506000000000000" pitchFamily="2" charset="0"/>
                          <a:ea typeface="Barlow Semi Condensed Medium"/>
                          <a:cs typeface="Barlow Semi Condensed Medium"/>
                          <a:sym typeface="Barlow Semi Condensed Medium"/>
                        </a:rPr>
                        <a:t>401</a:t>
                      </a:r>
                      <a:endParaRPr dirty="0">
                        <a:solidFill>
                          <a:schemeClr val="tx1">
                            <a:lumMod val="60000"/>
                            <a:lumOff val="40000"/>
                          </a:schemeClr>
                        </a:solidFill>
                        <a:latin typeface="Barlow Semi Condensed" panose="00000506000000000000" pitchFamily="2" charset="0"/>
                        <a:ea typeface="Barlow Semi Condensed Medium"/>
                        <a:cs typeface="Barlow Semi Condensed Medium"/>
                        <a:sym typeface="Barlow Semi Condensed Medium"/>
                      </a:endParaRPr>
                    </a:p>
                  </a:txBody>
                  <a:tcPr marL="91425" marR="91425" marT="91425" marB="91425" anchor="ctr"/>
                </a:tc>
                <a:extLst>
                  <a:ext uri="{0D108BD9-81ED-4DB2-BD59-A6C34878D82A}">
                    <a16:rowId xmlns:a16="http://schemas.microsoft.com/office/drawing/2014/main" val="10001"/>
                  </a:ext>
                </a:extLst>
              </a:tr>
              <a:tr h="396000">
                <a:tc>
                  <a:txBody>
                    <a:bodyPr/>
                    <a:lstStyle/>
                    <a:p>
                      <a:pPr marL="0" lvl="3" indent="0" algn="l" rtl="0">
                        <a:spcBef>
                          <a:spcPts val="0"/>
                        </a:spcBef>
                        <a:spcAft>
                          <a:spcPts val="0"/>
                        </a:spcAft>
                        <a:buNone/>
                      </a:pPr>
                      <a:r>
                        <a:rPr lang="en-US" b="1" dirty="0">
                          <a:solidFill>
                            <a:srgbClr val="595959"/>
                          </a:solidFill>
                          <a:latin typeface="Barlow Semi Condensed Medium" panose="00000606000000000000" pitchFamily="2" charset="0"/>
                          <a:sym typeface="Barlow Semi Condensed Medium"/>
                        </a:rPr>
                        <a:t>Frequency (units)</a:t>
                      </a:r>
                      <a:endParaRPr b="1" dirty="0">
                        <a:solidFill>
                          <a:srgbClr val="595959"/>
                        </a:solidFill>
                        <a:latin typeface="Barlow Semi Condensed Medium" panose="00000606000000000000" pitchFamily="2" charset="0"/>
                        <a:ea typeface="Barlow Semi Condensed Medium"/>
                        <a:cs typeface="Barlow Semi Condensed Medium"/>
                        <a:sym typeface="Barlow Semi Condensed Medium"/>
                      </a:endParaRPr>
                    </a:p>
                  </a:txBody>
                  <a:tcPr marL="91425" marR="91425" marT="91425" marB="91425" anchor="ctr">
                    <a:solidFill>
                      <a:schemeClr val="accent1">
                        <a:lumMod val="20000"/>
                        <a:lumOff val="80000"/>
                      </a:schemeClr>
                    </a:solidFill>
                  </a:tcPr>
                </a:tc>
                <a:tc>
                  <a:txBody>
                    <a:bodyPr/>
                    <a:lstStyle/>
                    <a:p>
                      <a:pPr marL="0" lvl="0" indent="0" algn="ctr" rtl="0">
                        <a:spcBef>
                          <a:spcPts val="0"/>
                        </a:spcBef>
                        <a:spcAft>
                          <a:spcPts val="0"/>
                        </a:spcAft>
                        <a:buNone/>
                      </a:pPr>
                      <a:r>
                        <a:rPr lang="en-US" dirty="0">
                          <a:solidFill>
                            <a:schemeClr val="tx1">
                              <a:lumMod val="60000"/>
                              <a:lumOff val="40000"/>
                            </a:schemeClr>
                          </a:solidFill>
                          <a:latin typeface="Barlow Semi Condensed" panose="00000506000000000000" pitchFamily="2" charset="0"/>
                          <a:ea typeface="Barlow Semi Condensed Medium"/>
                          <a:cs typeface="Barlow Semi Condensed Medium"/>
                          <a:sym typeface="Barlow Semi Condensed Medium"/>
                        </a:rPr>
                        <a:t>0</a:t>
                      </a:r>
                      <a:endParaRPr dirty="0">
                        <a:solidFill>
                          <a:schemeClr val="tx1">
                            <a:lumMod val="60000"/>
                            <a:lumOff val="40000"/>
                          </a:schemeClr>
                        </a:solidFill>
                        <a:latin typeface="Barlow Semi Condensed" panose="00000506000000000000" pitchFamily="2" charset="0"/>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dirty="0">
                          <a:solidFill>
                            <a:schemeClr val="tx1">
                              <a:lumMod val="60000"/>
                              <a:lumOff val="40000"/>
                            </a:schemeClr>
                          </a:solidFill>
                          <a:latin typeface="Barlow Semi Condensed" panose="00000506000000000000" pitchFamily="2" charset="0"/>
                          <a:ea typeface="Barlow Semi Condensed Medium"/>
                          <a:cs typeface="Barlow Semi Condensed Medium"/>
                          <a:sym typeface="Barlow Semi Condensed Medium"/>
                        </a:rPr>
                        <a:t>1</a:t>
                      </a:r>
                      <a:endParaRPr dirty="0">
                        <a:solidFill>
                          <a:schemeClr val="tx1">
                            <a:lumMod val="60000"/>
                            <a:lumOff val="40000"/>
                          </a:schemeClr>
                        </a:solidFill>
                        <a:latin typeface="Barlow Semi Condensed" panose="00000506000000000000" pitchFamily="2" charset="0"/>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dirty="0">
                          <a:solidFill>
                            <a:schemeClr val="tx1">
                              <a:lumMod val="60000"/>
                              <a:lumOff val="40000"/>
                            </a:schemeClr>
                          </a:solidFill>
                          <a:latin typeface="Barlow Semi Condensed" panose="00000506000000000000" pitchFamily="2" charset="0"/>
                          <a:ea typeface="Barlow Semi Condensed Medium"/>
                          <a:cs typeface="Barlow Semi Condensed Medium"/>
                          <a:sym typeface="Barlow Semi Condensed Medium"/>
                        </a:rPr>
                        <a:t>2</a:t>
                      </a:r>
                      <a:endParaRPr dirty="0">
                        <a:solidFill>
                          <a:schemeClr val="tx1">
                            <a:lumMod val="60000"/>
                            <a:lumOff val="40000"/>
                          </a:schemeClr>
                        </a:solidFill>
                        <a:latin typeface="Barlow Semi Condensed" panose="00000506000000000000" pitchFamily="2" charset="0"/>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dirty="0">
                          <a:solidFill>
                            <a:schemeClr val="tx1">
                              <a:lumMod val="60000"/>
                              <a:lumOff val="40000"/>
                            </a:schemeClr>
                          </a:solidFill>
                          <a:latin typeface="Barlow Semi Condensed" panose="00000506000000000000" pitchFamily="2" charset="0"/>
                          <a:ea typeface="Barlow Semi Condensed Medium"/>
                          <a:cs typeface="Barlow Semi Condensed Medium"/>
                          <a:sym typeface="Barlow Semi Condensed Medium"/>
                        </a:rPr>
                        <a:t>4</a:t>
                      </a:r>
                      <a:endParaRPr dirty="0">
                        <a:solidFill>
                          <a:schemeClr val="tx1">
                            <a:lumMod val="60000"/>
                            <a:lumOff val="40000"/>
                          </a:schemeClr>
                        </a:solidFill>
                        <a:latin typeface="Barlow Semi Condensed" panose="00000506000000000000" pitchFamily="2" charset="0"/>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dirty="0">
                          <a:solidFill>
                            <a:schemeClr val="tx1">
                              <a:lumMod val="60000"/>
                              <a:lumOff val="40000"/>
                            </a:schemeClr>
                          </a:solidFill>
                          <a:latin typeface="Barlow Semi Condensed" panose="00000506000000000000" pitchFamily="2" charset="0"/>
                          <a:ea typeface="Barlow Semi Condensed Medium"/>
                          <a:cs typeface="Barlow Semi Condensed Medium"/>
                          <a:sym typeface="Barlow Semi Condensed Medium"/>
                        </a:rPr>
                        <a:t>8</a:t>
                      </a:r>
                      <a:endParaRPr dirty="0">
                        <a:solidFill>
                          <a:schemeClr val="tx1">
                            <a:lumMod val="60000"/>
                            <a:lumOff val="40000"/>
                          </a:schemeClr>
                        </a:solidFill>
                        <a:latin typeface="Barlow Semi Condensed" panose="00000506000000000000" pitchFamily="2" charset="0"/>
                        <a:ea typeface="Barlow Semi Condensed Medium"/>
                        <a:cs typeface="Barlow Semi Condensed Medium"/>
                        <a:sym typeface="Barlow Semi Condensed Medium"/>
                      </a:endParaRPr>
                    </a:p>
                  </a:txBody>
                  <a:tcPr marL="91425" marR="91425" marT="91425" marB="91425" anchor="ctr"/>
                </a:tc>
                <a:extLst>
                  <a:ext uri="{0D108BD9-81ED-4DB2-BD59-A6C34878D82A}">
                    <a16:rowId xmlns:a16="http://schemas.microsoft.com/office/drawing/2014/main" val="10002"/>
                  </a:ext>
                </a:extLst>
              </a:tr>
              <a:tr h="0">
                <a:tc>
                  <a:txBody>
                    <a:bodyPr/>
                    <a:lstStyle/>
                    <a:p>
                      <a:pPr marL="0" lvl="3" indent="0" algn="l" rtl="0">
                        <a:spcBef>
                          <a:spcPts val="0"/>
                        </a:spcBef>
                        <a:spcAft>
                          <a:spcPts val="0"/>
                        </a:spcAft>
                        <a:buNone/>
                      </a:pPr>
                      <a:r>
                        <a:rPr lang="en-US" b="1" dirty="0">
                          <a:solidFill>
                            <a:srgbClr val="595959"/>
                          </a:solidFill>
                          <a:latin typeface="Barlow Semi Condensed Medium" panose="00000606000000000000" pitchFamily="2" charset="0"/>
                          <a:sym typeface="Barlow Semi Condensed Medium"/>
                        </a:rPr>
                        <a:t>Monetary Value (euros)</a:t>
                      </a:r>
                      <a:endParaRPr b="1" dirty="0">
                        <a:solidFill>
                          <a:srgbClr val="595959"/>
                        </a:solidFill>
                        <a:latin typeface="Barlow Semi Condensed Medium" panose="00000606000000000000" pitchFamily="2" charset="0"/>
                        <a:ea typeface="Barlow Semi Condensed Medium"/>
                        <a:cs typeface="Barlow Semi Condensed Medium"/>
                        <a:sym typeface="Barlow Semi Condensed Medium"/>
                      </a:endParaRPr>
                    </a:p>
                  </a:txBody>
                  <a:tcPr marL="91425" marR="91425" marT="91425" marB="91425" anchor="ctr">
                    <a:solidFill>
                      <a:schemeClr val="accent1">
                        <a:lumMod val="20000"/>
                        <a:lumOff val="80000"/>
                      </a:schemeClr>
                    </a:solidFill>
                  </a:tcPr>
                </a:tc>
                <a:tc>
                  <a:txBody>
                    <a:bodyPr/>
                    <a:lstStyle/>
                    <a:p>
                      <a:pPr marL="0" lvl="0" indent="0" algn="ctr" rtl="0">
                        <a:spcBef>
                          <a:spcPts val="0"/>
                        </a:spcBef>
                        <a:spcAft>
                          <a:spcPts val="0"/>
                        </a:spcAft>
                        <a:buNone/>
                      </a:pPr>
                      <a:r>
                        <a:rPr lang="en-US" dirty="0">
                          <a:solidFill>
                            <a:schemeClr val="tx1">
                              <a:lumMod val="60000"/>
                              <a:lumOff val="40000"/>
                            </a:schemeClr>
                          </a:solidFill>
                          <a:latin typeface="Barlow Semi Condensed" panose="00000506000000000000" pitchFamily="2" charset="0"/>
                          <a:ea typeface="Barlow Semi Condensed Medium"/>
                          <a:cs typeface="Barlow Semi Condensed Medium"/>
                          <a:sym typeface="Barlow Semi Condensed Medium"/>
                        </a:rPr>
                        <a:t>0</a:t>
                      </a:r>
                      <a:endParaRPr dirty="0">
                        <a:solidFill>
                          <a:schemeClr val="tx1">
                            <a:lumMod val="60000"/>
                            <a:lumOff val="40000"/>
                          </a:schemeClr>
                        </a:solidFill>
                        <a:latin typeface="Barlow Semi Condensed" panose="00000506000000000000" pitchFamily="2" charset="0"/>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dirty="0">
                          <a:solidFill>
                            <a:schemeClr val="tx1">
                              <a:lumMod val="60000"/>
                              <a:lumOff val="40000"/>
                            </a:schemeClr>
                          </a:solidFill>
                          <a:latin typeface="Barlow Semi Condensed" panose="00000506000000000000" pitchFamily="2" charset="0"/>
                          <a:ea typeface="Barlow Semi Condensed Medium"/>
                          <a:cs typeface="Barlow Semi Condensed Medium"/>
                          <a:sym typeface="Barlow Semi Condensed Medium"/>
                        </a:rPr>
                        <a:t>18</a:t>
                      </a:r>
                      <a:endParaRPr dirty="0">
                        <a:solidFill>
                          <a:schemeClr val="tx1">
                            <a:lumMod val="60000"/>
                            <a:lumOff val="40000"/>
                          </a:schemeClr>
                        </a:solidFill>
                        <a:latin typeface="Barlow Semi Condensed" panose="00000506000000000000" pitchFamily="2" charset="0"/>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dirty="0">
                          <a:solidFill>
                            <a:schemeClr val="tx1">
                              <a:lumMod val="60000"/>
                              <a:lumOff val="40000"/>
                            </a:schemeClr>
                          </a:solidFill>
                          <a:latin typeface="Barlow Semi Condensed" panose="00000506000000000000" pitchFamily="2" charset="0"/>
                          <a:ea typeface="Barlow Semi Condensed Medium"/>
                          <a:cs typeface="Barlow Semi Condensed Medium"/>
                          <a:sym typeface="Barlow Semi Condensed Medium"/>
                        </a:rPr>
                        <a:t>24</a:t>
                      </a:r>
                      <a:endParaRPr dirty="0">
                        <a:solidFill>
                          <a:schemeClr val="tx1">
                            <a:lumMod val="60000"/>
                            <a:lumOff val="40000"/>
                          </a:schemeClr>
                        </a:solidFill>
                        <a:latin typeface="Barlow Semi Condensed" panose="00000506000000000000" pitchFamily="2" charset="0"/>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dirty="0">
                          <a:solidFill>
                            <a:schemeClr val="tx1">
                              <a:lumMod val="60000"/>
                              <a:lumOff val="40000"/>
                            </a:schemeClr>
                          </a:solidFill>
                          <a:latin typeface="Barlow Semi Condensed" panose="00000506000000000000" pitchFamily="2" charset="0"/>
                          <a:ea typeface="Barlow Semi Condensed Medium"/>
                          <a:cs typeface="Barlow Semi Condensed Medium"/>
                          <a:sym typeface="Barlow Semi Condensed Medium"/>
                        </a:rPr>
                        <a:t>31</a:t>
                      </a:r>
                      <a:endParaRPr dirty="0">
                        <a:solidFill>
                          <a:schemeClr val="tx1">
                            <a:lumMod val="60000"/>
                            <a:lumOff val="40000"/>
                          </a:schemeClr>
                        </a:solidFill>
                        <a:latin typeface="Barlow Semi Condensed" panose="00000506000000000000" pitchFamily="2" charset="0"/>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dirty="0">
                          <a:solidFill>
                            <a:schemeClr val="tx1">
                              <a:lumMod val="60000"/>
                              <a:lumOff val="40000"/>
                            </a:schemeClr>
                          </a:solidFill>
                          <a:latin typeface="Barlow Semi Condensed" panose="00000506000000000000" pitchFamily="2" charset="0"/>
                          <a:ea typeface="Barlow Semi Condensed Medium"/>
                          <a:cs typeface="Barlow Semi Condensed Medium"/>
                          <a:sym typeface="Barlow Semi Condensed Medium"/>
                        </a:rPr>
                        <a:t>41</a:t>
                      </a:r>
                      <a:endParaRPr dirty="0">
                        <a:solidFill>
                          <a:schemeClr val="tx1">
                            <a:lumMod val="60000"/>
                            <a:lumOff val="40000"/>
                          </a:schemeClr>
                        </a:solidFill>
                        <a:latin typeface="Barlow Semi Condensed" panose="00000506000000000000" pitchFamily="2" charset="0"/>
                        <a:ea typeface="Barlow Semi Condensed Medium"/>
                        <a:cs typeface="Barlow Semi Condensed Medium"/>
                        <a:sym typeface="Barlow Semi Condensed Medium"/>
                      </a:endParaRPr>
                    </a:p>
                  </a:txBody>
                  <a:tcPr marL="91425" marR="91425" marT="91425" marB="91425" anchor="ct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US" b="1" dirty="0">
                          <a:solidFill>
                            <a:srgbClr val="595959"/>
                          </a:solidFill>
                          <a:latin typeface="Barlow Semi Condensed Medium" panose="00000606000000000000" pitchFamily="2" charset="0"/>
                          <a:ea typeface="Barlow Semi Condensed Medium"/>
                          <a:cs typeface="Barlow Semi Condensed Medium"/>
                          <a:sym typeface="Barlow Semi Condensed Medium"/>
                        </a:rPr>
                        <a:t>Recency Score </a:t>
                      </a:r>
                      <a:endParaRPr b="1" dirty="0">
                        <a:solidFill>
                          <a:srgbClr val="595959"/>
                        </a:solidFill>
                        <a:latin typeface="Barlow Semi Condensed Medium" panose="00000606000000000000" pitchFamily="2" charset="0"/>
                        <a:ea typeface="Barlow Semi Condensed Medium"/>
                        <a:cs typeface="Barlow Semi Condensed Medium"/>
                        <a:sym typeface="Barlow Semi Condensed Medium"/>
                      </a:endParaRPr>
                    </a:p>
                  </a:txBody>
                  <a:tcPr marL="91425" marR="91425" marT="91425" marB="91425" anchor="ctr">
                    <a:solidFill>
                      <a:schemeClr val="accent1">
                        <a:lumMod val="20000"/>
                        <a:lumOff val="80000"/>
                      </a:schemeClr>
                    </a:solidFill>
                  </a:tcPr>
                </a:tc>
                <a:tc>
                  <a:txBody>
                    <a:bodyPr/>
                    <a:lstStyle/>
                    <a:p>
                      <a:pPr marL="0" lvl="0" indent="0" algn="ctr" rtl="0">
                        <a:spcBef>
                          <a:spcPts val="0"/>
                        </a:spcBef>
                        <a:spcAft>
                          <a:spcPts val="0"/>
                        </a:spcAft>
                        <a:buNone/>
                      </a:pPr>
                      <a:r>
                        <a:rPr lang="en-US" b="1" dirty="0">
                          <a:solidFill>
                            <a:schemeClr val="tx1">
                              <a:lumMod val="50000"/>
                            </a:schemeClr>
                          </a:solidFill>
                          <a:latin typeface="Barlow Semi Condensed" panose="00000506000000000000" pitchFamily="2" charset="0"/>
                          <a:ea typeface="Barlow Semi Condensed Medium"/>
                          <a:cs typeface="Barlow Semi Condensed Medium"/>
                          <a:sym typeface="Barlow Semi Condensed Medium"/>
                        </a:rPr>
                        <a:t>1</a:t>
                      </a:r>
                      <a:endParaRPr b="1" dirty="0">
                        <a:solidFill>
                          <a:schemeClr val="tx1">
                            <a:lumMod val="50000"/>
                          </a:schemeClr>
                        </a:solidFill>
                        <a:latin typeface="Barlow Semi Condensed" panose="00000506000000000000" pitchFamily="2" charset="0"/>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b="1" dirty="0">
                          <a:solidFill>
                            <a:schemeClr val="tx1">
                              <a:lumMod val="50000"/>
                            </a:schemeClr>
                          </a:solidFill>
                          <a:latin typeface="Barlow Semi Condensed" panose="00000506000000000000" pitchFamily="2" charset="0"/>
                          <a:ea typeface="Barlow Semi Condensed Medium"/>
                          <a:cs typeface="Barlow Semi Condensed Medium"/>
                          <a:sym typeface="Barlow Semi Condensed Medium"/>
                        </a:rPr>
                        <a:t>2</a:t>
                      </a:r>
                      <a:endParaRPr b="1" dirty="0">
                        <a:solidFill>
                          <a:schemeClr val="tx1">
                            <a:lumMod val="50000"/>
                          </a:schemeClr>
                        </a:solidFill>
                        <a:latin typeface="Barlow Semi Condensed" panose="00000506000000000000" pitchFamily="2" charset="0"/>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b="1" dirty="0">
                          <a:solidFill>
                            <a:schemeClr val="tx1">
                              <a:lumMod val="50000"/>
                            </a:schemeClr>
                          </a:solidFill>
                          <a:latin typeface="Barlow Semi Condensed" panose="00000506000000000000" pitchFamily="2" charset="0"/>
                          <a:ea typeface="Barlow Semi Condensed Medium"/>
                          <a:cs typeface="Barlow Semi Condensed Medium"/>
                          <a:sym typeface="Barlow Semi Condensed Medium"/>
                        </a:rPr>
                        <a:t>3</a:t>
                      </a:r>
                      <a:endParaRPr b="1" dirty="0">
                        <a:solidFill>
                          <a:schemeClr val="tx1">
                            <a:lumMod val="50000"/>
                          </a:schemeClr>
                        </a:solidFill>
                        <a:latin typeface="Barlow Semi Condensed" panose="00000506000000000000" pitchFamily="2" charset="0"/>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b="1" dirty="0">
                          <a:solidFill>
                            <a:schemeClr val="tx1">
                              <a:lumMod val="50000"/>
                            </a:schemeClr>
                          </a:solidFill>
                          <a:latin typeface="Barlow Semi Condensed" panose="00000506000000000000" pitchFamily="2" charset="0"/>
                          <a:ea typeface="Barlow Semi Condensed Medium"/>
                          <a:cs typeface="Barlow Semi Condensed Medium"/>
                          <a:sym typeface="Barlow Semi Condensed Medium"/>
                        </a:rPr>
                        <a:t>4</a:t>
                      </a:r>
                      <a:endParaRPr b="1" dirty="0">
                        <a:solidFill>
                          <a:schemeClr val="tx1">
                            <a:lumMod val="50000"/>
                          </a:schemeClr>
                        </a:solidFill>
                        <a:latin typeface="Barlow Semi Condensed" panose="00000506000000000000" pitchFamily="2" charset="0"/>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b="1" dirty="0">
                          <a:solidFill>
                            <a:schemeClr val="tx1">
                              <a:lumMod val="50000"/>
                            </a:schemeClr>
                          </a:solidFill>
                          <a:latin typeface="Barlow Semi Condensed" panose="00000506000000000000" pitchFamily="2" charset="0"/>
                          <a:ea typeface="Barlow Semi Condensed Medium"/>
                          <a:cs typeface="Barlow Semi Condensed Medium"/>
                          <a:sym typeface="Barlow Semi Condensed Medium"/>
                        </a:rPr>
                        <a:t>5</a:t>
                      </a:r>
                      <a:endParaRPr b="1" dirty="0">
                        <a:solidFill>
                          <a:schemeClr val="tx1">
                            <a:lumMod val="50000"/>
                          </a:schemeClr>
                        </a:solidFill>
                        <a:latin typeface="Barlow Semi Condensed" panose="00000506000000000000" pitchFamily="2" charset="0"/>
                        <a:ea typeface="Barlow Semi Condensed Medium"/>
                        <a:cs typeface="Barlow Semi Condensed Medium"/>
                        <a:sym typeface="Barlow Semi Condensed Medium"/>
                      </a:endParaRPr>
                    </a:p>
                  </a:txBody>
                  <a:tcPr marL="91425" marR="91425" marT="91425" marB="91425" anchor="ct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US" b="1" dirty="0">
                          <a:solidFill>
                            <a:srgbClr val="595959"/>
                          </a:solidFill>
                          <a:latin typeface="Barlow Semi Condensed Medium" panose="00000606000000000000" pitchFamily="2" charset="0"/>
                          <a:ea typeface="Barlow Semi Condensed Medium"/>
                          <a:cs typeface="Barlow Semi Condensed Medium"/>
                          <a:sym typeface="Barlow Semi Condensed Medium"/>
                        </a:rPr>
                        <a:t>Frequency &amp; Monetary Value Score</a:t>
                      </a:r>
                      <a:endParaRPr b="1" dirty="0">
                        <a:solidFill>
                          <a:srgbClr val="595959"/>
                        </a:solidFill>
                        <a:latin typeface="Barlow Semi Condensed Medium" panose="00000606000000000000" pitchFamily="2" charset="0"/>
                        <a:ea typeface="Barlow Semi Condensed Medium"/>
                        <a:cs typeface="Barlow Semi Condensed Medium"/>
                        <a:sym typeface="Barlow Semi Condensed Medium"/>
                      </a:endParaRPr>
                    </a:p>
                  </a:txBody>
                  <a:tcPr marL="91425" marR="91425" marT="91425" marB="91425" anchor="ctr">
                    <a:solidFill>
                      <a:schemeClr val="accent1">
                        <a:lumMod val="20000"/>
                        <a:lumOff val="80000"/>
                      </a:schemeClr>
                    </a:solidFill>
                  </a:tcPr>
                </a:tc>
                <a:tc>
                  <a:txBody>
                    <a:bodyPr/>
                    <a:lstStyle/>
                    <a:p>
                      <a:pPr marL="0" lvl="0" indent="0" algn="ctr" rtl="0">
                        <a:spcBef>
                          <a:spcPts val="0"/>
                        </a:spcBef>
                        <a:spcAft>
                          <a:spcPts val="0"/>
                        </a:spcAft>
                        <a:buNone/>
                      </a:pPr>
                      <a:r>
                        <a:rPr lang="en-US" b="1" dirty="0">
                          <a:solidFill>
                            <a:schemeClr val="tx1">
                              <a:lumMod val="50000"/>
                            </a:schemeClr>
                          </a:solidFill>
                          <a:latin typeface="Barlow Semi Condensed" panose="00000506000000000000" pitchFamily="2" charset="0"/>
                          <a:ea typeface="Barlow Semi Condensed Medium"/>
                          <a:cs typeface="Barlow Semi Condensed Medium"/>
                          <a:sym typeface="Barlow Semi Condensed Medium"/>
                        </a:rPr>
                        <a:t>5</a:t>
                      </a:r>
                      <a:endParaRPr b="1" dirty="0">
                        <a:solidFill>
                          <a:schemeClr val="tx1">
                            <a:lumMod val="50000"/>
                          </a:schemeClr>
                        </a:solidFill>
                        <a:latin typeface="Barlow Semi Condensed" panose="00000506000000000000" pitchFamily="2" charset="0"/>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b="1" dirty="0">
                          <a:solidFill>
                            <a:schemeClr val="tx1">
                              <a:lumMod val="50000"/>
                            </a:schemeClr>
                          </a:solidFill>
                          <a:latin typeface="Barlow Semi Condensed" panose="00000506000000000000" pitchFamily="2" charset="0"/>
                          <a:ea typeface="Barlow Semi Condensed Medium"/>
                          <a:cs typeface="Barlow Semi Condensed Medium"/>
                          <a:sym typeface="Barlow Semi Condensed Medium"/>
                        </a:rPr>
                        <a:t>4</a:t>
                      </a:r>
                      <a:endParaRPr b="1" dirty="0">
                        <a:solidFill>
                          <a:schemeClr val="tx1">
                            <a:lumMod val="50000"/>
                          </a:schemeClr>
                        </a:solidFill>
                        <a:latin typeface="Barlow Semi Condensed" panose="00000506000000000000" pitchFamily="2" charset="0"/>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b="1" dirty="0">
                          <a:solidFill>
                            <a:schemeClr val="tx1">
                              <a:lumMod val="50000"/>
                            </a:schemeClr>
                          </a:solidFill>
                          <a:latin typeface="Barlow Semi Condensed" panose="00000506000000000000" pitchFamily="2" charset="0"/>
                          <a:ea typeface="Barlow Semi Condensed Medium"/>
                          <a:cs typeface="Barlow Semi Condensed Medium"/>
                          <a:sym typeface="Barlow Semi Condensed Medium"/>
                        </a:rPr>
                        <a:t>3</a:t>
                      </a:r>
                      <a:endParaRPr b="1" dirty="0">
                        <a:solidFill>
                          <a:schemeClr val="tx1">
                            <a:lumMod val="50000"/>
                          </a:schemeClr>
                        </a:solidFill>
                        <a:latin typeface="Barlow Semi Condensed" panose="00000506000000000000" pitchFamily="2" charset="0"/>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b="1" dirty="0">
                          <a:solidFill>
                            <a:schemeClr val="tx1">
                              <a:lumMod val="50000"/>
                            </a:schemeClr>
                          </a:solidFill>
                          <a:latin typeface="Barlow Semi Condensed" panose="00000506000000000000" pitchFamily="2" charset="0"/>
                          <a:ea typeface="Barlow Semi Condensed Medium"/>
                          <a:cs typeface="Barlow Semi Condensed Medium"/>
                          <a:sym typeface="Barlow Semi Condensed Medium"/>
                        </a:rPr>
                        <a:t>2</a:t>
                      </a:r>
                      <a:endParaRPr b="1" dirty="0">
                        <a:solidFill>
                          <a:schemeClr val="tx1">
                            <a:lumMod val="50000"/>
                          </a:schemeClr>
                        </a:solidFill>
                        <a:latin typeface="Barlow Semi Condensed" panose="00000506000000000000" pitchFamily="2" charset="0"/>
                        <a:ea typeface="Barlow Semi Condensed Medium"/>
                        <a:cs typeface="Barlow Semi Condensed Medium"/>
                        <a:sym typeface="Barlow Semi Condensed Medium"/>
                      </a:endParaRPr>
                    </a:p>
                  </a:txBody>
                  <a:tcPr marL="91425" marR="91425" marT="91425" marB="91425" anchor="ctr"/>
                </a:tc>
                <a:tc>
                  <a:txBody>
                    <a:bodyPr/>
                    <a:lstStyle/>
                    <a:p>
                      <a:pPr marL="0" lvl="0" indent="0" algn="ctr" rtl="0">
                        <a:spcBef>
                          <a:spcPts val="0"/>
                        </a:spcBef>
                        <a:spcAft>
                          <a:spcPts val="0"/>
                        </a:spcAft>
                        <a:buNone/>
                      </a:pPr>
                      <a:r>
                        <a:rPr lang="en-US" b="1" dirty="0">
                          <a:solidFill>
                            <a:schemeClr val="tx1">
                              <a:lumMod val="50000"/>
                            </a:schemeClr>
                          </a:solidFill>
                          <a:latin typeface="Barlow Semi Condensed" panose="00000506000000000000" pitchFamily="2" charset="0"/>
                          <a:ea typeface="Barlow Semi Condensed Medium"/>
                          <a:cs typeface="Barlow Semi Condensed Medium"/>
                          <a:sym typeface="Barlow Semi Condensed Medium"/>
                        </a:rPr>
                        <a:t>1</a:t>
                      </a:r>
                      <a:endParaRPr b="1" dirty="0">
                        <a:solidFill>
                          <a:schemeClr val="tx1">
                            <a:lumMod val="50000"/>
                          </a:schemeClr>
                        </a:solidFill>
                        <a:latin typeface="Barlow Semi Condensed" panose="00000506000000000000" pitchFamily="2" charset="0"/>
                        <a:ea typeface="Barlow Semi Condensed Medium"/>
                        <a:cs typeface="Barlow Semi Condensed Medium"/>
                        <a:sym typeface="Barlow Semi Condensed Medium"/>
                      </a:endParaRPr>
                    </a:p>
                  </a:txBody>
                  <a:tcPr marL="91425" marR="91425" marT="91425" marB="91425" anchor="ctr"/>
                </a:tc>
                <a:extLst>
                  <a:ext uri="{0D108BD9-81ED-4DB2-BD59-A6C34878D82A}">
                    <a16:rowId xmlns:a16="http://schemas.microsoft.com/office/drawing/2014/main" val="1822578186"/>
                  </a:ext>
                </a:extLst>
              </a:tr>
            </a:tbl>
          </a:graphicData>
        </a:graphic>
      </p:graphicFrame>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F4F078AD57E940ADE2D0908EDD2AB5" ma:contentTypeVersion="2" ma:contentTypeDescription="Create a new document." ma:contentTypeScope="" ma:versionID="fb522ee19a8fa0dbb1bc58a7b0683bfd">
  <xsd:schema xmlns:xsd="http://www.w3.org/2001/XMLSchema" xmlns:xs="http://www.w3.org/2001/XMLSchema" xmlns:p="http://schemas.microsoft.com/office/2006/metadata/properties" xmlns:ns2="3ba323e0-5f33-41b8-99dd-72d8239d1bca" targetNamespace="http://schemas.microsoft.com/office/2006/metadata/properties" ma:root="true" ma:fieldsID="f2578d21747064ef2d4cab952b462c78" ns2:_="">
    <xsd:import namespace="3ba323e0-5f33-41b8-99dd-72d8239d1b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a323e0-5f33-41b8-99dd-72d8239d1b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3679700-2FD8-44B5-A366-0B4CABEDB5F8}">
  <ds:schemaRefs>
    <ds:schemaRef ds:uri="http://schemas.microsoft.com/sharepoint/v3/contenttype/forms"/>
  </ds:schemaRefs>
</ds:datastoreItem>
</file>

<file path=customXml/itemProps2.xml><?xml version="1.0" encoding="utf-8"?>
<ds:datastoreItem xmlns:ds="http://schemas.openxmlformats.org/officeDocument/2006/customXml" ds:itemID="{4709CE44-5B82-44D7-BA0A-A42A4861D7B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F7568C1-3A44-44A9-B9AB-F0C1E82A9F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a323e0-5f33-41b8-99dd-72d8239d1b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3010</TotalTime>
  <Words>1880</Words>
  <Application>Microsoft Office PowerPoint</Application>
  <PresentationFormat>On-screen Show (16:9)</PresentationFormat>
  <Paragraphs>227</Paragraphs>
  <Slides>23</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Roboto Condensed Light</vt:lpstr>
      <vt:lpstr>Fjalla One</vt:lpstr>
      <vt:lpstr>Arial</vt:lpstr>
      <vt:lpstr>Barlow Semi Condensed Medium</vt:lpstr>
      <vt:lpstr>Abel</vt:lpstr>
      <vt:lpstr>Wingdings</vt:lpstr>
      <vt:lpstr>Barlow Semi Condensed</vt:lpstr>
      <vt:lpstr>Technology Consulting by Slidesgo</vt:lpstr>
      <vt:lpstr>WOLT</vt:lpstr>
      <vt:lpstr>Table of Contents</vt:lpstr>
      <vt:lpstr>The task</vt:lpstr>
      <vt:lpstr>Main Step of Process</vt:lpstr>
      <vt:lpstr>Observation 1 – Dataset</vt:lpstr>
      <vt:lpstr>Observation 2 – Some key findings</vt:lpstr>
      <vt:lpstr>Observation 3 – RFM Distribution</vt:lpstr>
      <vt:lpstr>The goal - Expectation</vt:lpstr>
      <vt:lpstr>RFM Score Calculation</vt:lpstr>
      <vt:lpstr>RFM Segmentation (TOP 5)</vt:lpstr>
      <vt:lpstr>RFM Segmentation Approach</vt:lpstr>
      <vt:lpstr>Analysis –All 5 segments</vt:lpstr>
      <vt:lpstr>Bar chart - User count  by country</vt:lpstr>
      <vt:lpstr>Analysis – Segment 1 </vt:lpstr>
      <vt:lpstr>Analysis – Segment 1</vt:lpstr>
      <vt:lpstr>Bar chart - User count  by country</vt:lpstr>
      <vt:lpstr>Analysis – Segment 3 </vt:lpstr>
      <vt:lpstr>Analysis – Segment 3</vt:lpstr>
      <vt:lpstr>Marketing Recommendation</vt:lpstr>
      <vt:lpstr>Marketing Recommendation</vt:lpstr>
      <vt:lpstr>Marketing Recommendation</vt:lpstr>
      <vt:lpstr>Business Strategies Recommendation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Consulting</dc:title>
  <cp:lastModifiedBy>Pham Hà</cp:lastModifiedBy>
  <cp:revision>48</cp:revision>
  <dcterms:modified xsi:type="dcterms:W3CDTF">2023-02-15T13:32:44Z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0x010100CAF4F078AD57E940ADE2D0908EDD2AB5</vt:lpwstr>
  </property>
</Properties>
</file>