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9" r:id="rId2"/>
    <p:sldId id="260" r:id="rId3"/>
    <p:sldId id="261" r:id="rId4"/>
    <p:sldId id="257" r:id="rId5"/>
    <p:sldId id="258"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E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14390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68963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395818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87349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C37E4-B860-4FE1-97D5-FF12533C713B}"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02166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C37E4-B860-4FE1-97D5-FF12533C713B}" type="datetimeFigureOut">
              <a:rPr lang="en-GB" smtClean="0"/>
              <a:t>27/11/2022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39675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C37E4-B860-4FE1-97D5-FF12533C713B}" type="datetimeFigureOut">
              <a:rPr lang="en-GB" smtClean="0"/>
              <a:t>27/11/2022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185226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C37E4-B860-4FE1-97D5-FF12533C713B}" type="datetimeFigureOut">
              <a:rPr lang="en-GB" smtClean="0"/>
              <a:t>27/11/2022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121479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C37E4-B860-4FE1-97D5-FF12533C713B}" type="datetimeFigureOut">
              <a:rPr lang="en-GB" smtClean="0"/>
              <a:t>27/11/2022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54626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C37E4-B860-4FE1-97D5-FF12533C713B}" type="datetimeFigureOut">
              <a:rPr lang="en-GB" smtClean="0"/>
              <a:t>27/11/2022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363085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C37E4-B860-4FE1-97D5-FF12533C713B}" type="datetimeFigureOut">
              <a:rPr lang="en-GB" smtClean="0"/>
              <a:t>27/11/2022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5313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C37E4-B860-4FE1-97D5-FF12533C713B}" type="datetimeFigureOut">
              <a:rPr lang="en-GB" smtClean="0"/>
              <a:t>27/11/2022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8ADA4-07C4-4EFA-837A-8C2106C49618}" type="slidenum">
              <a:rPr lang="en-GB" smtClean="0"/>
              <a:t>‹#›</a:t>
            </a:fld>
            <a:endParaRPr lang="en-GB"/>
          </a:p>
        </p:txBody>
      </p:sp>
    </p:spTree>
    <p:extLst>
      <p:ext uri="{BB962C8B-B14F-4D97-AF65-F5344CB8AC3E}">
        <p14:creationId xmlns:p14="http://schemas.microsoft.com/office/powerpoint/2010/main" val="41334655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D66A-7FC2-D3CF-74A4-0D4886E9A4EA}"/>
              </a:ext>
            </a:extLst>
          </p:cNvPr>
          <p:cNvSpPr>
            <a:spLocks noGrp="1"/>
          </p:cNvSpPr>
          <p:nvPr>
            <p:ph type="title"/>
          </p:nvPr>
        </p:nvSpPr>
        <p:spPr>
          <a:xfrm>
            <a:off x="838199" y="375577"/>
            <a:ext cx="10515600" cy="1325563"/>
          </a:xfrm>
        </p:spPr>
        <p:txBody>
          <a:bodyPr>
            <a:normAutofit/>
          </a:bodyPr>
          <a:lstStyle/>
          <a:p>
            <a:pPr algn="ctr"/>
            <a:r>
              <a:rPr lang="en-US" sz="5400" b="1" dirty="0">
                <a:latin typeface="Footlight MT Light" panose="0204060206030A020304" pitchFamily="18" charset="0"/>
              </a:rPr>
              <a:t>Winterbourne Babysitter</a:t>
            </a:r>
            <a:endParaRPr lang="en-GB" sz="5400" b="1" dirty="0">
              <a:latin typeface="Footlight MT Light" panose="0204060206030A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961" y="1635990"/>
            <a:ext cx="3118302" cy="4351484"/>
          </a:xfrm>
          <a:prstGeom prst="rect">
            <a:avLst/>
          </a:prstGeom>
        </p:spPr>
      </p:pic>
      <p:sp>
        <p:nvSpPr>
          <p:cNvPr id="4" name="TextBox 3">
            <a:extLst>
              <a:ext uri="{FF2B5EF4-FFF2-40B4-BE49-F238E27FC236}">
                <a16:creationId xmlns:a16="http://schemas.microsoft.com/office/drawing/2014/main" id="{079180E7-35BE-E7A5-4A28-68954F58FCE4}"/>
              </a:ext>
            </a:extLst>
          </p:cNvPr>
          <p:cNvSpPr txBox="1"/>
          <p:nvPr/>
        </p:nvSpPr>
        <p:spPr>
          <a:xfrm>
            <a:off x="4805143" y="5752203"/>
            <a:ext cx="2581713" cy="646331"/>
          </a:xfrm>
          <a:prstGeom prst="rect">
            <a:avLst/>
          </a:prstGeom>
          <a:noFill/>
        </p:spPr>
        <p:txBody>
          <a:bodyPr wrap="square">
            <a:spAutoFit/>
          </a:bodyPr>
          <a:lstStyle/>
          <a:p>
            <a:pPr algn="ctr"/>
            <a:r>
              <a:rPr lang="en-GB" dirty="0">
                <a:latin typeface="Footlight MT Light" panose="0204060206030A020304" pitchFamily="18" charset="0"/>
              </a:rPr>
              <a:t>Hannah Ashna Jacob</a:t>
            </a:r>
          </a:p>
          <a:p>
            <a:pPr algn="ctr"/>
            <a:r>
              <a:rPr lang="en-GB" dirty="0">
                <a:latin typeface="Footlight MT Light" panose="0204060206030A020304" pitchFamily="18" charset="0"/>
              </a:rPr>
              <a:t>(N0865554)</a:t>
            </a:r>
          </a:p>
        </p:txBody>
      </p:sp>
    </p:spTree>
    <p:extLst>
      <p:ext uri="{BB962C8B-B14F-4D97-AF65-F5344CB8AC3E}">
        <p14:creationId xmlns:p14="http://schemas.microsoft.com/office/powerpoint/2010/main" val="70393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D66A-7FC2-D3CF-74A4-0D4886E9A4EA}"/>
              </a:ext>
            </a:extLst>
          </p:cNvPr>
          <p:cNvSpPr>
            <a:spLocks noGrp="1"/>
          </p:cNvSpPr>
          <p:nvPr>
            <p:ph type="title"/>
          </p:nvPr>
        </p:nvSpPr>
        <p:spPr>
          <a:xfrm>
            <a:off x="469085" y="1776273"/>
            <a:ext cx="9757095" cy="566053"/>
          </a:xfrm>
        </p:spPr>
        <p:txBody>
          <a:bodyPr>
            <a:normAutofit/>
          </a:bodyPr>
          <a:lstStyle/>
          <a:p>
            <a:r>
              <a:rPr lang="en-US" sz="3200" b="1" dirty="0">
                <a:latin typeface="Footlight MT Light" panose="0204060206030A020304" pitchFamily="18" charset="0"/>
              </a:rPr>
              <a:t>UNESCO ESD Competencies</a:t>
            </a:r>
            <a:endParaRPr lang="en-GB" sz="3200" b="1" dirty="0">
              <a:latin typeface="Footlight MT Light" panose="0204060206030A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3" name="Title 1">
            <a:extLst>
              <a:ext uri="{FF2B5EF4-FFF2-40B4-BE49-F238E27FC236}">
                <a16:creationId xmlns:a16="http://schemas.microsoft.com/office/drawing/2014/main" id="{417ED705-ED3F-95AE-C949-7B913A39559C}"/>
              </a:ext>
            </a:extLst>
          </p:cNvPr>
          <p:cNvSpPr txBox="1">
            <a:spLocks/>
          </p:cNvSpPr>
          <p:nvPr/>
        </p:nvSpPr>
        <p:spPr>
          <a:xfrm>
            <a:off x="469088" y="4314849"/>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UN Sustainable Development Goals (SDGs)</a:t>
            </a:r>
            <a:endParaRPr lang="en-GB" sz="3200" b="1" dirty="0">
              <a:latin typeface="Footlight MT Light" panose="0204060206030A020304" pitchFamily="18" charset="0"/>
            </a:endParaRPr>
          </a:p>
        </p:txBody>
      </p:sp>
      <p:sp>
        <p:nvSpPr>
          <p:cNvPr id="4" name="TextBox 3">
            <a:extLst>
              <a:ext uri="{FF2B5EF4-FFF2-40B4-BE49-F238E27FC236}">
                <a16:creationId xmlns:a16="http://schemas.microsoft.com/office/drawing/2014/main" id="{9A55F3B2-8366-B692-11E9-679669CB6855}"/>
              </a:ext>
            </a:extLst>
          </p:cNvPr>
          <p:cNvSpPr txBox="1"/>
          <p:nvPr/>
        </p:nvSpPr>
        <p:spPr>
          <a:xfrm>
            <a:off x="469084" y="2342326"/>
            <a:ext cx="4254178"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Footlight MT Light" panose="0204060206030A020304" pitchFamily="18" charset="0"/>
              </a:rPr>
              <a:t>Critical Thinking Competency</a:t>
            </a:r>
          </a:p>
          <a:p>
            <a:pPr marL="285750" indent="-285750">
              <a:buFont typeface="Arial" panose="020B0604020202020204" pitchFamily="34" charset="0"/>
              <a:buChar char="•"/>
            </a:pPr>
            <a:r>
              <a:rPr lang="en-US" sz="2400" dirty="0">
                <a:latin typeface="Footlight MT Light" panose="0204060206030A020304" pitchFamily="18" charset="0"/>
              </a:rPr>
              <a:t>Anticipatory Competency</a:t>
            </a:r>
          </a:p>
          <a:p>
            <a:pPr marL="285750" indent="-285750">
              <a:buFont typeface="Arial" panose="020B0604020202020204" pitchFamily="34" charset="0"/>
              <a:buChar char="•"/>
            </a:pPr>
            <a:r>
              <a:rPr lang="en-US" sz="2400" dirty="0">
                <a:latin typeface="Footlight MT Light" panose="0204060206030A020304" pitchFamily="18" charset="0"/>
              </a:rPr>
              <a:t>Self Awareness Competency</a:t>
            </a:r>
            <a:endParaRPr lang="en-GB" sz="2400" dirty="0">
              <a:latin typeface="Footlight MT Light" panose="0204060206030A020304" pitchFamily="18" charset="0"/>
            </a:endParaRPr>
          </a:p>
        </p:txBody>
      </p:sp>
      <p:sp>
        <p:nvSpPr>
          <p:cNvPr id="6" name="TextBox 5">
            <a:extLst>
              <a:ext uri="{FF2B5EF4-FFF2-40B4-BE49-F238E27FC236}">
                <a16:creationId xmlns:a16="http://schemas.microsoft.com/office/drawing/2014/main" id="{B0250D8C-5AE6-A0BE-69A6-4E411A4AEE05}"/>
              </a:ext>
            </a:extLst>
          </p:cNvPr>
          <p:cNvSpPr txBox="1"/>
          <p:nvPr/>
        </p:nvSpPr>
        <p:spPr>
          <a:xfrm>
            <a:off x="469083" y="4858569"/>
            <a:ext cx="3672800"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Footlight MT Light" panose="0204060206030A020304" pitchFamily="18" charset="0"/>
              </a:rPr>
              <a:t>Climate Action</a:t>
            </a:r>
          </a:p>
          <a:p>
            <a:pPr marL="285750" indent="-285750">
              <a:buFont typeface="Arial" panose="020B0604020202020204" pitchFamily="34" charset="0"/>
              <a:buChar char="•"/>
            </a:pPr>
            <a:r>
              <a:rPr lang="en-US" sz="2400" dirty="0">
                <a:latin typeface="Footlight MT Light" panose="0204060206030A020304" pitchFamily="18" charset="0"/>
              </a:rPr>
              <a:t>Life Below Water</a:t>
            </a:r>
          </a:p>
          <a:p>
            <a:pPr marL="285750" indent="-285750">
              <a:buFont typeface="Arial" panose="020B0604020202020204" pitchFamily="34" charset="0"/>
              <a:buChar char="•"/>
            </a:pPr>
            <a:r>
              <a:rPr lang="en-US" sz="2400" dirty="0">
                <a:latin typeface="Footlight MT Light" panose="0204060206030A020304" pitchFamily="18" charset="0"/>
              </a:rPr>
              <a:t>Sustainable Consumption</a:t>
            </a:r>
            <a:endParaRPr lang="en-GB" sz="2400" dirty="0">
              <a:latin typeface="Footlight MT Light" panose="0204060206030A020304" pitchFamily="18" charset="0"/>
            </a:endParaRPr>
          </a:p>
        </p:txBody>
      </p:sp>
      <p:sp>
        <p:nvSpPr>
          <p:cNvPr id="7" name="Title 1">
            <a:extLst>
              <a:ext uri="{FF2B5EF4-FFF2-40B4-BE49-F238E27FC236}">
                <a16:creationId xmlns:a16="http://schemas.microsoft.com/office/drawing/2014/main" id="{36C6E4AE-F86A-DB06-45E6-E5BCE58A9B72}"/>
              </a:ext>
            </a:extLst>
          </p:cNvPr>
          <p:cNvSpPr txBox="1">
            <a:spLocks/>
          </p:cNvSpPr>
          <p:nvPr/>
        </p:nvSpPr>
        <p:spPr>
          <a:xfrm>
            <a:off x="5846432" y="1776273"/>
            <a:ext cx="2005667"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Guidelines</a:t>
            </a:r>
            <a:endParaRPr lang="en-GB" sz="3200" b="1" dirty="0">
              <a:latin typeface="Footlight MT Light" panose="0204060206030A020304" pitchFamily="18" charset="0"/>
            </a:endParaRPr>
          </a:p>
        </p:txBody>
      </p:sp>
      <p:sp>
        <p:nvSpPr>
          <p:cNvPr id="8" name="TextBox 7">
            <a:extLst>
              <a:ext uri="{FF2B5EF4-FFF2-40B4-BE49-F238E27FC236}">
                <a16:creationId xmlns:a16="http://schemas.microsoft.com/office/drawing/2014/main" id="{710B3E9D-7EF5-546D-ECC9-84AE3DE72ED9}"/>
              </a:ext>
            </a:extLst>
          </p:cNvPr>
          <p:cNvSpPr txBox="1"/>
          <p:nvPr/>
        </p:nvSpPr>
        <p:spPr>
          <a:xfrm>
            <a:off x="5846431" y="2342326"/>
            <a:ext cx="587648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Footlight MT Light" panose="0204060206030A020304" pitchFamily="18" charset="0"/>
              </a:rPr>
              <a:t>National Learning Network Guidelines</a:t>
            </a:r>
          </a:p>
          <a:p>
            <a:pPr marL="285750" indent="-285750">
              <a:buFont typeface="Arial" panose="020B0604020202020204" pitchFamily="34" charset="0"/>
              <a:buChar char="•"/>
            </a:pPr>
            <a:r>
              <a:rPr lang="en-US" sz="2400" dirty="0">
                <a:latin typeface="Footlight MT Light" panose="0204060206030A020304" pitchFamily="18" charset="0"/>
              </a:rPr>
              <a:t>COBLIS (Colour Blindness Simulator Tool)</a:t>
            </a:r>
          </a:p>
          <a:p>
            <a:pPr marL="285750" indent="-285750">
              <a:buFont typeface="Arial" panose="020B0604020202020204" pitchFamily="34" charset="0"/>
              <a:buChar char="•"/>
            </a:pPr>
            <a:r>
              <a:rPr lang="en-US" sz="2400" dirty="0">
                <a:latin typeface="Footlight MT Light" panose="0204060206030A020304" pitchFamily="18" charset="0"/>
              </a:rPr>
              <a:t>Education for Sustainable Development Guide</a:t>
            </a:r>
            <a:endParaRPr lang="en-GB" sz="2400" dirty="0">
              <a:latin typeface="Footlight MT Light" panose="0204060206030A020304" pitchFamily="18" charset="0"/>
            </a:endParaRPr>
          </a:p>
        </p:txBody>
      </p:sp>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Research Theme</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8481969" cy="830997"/>
          </a:xfrm>
          <a:prstGeom prst="rect">
            <a:avLst/>
          </a:prstGeom>
          <a:noFill/>
        </p:spPr>
        <p:txBody>
          <a:bodyPr wrap="square" rtlCol="0">
            <a:spAutoFit/>
          </a:bodyPr>
          <a:lstStyle/>
          <a:p>
            <a:r>
              <a:rPr lang="en-US" sz="2400" dirty="0">
                <a:latin typeface="Footlight MT Light" panose="0204060206030A020304" pitchFamily="18" charset="0"/>
              </a:rPr>
              <a:t>Climate change and biodiversity in 'winterbourne' chalk streams</a:t>
            </a:r>
          </a:p>
          <a:p>
            <a:pPr marL="285750" indent="-285750">
              <a:buFont typeface="Arial" panose="020B0604020202020204" pitchFamily="34" charset="0"/>
              <a:buChar char="•"/>
            </a:pPr>
            <a:endParaRPr lang="en-GB" sz="2400" dirty="0">
              <a:latin typeface="Footlight MT Light" panose="0204060206030A020304" pitchFamily="18" charset="0"/>
            </a:endParaRPr>
          </a:p>
        </p:txBody>
      </p:sp>
    </p:spTree>
    <p:extLst>
      <p:ext uri="{BB962C8B-B14F-4D97-AF65-F5344CB8AC3E}">
        <p14:creationId xmlns:p14="http://schemas.microsoft.com/office/powerpoint/2010/main" val="25263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Mechanics</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9589315" cy="5632311"/>
          </a:xfrm>
          <a:prstGeom prst="rect">
            <a:avLst/>
          </a:prstGeom>
          <a:noFill/>
        </p:spPr>
        <p:txBody>
          <a:bodyPr wrap="square" rtlCol="0">
            <a:spAutoFit/>
          </a:bodyPr>
          <a:lstStyle/>
          <a:p>
            <a:r>
              <a:rPr lang="en-US" sz="2400" dirty="0">
                <a:latin typeface="Footlight MT Light" panose="0204060206030A020304" pitchFamily="18" charset="0"/>
              </a:rPr>
              <a:t>The game will employ the combination of two types of mechanics, resource management and questing. </a:t>
            </a:r>
          </a:p>
          <a:p>
            <a:endParaRPr lang="en-US" sz="2400" dirty="0">
              <a:latin typeface="Footlight MT Light" panose="0204060206030A020304" pitchFamily="18" charset="0"/>
            </a:endParaRPr>
          </a:p>
          <a:p>
            <a:pPr marL="342900" indent="-342900">
              <a:buFont typeface="Arial" panose="020B0604020202020204" pitchFamily="34" charset="0"/>
              <a:buChar char="•"/>
            </a:pPr>
            <a:r>
              <a:rPr lang="en-US" sz="2400" dirty="0">
                <a:latin typeface="Footlight MT Light" panose="0204060206030A020304" pitchFamily="18" charset="0"/>
              </a:rPr>
              <a:t>The quest mechanic will have the player either accept or decline different missions that relate to the gathering of resources. </a:t>
            </a:r>
          </a:p>
          <a:p>
            <a:pPr marL="342900" indent="-342900">
              <a:buFont typeface="Arial" panose="020B0604020202020204" pitchFamily="34" charset="0"/>
              <a:buChar char="•"/>
            </a:pPr>
            <a:r>
              <a:rPr lang="en-US" sz="2400" dirty="0">
                <a:latin typeface="Footlight MT Light" panose="0204060206030A020304" pitchFamily="18" charset="0"/>
              </a:rPr>
              <a:t>The resource management mechanic will test the player’s ability to take care of the village’s eggs in the nursery over the drought period. </a:t>
            </a:r>
          </a:p>
          <a:p>
            <a:pPr marL="342900" indent="-342900">
              <a:buFont typeface="Arial" panose="020B0604020202020204" pitchFamily="34" charset="0"/>
              <a:buChar char="•"/>
            </a:pPr>
            <a:endParaRPr lang="en-US" sz="2400" dirty="0">
              <a:latin typeface="Footlight MT Light" panose="0204060206030A020304" pitchFamily="18" charset="0"/>
            </a:endParaRPr>
          </a:p>
          <a:p>
            <a:r>
              <a:rPr lang="en-US" sz="2400" dirty="0">
                <a:latin typeface="Footlight MT Light" panose="0204060206030A020304" pitchFamily="18" charset="0"/>
              </a:rPr>
              <a:t>Each egg has a specific ‘comfort threshold’. Going out of this range can result in deadly consequences for the egg. </a:t>
            </a:r>
          </a:p>
          <a:p>
            <a:endParaRPr lang="en-US" sz="2400" dirty="0">
              <a:latin typeface="Footlight MT Light" panose="0204060206030A020304" pitchFamily="18" charset="0"/>
            </a:endParaRPr>
          </a:p>
          <a:p>
            <a:r>
              <a:rPr lang="en-US" sz="2400" dirty="0">
                <a:latin typeface="Footlight MT Light" panose="0204060206030A020304" pitchFamily="18" charset="0"/>
              </a:rPr>
              <a:t>The player needs to act accordingly by either warming up or cooling down the eggs when needed using their gathered sources. Yet, with a limited number available to them they might need to strategize and problem-solve on the fly.</a:t>
            </a:r>
            <a:endParaRPr lang="en-GB" sz="2400" dirty="0">
              <a:latin typeface="Footlight MT Light" panose="0204060206030A020304" pitchFamily="18" charset="0"/>
            </a:endParaRPr>
          </a:p>
        </p:txBody>
      </p:sp>
    </p:spTree>
    <p:extLst>
      <p:ext uri="{BB962C8B-B14F-4D97-AF65-F5344CB8AC3E}">
        <p14:creationId xmlns:p14="http://schemas.microsoft.com/office/powerpoint/2010/main" val="238101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9D8F013-98B7-02D9-2ED5-D65E6699A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675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3" name="Picture 2" descr="A screenshot of a video game&#10;&#10;Description automatically generated with medium confidence">
            <a:extLst>
              <a:ext uri="{FF2B5EF4-FFF2-40B4-BE49-F238E27FC236}">
                <a16:creationId xmlns:a16="http://schemas.microsoft.com/office/drawing/2014/main" id="{1C38641B-2E07-21D7-426B-EC541415D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310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Game Objectives</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9589315" cy="5262979"/>
          </a:xfrm>
          <a:prstGeom prst="rect">
            <a:avLst/>
          </a:prstGeom>
          <a:noFill/>
        </p:spPr>
        <p:txBody>
          <a:bodyPr wrap="square" rtlCol="0">
            <a:spAutoFit/>
          </a:bodyPr>
          <a:lstStyle/>
          <a:p>
            <a:r>
              <a:rPr lang="en-US" sz="2400" dirty="0">
                <a:latin typeface="Footlight MT Light" panose="0204060206030A020304" pitchFamily="18" charset="0"/>
              </a:rPr>
              <a:t>The game is cyclical in nature, wherein it moves between drought and non-drought seasons. The game is meant to be played within 10 to 15 minutes and through this cyclical design, it gets across its message within the first few rounds as the player begins to battle the influence of climate change on the drought conditions. </a:t>
            </a:r>
          </a:p>
          <a:p>
            <a:endParaRPr lang="en-US" sz="2400" dirty="0">
              <a:latin typeface="Footlight MT Light" panose="0204060206030A020304" pitchFamily="18" charset="0"/>
            </a:endParaRPr>
          </a:p>
          <a:p>
            <a:r>
              <a:rPr lang="en-US" sz="2400" dirty="0">
                <a:latin typeface="Footlight MT Light" panose="0204060206030A020304" pitchFamily="18" charset="0"/>
              </a:rPr>
              <a:t>The primary objective is to ensure the survival of the community for as long as possible. The challenge however is the ‘dry’ phases will start to become longer, drier, more frequent, and less predictable over time with dangerous heat waves posing a threat to the community. </a:t>
            </a:r>
          </a:p>
          <a:p>
            <a:endParaRPr lang="en-US" sz="2400" dirty="0">
              <a:latin typeface="Footlight MT Light" panose="0204060206030A020304" pitchFamily="18" charset="0"/>
            </a:endParaRPr>
          </a:p>
          <a:p>
            <a:r>
              <a:rPr lang="en-US" sz="2400" dirty="0">
                <a:latin typeface="Footlight MT Light" panose="0204060206030A020304" pitchFamily="18" charset="0"/>
              </a:rPr>
              <a:t>The game aims to evoke a sense of concern and sadness and ultimately a desire for action in a player as they </a:t>
            </a:r>
            <a:r>
              <a:rPr lang="en-US" sz="2400" dirty="0" err="1">
                <a:latin typeface="Footlight MT Light" panose="0204060206030A020304" pitchFamily="18" charset="0"/>
              </a:rPr>
              <a:t>realise</a:t>
            </a:r>
            <a:r>
              <a:rPr lang="en-US" sz="2400" dirty="0">
                <a:latin typeface="Footlight MT Light" panose="0204060206030A020304" pitchFamily="18" charset="0"/>
              </a:rPr>
              <a:t> the inevitable result of the worsening drought periods on this community.</a:t>
            </a:r>
            <a:endParaRPr lang="en-GB" sz="2400" dirty="0">
              <a:latin typeface="Footlight MT Light" panose="0204060206030A020304" pitchFamily="18" charset="0"/>
            </a:endParaRPr>
          </a:p>
        </p:txBody>
      </p:sp>
    </p:spTree>
    <p:extLst>
      <p:ext uri="{BB962C8B-B14F-4D97-AF65-F5344CB8AC3E}">
        <p14:creationId xmlns:p14="http://schemas.microsoft.com/office/powerpoint/2010/main" val="368260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Response to Feedback</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9589315" cy="4893647"/>
          </a:xfrm>
          <a:prstGeom prst="rect">
            <a:avLst/>
          </a:prstGeom>
          <a:noFill/>
        </p:spPr>
        <p:txBody>
          <a:bodyPr wrap="square" rtlCol="0">
            <a:spAutoFit/>
          </a:bodyPr>
          <a:lstStyle/>
          <a:p>
            <a:r>
              <a:rPr lang="en-US" sz="2400" dirty="0">
                <a:latin typeface="Footlight MT Light" panose="0204060206030A020304" pitchFamily="18" charset="0"/>
              </a:rPr>
              <a:t>The game’s target group are university students – more specifically the game is meant to be used to facilitate discussion surrounding the impact of climate change on biodiversity. </a:t>
            </a:r>
          </a:p>
          <a:p>
            <a:endParaRPr lang="en-US" sz="2400" dirty="0">
              <a:latin typeface="Footlight MT Light" panose="0204060206030A020304" pitchFamily="18" charset="0"/>
            </a:endParaRPr>
          </a:p>
          <a:p>
            <a:r>
              <a:rPr lang="en-US" sz="2400" dirty="0">
                <a:latin typeface="Footlight MT Light" panose="0204060206030A020304" pitchFamily="18" charset="0"/>
              </a:rPr>
              <a:t>As the target group are students, the game will look to focus on more ‘local’ solutions or routes of action. Within the game, this will look like quest opportunities to bring the community together to create more or better resources to protect the eggs. </a:t>
            </a:r>
          </a:p>
          <a:p>
            <a:endParaRPr lang="en-US" sz="2400" dirty="0">
              <a:latin typeface="Footlight MT Light" panose="0204060206030A020304" pitchFamily="18" charset="0"/>
            </a:endParaRPr>
          </a:p>
          <a:p>
            <a:r>
              <a:rPr lang="en-US" sz="2400" dirty="0">
                <a:latin typeface="Footlight MT Light" panose="0204060206030A020304" pitchFamily="18" charset="0"/>
              </a:rPr>
              <a:t>From outside the game, this will look like recommending different ongoing projects that students can partake in to support – i.e., the ‘Dry Rivers’ app that researchers ask people to download and interact with to help support ongoing efforts in documenting local </a:t>
            </a:r>
            <a:r>
              <a:rPr lang="en-US" sz="2400">
                <a:latin typeface="Footlight MT Light" panose="0204060206030A020304" pitchFamily="18" charset="0"/>
              </a:rPr>
              <a:t>dry rivers. </a:t>
            </a:r>
            <a:endParaRPr lang="en-GB" sz="2400" dirty="0">
              <a:latin typeface="Footlight MT Light" panose="0204060206030A020304" pitchFamily="18" charset="0"/>
            </a:endParaRPr>
          </a:p>
        </p:txBody>
      </p:sp>
    </p:spTree>
    <p:extLst>
      <p:ext uri="{BB962C8B-B14F-4D97-AF65-F5344CB8AC3E}">
        <p14:creationId xmlns:p14="http://schemas.microsoft.com/office/powerpoint/2010/main" val="498913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TotalTime>
  <Words>472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Footlight MT Light</vt:lpstr>
      <vt:lpstr>Office Theme</vt:lpstr>
      <vt:lpstr>Winterbourne Babysitter</vt:lpstr>
      <vt:lpstr>UNESCO ESD Competencies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Winterbourne Babysitter</dc:title>
  <dc:creator>Hannah Ashna Jacob</dc:creator>
  <cp:lastModifiedBy>Hannah Ashna Jacob</cp:lastModifiedBy>
  <cp:revision>7</cp:revision>
  <dcterms:created xsi:type="dcterms:W3CDTF">2022-11-06T14:52:40Z</dcterms:created>
  <dcterms:modified xsi:type="dcterms:W3CDTF">2022-11-27T14:25:50Z</dcterms:modified>
</cp:coreProperties>
</file>