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rete Round"/>
      <p:regular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reteRound-italic.fntdata"/><Relationship Id="rId16" Type="http://schemas.openxmlformats.org/officeDocument/2006/relationships/font" Target="fonts/CreteRou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4217d8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4217d8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resources we used to make this presentation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14217d8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14217d8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4217d8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4217d8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4217d8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4217d8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progress along the exercises you’ll soon learn about this but essentially, as you complete each challenge you’ll be using one of these mainframes. You’ll sort of have a “section” of it all to yourself to fiddle with. Though, try your best not to break it like some of us did when they first launched the event.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4217d88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4217d88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4217d88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4217d88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ready to following along with one of our instructors 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4217d88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4217d88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won’t be doing any walkthroughs as we want to encourage you to do your own research as that’s a necessary skill you’ll need to hone to be able to attempt the final level of challenges. Independent learning is key here!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4217d88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4217d88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ready to work on some challenges ...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4217d88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4217d88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masterthemainframe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www.ibm.com/it-infrastructure/z/education/master-the-mainframe" TargetMode="External"/><Relationship Id="rId6" Type="http://schemas.openxmlformats.org/officeDocument/2006/relationships/hyperlink" Target="https://www.ibm.com/it-infrastructure/servers/mainframes" TargetMode="External"/><Relationship Id="rId7" Type="http://schemas.openxmlformats.org/officeDocument/2006/relationships/hyperlink" Target="https://www.ibm.com/uk-en/products/z15/details" TargetMode="External"/><Relationship Id="rId8" Type="http://schemas.openxmlformats.org/officeDocument/2006/relationships/hyperlink" Target="https://jlelliotton.blogspot.com/2019/09/ibm-z15-and-ibm-linuxone-iii-announced.html?m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masterthemainframe.com/" TargetMode="External"/><Relationship Id="rId5" Type="http://schemas.openxmlformats.org/officeDocument/2006/relationships/hyperlink" Target="https://nodejs.org/en/" TargetMode="External"/><Relationship Id="rId6" Type="http://schemas.openxmlformats.org/officeDocument/2006/relationships/hyperlink" Target="https://code.visualstudio.com/download" TargetMode="External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www.ibm.com/it-infrastructure/z/capabilities/resiliency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masterthemainframe.com/#faq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0900" y="507850"/>
            <a:ext cx="8182200" cy="6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rete Round"/>
                <a:ea typeface="Crete Round"/>
                <a:cs typeface="Crete Round"/>
                <a:sym typeface="Crete Round"/>
              </a:rPr>
              <a:t>Master the Mainframe ft. DevSoc</a:t>
            </a:r>
            <a:endParaRPr sz="4200"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52602" y="1039550"/>
            <a:ext cx="5038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 introduction to Mainframes and the Competition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925" y="1628825"/>
            <a:ext cx="3028175" cy="30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93975" y="544475"/>
            <a:ext cx="56922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Resources: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4"/>
              </a:rPr>
              <a:t>https://masterthemainframe.com/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5"/>
              </a:rPr>
              <a:t>https://www.ibm.com/it-infrastructure/z/education/master-the-mainframe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6"/>
              </a:rPr>
              <a:t>https://www.ibm.com/it-infrastructure/servers/mainframes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7"/>
              </a:rPr>
              <a:t>https://www.ibm.com/uk-en/products/z15/details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8"/>
              </a:rPr>
              <a:t>https://jlelliotton.blogspot.com/2019/09/ibm-z15-and-ibm-linuxone-iii-announced.html?m=0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9">
            <a:alphaModFix/>
          </a:blip>
          <a:srcRect b="0" l="65616" r="0" t="0"/>
          <a:stretch/>
        </p:blipFill>
        <p:spPr>
          <a:xfrm>
            <a:off x="6472417" y="910063"/>
            <a:ext cx="2503924" cy="3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93975" y="544475"/>
            <a:ext cx="678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MTM Checklist: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Register for the event here: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4"/>
              </a:rPr>
              <a:t>https://masterthemainframe.com/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Install Node.js (This will install NPM which you’ll need later on)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Install VS Code (You’ll need this to connect to IBM’s z15): </a:t>
            </a:r>
            <a:r>
              <a:rPr b="1" lang="en" sz="1500" u="sng">
                <a:solidFill>
                  <a:schemeClr val="hlink"/>
                </a:solidFill>
                <a:hlinkClick r:id="rId6"/>
              </a:rPr>
              <a:t>https://code.visualstudio.com/download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Important VS Code Plugins: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b="1" lang="en" sz="1500">
                <a:solidFill>
                  <a:srgbClr val="FFFFFF"/>
                </a:solidFill>
              </a:rPr>
              <a:t>Zowe Explorer</a:t>
            </a:r>
            <a:r>
              <a:rPr lang="en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b="1" lang="en" sz="1500">
                <a:solidFill>
                  <a:srgbClr val="FFFFFF"/>
                </a:solidFill>
              </a:rPr>
              <a:t>IBM Z Open Editor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9775" y="1378263"/>
            <a:ext cx="2386975" cy="2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93975" y="544475"/>
            <a:ext cx="678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What is MTM?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It’s an annual event run by </a:t>
            </a:r>
            <a:r>
              <a:rPr lang="en" sz="1600">
                <a:solidFill>
                  <a:srgbClr val="00FFFF"/>
                </a:solidFill>
              </a:rPr>
              <a:t>IBM</a:t>
            </a:r>
            <a:r>
              <a:rPr lang="en" sz="1600">
                <a:solidFill>
                  <a:srgbClr val="FFFFFF"/>
                </a:solidFill>
              </a:rPr>
              <a:t> to help folks learn a new set of skills in relation to a relatively niche piece of technology.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Over the course of the event, you’ll refine your understanding of some languages (i.e. </a:t>
            </a:r>
            <a:r>
              <a:rPr lang="en" sz="1600">
                <a:solidFill>
                  <a:srgbClr val="00FFFF"/>
                </a:solidFill>
              </a:rPr>
              <a:t>Python</a:t>
            </a:r>
            <a:r>
              <a:rPr lang="en" sz="1600">
                <a:solidFill>
                  <a:srgbClr val="FFFFFF"/>
                </a:solidFill>
              </a:rPr>
              <a:t>) while also picking up a few new ones such as </a:t>
            </a:r>
            <a:r>
              <a:rPr lang="en" sz="1600">
                <a:solidFill>
                  <a:srgbClr val="00FFFF"/>
                </a:solidFill>
              </a:rPr>
              <a:t>COBOL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lang="en" sz="1600">
                <a:solidFill>
                  <a:srgbClr val="00FFFF"/>
                </a:solidFill>
              </a:rPr>
              <a:t>JCL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lang="en" sz="1600">
                <a:solidFill>
                  <a:srgbClr val="00FFFF"/>
                </a:solidFill>
              </a:rPr>
              <a:t>REXX</a:t>
            </a:r>
            <a:r>
              <a:rPr lang="en" sz="1600">
                <a:solidFill>
                  <a:srgbClr val="FFFFFF"/>
                </a:solidFill>
              </a:rPr>
              <a:t> to name a few.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Developing some level of familiarity with these languages and technologies will help you broaden your skill set as a developer …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022" y="953375"/>
            <a:ext cx="1033050" cy="298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93975" y="544475"/>
            <a:ext cx="520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What is a Mainframe?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“ </a:t>
            </a:r>
            <a:r>
              <a:rPr lang="en" sz="1600">
                <a:solidFill>
                  <a:srgbClr val="FFFFFF"/>
                </a:solidFill>
              </a:rPr>
              <a:t>At their core, </a:t>
            </a:r>
            <a:r>
              <a:rPr lang="en" sz="1600">
                <a:solidFill>
                  <a:srgbClr val="00FFFF"/>
                </a:solidFill>
              </a:rPr>
              <a:t>mainframes</a:t>
            </a:r>
            <a:r>
              <a:rPr lang="en" sz="1600">
                <a:solidFill>
                  <a:srgbClr val="FFFFFF"/>
                </a:solidFill>
              </a:rPr>
              <a:t> are high-performance computers with large amounts of memory and processors that process billions of simple calculations and transactions in real time.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mainframe is critical to commercial databases, transaction servers, and applications that require high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FFFF"/>
                </a:solidFill>
              </a:rPr>
              <a:t>resiliency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lang="en" sz="1600">
                <a:solidFill>
                  <a:srgbClr val="00FFFF"/>
                </a:solidFill>
              </a:rPr>
              <a:t>security</a:t>
            </a:r>
            <a:r>
              <a:rPr lang="en" sz="1600">
                <a:solidFill>
                  <a:srgbClr val="FFFFFF"/>
                </a:solidFill>
              </a:rPr>
              <a:t> and </a:t>
            </a:r>
            <a:r>
              <a:rPr lang="en" sz="1600">
                <a:solidFill>
                  <a:srgbClr val="00FFFF"/>
                </a:solidFill>
              </a:rPr>
              <a:t>agility</a:t>
            </a:r>
            <a:r>
              <a:rPr lang="en" sz="1600">
                <a:solidFill>
                  <a:srgbClr val="FFFFFF"/>
                </a:solidFill>
              </a:rPr>
              <a:t>. </a:t>
            </a:r>
            <a:r>
              <a:rPr b="1" lang="en" sz="2000">
                <a:solidFill>
                  <a:srgbClr val="FFFFFF"/>
                </a:solidFill>
              </a:rPr>
              <a:t>” 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- </a:t>
            </a:r>
            <a:r>
              <a:rPr b="1" lang="en" sz="1600">
                <a:solidFill>
                  <a:srgbClr val="00FFFF"/>
                </a:solidFill>
              </a:rPr>
              <a:t>IBM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5">
            <a:alphaModFix/>
          </a:blip>
          <a:srcRect b="0" l="0" r="65616" t="0"/>
          <a:stretch/>
        </p:blipFill>
        <p:spPr>
          <a:xfrm flipH="1">
            <a:off x="6235692" y="996138"/>
            <a:ext cx="2503924" cy="3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83200" y="320250"/>
            <a:ext cx="520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LEVEL ONE: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You’ll first learn a little bit more about the mainframes, how they work and of how they’ll be used in this event. You’ll then be given your </a:t>
            </a:r>
            <a:r>
              <a:rPr lang="en" sz="1600">
                <a:solidFill>
                  <a:srgbClr val="00FFFF"/>
                </a:solidFill>
              </a:rPr>
              <a:t>credentials</a:t>
            </a:r>
            <a:r>
              <a:rPr lang="en" sz="1600">
                <a:solidFill>
                  <a:srgbClr val="FFFFFF"/>
                </a:solidFill>
              </a:rPr>
              <a:t> to access your allocated section of the z15.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We’ll be walking folks through getting yourself all set up and logged in once everyone reaches </a:t>
            </a:r>
            <a:r>
              <a:rPr lang="en" sz="1600">
                <a:solidFill>
                  <a:srgbClr val="00FFFF"/>
                </a:solidFill>
              </a:rPr>
              <a:t>Level 1.2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Prizes:</a:t>
            </a:r>
            <a:endParaRPr sz="1600">
              <a:solidFill>
                <a:srgbClr val="00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Feed 2 Children for a Day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For every Level One finisher, a donation will be made to ShareTheMeal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375" y="1355125"/>
            <a:ext cx="23812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75450" y="384825"/>
            <a:ext cx="8393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LEVEL 1.2 - </a:t>
            </a:r>
            <a:r>
              <a:rPr b="1" lang="en" sz="4200">
                <a:solidFill>
                  <a:srgbClr val="00FFFF"/>
                </a:solidFill>
              </a:rPr>
              <a:t>SETUP TUTORIAL</a:t>
            </a:r>
            <a:endParaRPr b="1" sz="4200">
              <a:solidFill>
                <a:srgbClr val="00FFFF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650" y="1656425"/>
            <a:ext cx="2632700" cy="26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93975" y="320250"/>
            <a:ext cx="520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LEVEL TWO: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It’s time to start actually working on some of the challenges. Each challenge in this stage is accompanied by a </a:t>
            </a:r>
            <a:r>
              <a:rPr lang="en" sz="1600">
                <a:solidFill>
                  <a:srgbClr val="00FFFF"/>
                </a:solidFill>
              </a:rPr>
              <a:t>step-by-step guide</a:t>
            </a:r>
            <a:r>
              <a:rPr lang="en" sz="1600">
                <a:solidFill>
                  <a:srgbClr val="FFFFFF"/>
                </a:solidFill>
              </a:rPr>
              <a:t> to help you grasp the new concepts while you experiment.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We’ll be here to support you as you progress through each challenge… if you’re stuck send a quick </a:t>
            </a:r>
            <a:r>
              <a:rPr lang="en" sz="1600">
                <a:solidFill>
                  <a:srgbClr val="00FFFF"/>
                </a:solidFill>
              </a:rPr>
              <a:t>SOS</a:t>
            </a:r>
            <a:r>
              <a:rPr lang="en" sz="1600">
                <a:solidFill>
                  <a:srgbClr val="FFFFFF"/>
                </a:solidFill>
              </a:rPr>
              <a:t> to chat and we’ll help you out.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Prizes: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Industry Recognized Digital Badge: Earn the Level Two </a:t>
            </a:r>
            <a:r>
              <a:rPr lang="en" sz="1600">
                <a:solidFill>
                  <a:srgbClr val="00FFFF"/>
                </a:solidFill>
              </a:rPr>
              <a:t>IBM Master the Mainframe badge</a:t>
            </a:r>
            <a:r>
              <a:rPr lang="en" sz="1600">
                <a:solidFill>
                  <a:srgbClr val="FFFFFF"/>
                </a:solidFill>
              </a:rPr>
              <a:t> certifying your skills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Finishers entered into a drawing for a chance to win one of 45 </a:t>
            </a:r>
            <a:r>
              <a:rPr lang="en" sz="1600">
                <a:solidFill>
                  <a:srgbClr val="00FFFF"/>
                </a:solidFill>
              </a:rPr>
              <a:t>$500</a:t>
            </a:r>
            <a:r>
              <a:rPr lang="en" sz="1600">
                <a:solidFill>
                  <a:srgbClr val="FFFFFF"/>
                </a:solidFill>
              </a:rPr>
              <a:t> e-gift cards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75" y="1447788"/>
            <a:ext cx="23812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75450" y="384825"/>
            <a:ext cx="8393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LEVEL 2 - </a:t>
            </a:r>
            <a:r>
              <a:rPr b="1" lang="en" sz="4200">
                <a:solidFill>
                  <a:srgbClr val="00FFFF"/>
                </a:solidFill>
              </a:rPr>
              <a:t>SUPPORT SESSION</a:t>
            </a:r>
            <a:endParaRPr b="1" sz="4200">
              <a:solidFill>
                <a:srgbClr val="00FFF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650" y="1656425"/>
            <a:ext cx="2632700" cy="26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93975" y="320250"/>
            <a:ext cx="520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LEVEL THREE: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At this stage, you’re expected to use everything you’ve learnt in the previous level to solve these new challenges. A lot of them will require some time spent searching through</a:t>
            </a:r>
            <a:r>
              <a:rPr lang="en" sz="1600">
                <a:solidFill>
                  <a:srgbClr val="00FFFF"/>
                </a:solidFill>
              </a:rPr>
              <a:t> documentation</a:t>
            </a:r>
            <a:r>
              <a:rPr lang="en" sz="1600">
                <a:solidFill>
                  <a:srgbClr val="FFFFFF"/>
                </a:solidFill>
              </a:rPr>
              <a:t> and doing a little bit of </a:t>
            </a:r>
            <a:r>
              <a:rPr lang="en" sz="1600">
                <a:solidFill>
                  <a:srgbClr val="00FFFF"/>
                </a:solidFill>
              </a:rPr>
              <a:t>research</a:t>
            </a:r>
            <a:r>
              <a:rPr lang="en" sz="1600">
                <a:solidFill>
                  <a:srgbClr val="FFFFFF"/>
                </a:solidFill>
              </a:rPr>
              <a:t> on a programming language/technology.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Prizes:</a:t>
            </a:r>
            <a:endParaRPr sz="15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Limited edition 2020 IBM Master the Mainframe T-Shirt &amp; an industry-recognized Level Three </a:t>
            </a:r>
            <a:r>
              <a:rPr lang="en" sz="1600">
                <a:solidFill>
                  <a:srgbClr val="00FFFF"/>
                </a:solidFill>
              </a:rPr>
              <a:t>IBM Master the Mainframe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00FFFF"/>
                </a:solidFill>
              </a:rPr>
              <a:t>badge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Top 2 Individuals from each Region: </a:t>
            </a:r>
            <a:r>
              <a:rPr lang="en" sz="1600">
                <a:solidFill>
                  <a:srgbClr val="00FFFF"/>
                </a:solidFill>
              </a:rPr>
              <a:t>$2500</a:t>
            </a:r>
            <a:r>
              <a:rPr lang="en" sz="1600">
                <a:solidFill>
                  <a:srgbClr val="FFFFFF"/>
                </a:solidFill>
              </a:rPr>
              <a:t> travel stipend to visit an IBM event in your region and meet with key executives and employers.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Top 3 Individuals Globally: </a:t>
            </a:r>
            <a:r>
              <a:rPr lang="en" sz="1600">
                <a:solidFill>
                  <a:srgbClr val="00FFFF"/>
                </a:solidFill>
              </a:rPr>
              <a:t>$1,000</a:t>
            </a:r>
            <a:r>
              <a:rPr lang="en" sz="1600">
                <a:solidFill>
                  <a:srgbClr val="FFFFFF"/>
                </a:solidFill>
              </a:rPr>
              <a:t> USD education scholarship.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8150" y="1447800"/>
            <a:ext cx="23812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