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71" r:id="rId8"/>
    <p:sldId id="261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5146" autoAdjust="0"/>
  </p:normalViewPr>
  <p:slideViewPr>
    <p:cSldViewPr snapToGrid="0">
      <p:cViewPr varScale="1">
        <p:scale>
          <a:sx n="97" d="100"/>
          <a:sy n="97" d="100"/>
        </p:scale>
        <p:origin x="82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480EB-2F8A-41D3-A809-53D592F1C79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494F2-B395-48D2-B5BD-BA8F1F61D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3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 Variables</a:t>
            </a:r>
          </a:p>
          <a:p>
            <a:r>
              <a:rPr lang="en-GB" dirty="0" err="1"/>
              <a:t>userChoice</a:t>
            </a:r>
            <a:r>
              <a:rPr lang="en-GB" dirty="0"/>
              <a:t> = 0</a:t>
            </a:r>
          </a:p>
          <a:p>
            <a:r>
              <a:rPr lang="en-GB" dirty="0" err="1"/>
              <a:t>pcChoice</a:t>
            </a:r>
            <a:r>
              <a:rPr lang="en-GB" dirty="0"/>
              <a:t> = 0</a:t>
            </a:r>
          </a:p>
          <a:p>
            <a:r>
              <a:rPr lang="en-GB" dirty="0"/>
              <a:t>result = "Lose"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494F2-B395-48D2-B5BD-BA8F1F61D50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86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https://www.w3schools.com/python/python_lists.asp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https://www.w3schools.com/python/python_while_loops.asp</a:t>
            </a:r>
          </a:p>
          <a:p>
            <a:r>
              <a:rPr lang="en-GB" dirty="0"/>
              <a:t>https://www.w3schools.com/python/python_datatypes.asp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494F2-B395-48D2-B5BD-BA8F1F61D50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0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 Get user choice</a:t>
            </a:r>
          </a:p>
          <a:p>
            <a:r>
              <a:rPr lang="en-GB" dirty="0" err="1"/>
              <a:t>userChoice</a:t>
            </a:r>
            <a:r>
              <a:rPr lang="en-GB" dirty="0"/>
              <a:t> = int(input("Rock(1), Paper(2), Scissors(3)? 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494F2-B395-48D2-B5BD-BA8F1F61D50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06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case, what the code does doesn’t matter – its about the indentation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494F2-B395-48D2-B5BD-BA8F1F61D50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38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Always put imports at the top of your code</a:t>
            </a:r>
          </a:p>
          <a:p>
            <a:endParaRPr lang="en-GB" dirty="0"/>
          </a:p>
          <a:p>
            <a:r>
              <a:rPr lang="en-GB" dirty="0"/>
              <a:t># Imports library for generating random</a:t>
            </a:r>
          </a:p>
          <a:p>
            <a:r>
              <a:rPr lang="en-GB" dirty="0"/>
              <a:t>import random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494F2-B395-48D2-B5BD-BA8F1F61D50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4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 Generating PC choice</a:t>
            </a:r>
          </a:p>
          <a:p>
            <a:r>
              <a:rPr lang="en-GB" dirty="0" err="1"/>
              <a:t>pcChoice</a:t>
            </a:r>
            <a:r>
              <a:rPr lang="en-GB" dirty="0"/>
              <a:t> = </a:t>
            </a:r>
            <a:r>
              <a:rPr lang="en-GB" dirty="0" err="1"/>
              <a:t>random.randint</a:t>
            </a:r>
            <a:r>
              <a:rPr lang="en-GB" dirty="0"/>
              <a:t>(1, 3)</a:t>
            </a:r>
          </a:p>
          <a:p>
            <a:r>
              <a:rPr lang="en-GB" dirty="0"/>
              <a:t>print("PC chose", </a:t>
            </a:r>
            <a:r>
              <a:rPr lang="en-GB" dirty="0" err="1"/>
              <a:t>pcChoice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494F2-B395-48D2-B5BD-BA8F1F61D50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5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 Figuring out the winner</a:t>
            </a:r>
          </a:p>
          <a:p>
            <a:r>
              <a:rPr lang="en-GB" dirty="0"/>
              <a:t># Draw condition</a:t>
            </a:r>
          </a:p>
          <a:p>
            <a:r>
              <a:rPr lang="en-GB" dirty="0"/>
              <a:t>if </a:t>
            </a:r>
            <a:r>
              <a:rPr lang="en-GB" dirty="0" err="1"/>
              <a:t>userChoice</a:t>
            </a:r>
            <a:r>
              <a:rPr lang="en-GB" dirty="0"/>
              <a:t> == </a:t>
            </a:r>
            <a:r>
              <a:rPr lang="en-GB" dirty="0" err="1"/>
              <a:t>pcChoice</a:t>
            </a:r>
            <a:r>
              <a:rPr lang="en-GB" dirty="0"/>
              <a:t>:</a:t>
            </a:r>
          </a:p>
          <a:p>
            <a:r>
              <a:rPr lang="en-GB" dirty="0"/>
              <a:t>    result = "Draw"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494F2-B395-48D2-B5BD-BA8F1F61D50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386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solidFill>
                  <a:srgbClr val="8C8C8C"/>
                </a:solidFill>
                <a:effectLst/>
              </a:rPr>
              <a:t># Win Condition</a:t>
            </a:r>
            <a:br>
              <a:rPr lang="en-GB" i="1" dirty="0">
                <a:solidFill>
                  <a:srgbClr val="8C8C8C"/>
                </a:solidFill>
                <a:effectLst/>
              </a:rPr>
            </a:br>
            <a:r>
              <a:rPr lang="en-GB" dirty="0" err="1">
                <a:solidFill>
                  <a:srgbClr val="0033B3"/>
                </a:solidFill>
                <a:effectLst/>
              </a:rPr>
              <a:t>elif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 err="1"/>
              <a:t>userChoice</a:t>
            </a:r>
            <a:r>
              <a:rPr lang="en-GB" dirty="0"/>
              <a:t> == </a:t>
            </a:r>
            <a:r>
              <a:rPr lang="en-GB" dirty="0">
                <a:solidFill>
                  <a:srgbClr val="1750EB"/>
                </a:solidFill>
                <a:effectLst/>
              </a:rPr>
              <a:t>1 </a:t>
            </a:r>
            <a:r>
              <a:rPr lang="en-GB" dirty="0">
                <a:solidFill>
                  <a:srgbClr val="0033B3"/>
                </a:solidFill>
                <a:effectLst/>
              </a:rPr>
              <a:t>and </a:t>
            </a:r>
            <a:r>
              <a:rPr lang="en-GB" dirty="0" err="1"/>
              <a:t>pcChoice</a:t>
            </a:r>
            <a:r>
              <a:rPr lang="en-GB" dirty="0"/>
              <a:t> == </a:t>
            </a:r>
            <a:r>
              <a:rPr lang="en-GB" dirty="0">
                <a:solidFill>
                  <a:srgbClr val="1750EB"/>
                </a:solidFill>
                <a:effectLst/>
              </a:rPr>
              <a:t>3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result = </a:t>
            </a:r>
            <a:r>
              <a:rPr lang="en-GB" b="1" dirty="0">
                <a:solidFill>
                  <a:srgbClr val="008080"/>
                </a:solidFill>
                <a:effectLst/>
              </a:rPr>
              <a:t>"Win"</a:t>
            </a:r>
            <a:br>
              <a:rPr lang="en-GB" b="1" dirty="0">
                <a:solidFill>
                  <a:srgbClr val="008080"/>
                </a:solidFill>
                <a:effectLst/>
              </a:rPr>
            </a:br>
            <a:r>
              <a:rPr lang="en-GB" dirty="0" err="1">
                <a:solidFill>
                  <a:srgbClr val="0033B3"/>
                </a:solidFill>
                <a:effectLst/>
              </a:rPr>
              <a:t>elif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 err="1"/>
              <a:t>userChoice</a:t>
            </a:r>
            <a:r>
              <a:rPr lang="en-GB" dirty="0"/>
              <a:t> &gt; </a:t>
            </a:r>
            <a:r>
              <a:rPr lang="en-GB" dirty="0" err="1"/>
              <a:t>pcChoice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result = </a:t>
            </a:r>
            <a:r>
              <a:rPr lang="en-GB" b="1" dirty="0">
                <a:solidFill>
                  <a:srgbClr val="008080"/>
                </a:solidFill>
                <a:effectLst/>
              </a:rPr>
              <a:t>"Win"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494F2-B395-48D2-B5BD-BA8F1F61D50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solidFill>
                  <a:srgbClr val="8C8C8C"/>
                </a:solidFill>
                <a:effectLst/>
              </a:rPr>
              <a:t># Lose Condition</a:t>
            </a:r>
            <a:br>
              <a:rPr lang="en-GB" i="1" dirty="0">
                <a:solidFill>
                  <a:srgbClr val="8C8C8C"/>
                </a:solidFill>
                <a:effectLst/>
              </a:rPr>
            </a:br>
            <a:r>
              <a:rPr lang="en-GB" dirty="0">
                <a:solidFill>
                  <a:srgbClr val="0033B3"/>
                </a:solidFill>
                <a:effectLst/>
              </a:rPr>
              <a:t>else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result = </a:t>
            </a:r>
            <a:r>
              <a:rPr lang="en-GB" b="1" dirty="0">
                <a:solidFill>
                  <a:srgbClr val="008080"/>
                </a:solidFill>
                <a:effectLst/>
              </a:rPr>
              <a:t>"Lose"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494F2-B395-48D2-B5BD-BA8F1F61D50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5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solidFill>
                  <a:srgbClr val="8C8C8C"/>
                </a:solidFill>
                <a:effectLst/>
              </a:rPr>
              <a:t># Output Result</a:t>
            </a:r>
            <a:br>
              <a:rPr lang="en-GB" i="1" dirty="0">
                <a:solidFill>
                  <a:srgbClr val="8C8C8C"/>
                </a:solidFill>
                <a:effectLst/>
              </a:rPr>
            </a:br>
            <a:r>
              <a:rPr lang="en-GB" dirty="0">
                <a:solidFill>
                  <a:srgbClr val="000080"/>
                </a:solidFill>
                <a:effectLst/>
              </a:rPr>
              <a:t>print</a:t>
            </a:r>
            <a:r>
              <a:rPr lang="en-GB" dirty="0"/>
              <a:t>(</a:t>
            </a:r>
            <a:r>
              <a:rPr lang="en-GB" b="1" dirty="0">
                <a:solidFill>
                  <a:srgbClr val="008080"/>
                </a:solidFill>
                <a:effectLst/>
              </a:rPr>
              <a:t>"Game Over, you " </a:t>
            </a:r>
            <a:r>
              <a:rPr lang="en-GB" dirty="0"/>
              <a:t>+ result + </a:t>
            </a:r>
            <a:r>
              <a:rPr lang="en-GB" b="1" dirty="0">
                <a:solidFill>
                  <a:srgbClr val="008080"/>
                </a:solidFill>
                <a:effectLst/>
              </a:rPr>
              <a:t>"!"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494F2-B395-48D2-B5BD-BA8F1F61D50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4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6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0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9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1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D6C58149-A7F1-485F-B932-CCA607396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84" b="40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 w="28575">
            <a:noFill/>
          </a:ln>
        </p:spPr>
      </p:pic>
      <p:sp>
        <p:nvSpPr>
          <p:cNvPr id="30" name="Rectangle 10">
            <a:extLst>
              <a:ext uri="{FF2B5EF4-FFF2-40B4-BE49-F238E27FC236}">
                <a16:creationId xmlns:a16="http://schemas.microsoft.com/office/drawing/2014/main" id="{7582D135-987B-4B60-98DD-FCAC2EBE0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EED08-F758-428D-92F0-868A12EC7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6" y="247167"/>
            <a:ext cx="1842604" cy="277779"/>
          </a:xfrm>
          <a:custGeom>
            <a:avLst/>
            <a:gdLst>
              <a:gd name="connsiteX0" fmla="*/ 180458 w 1842604"/>
              <a:gd name="connsiteY0" fmla="*/ 0 h 277779"/>
              <a:gd name="connsiteX1" fmla="*/ 419222 w 1842604"/>
              <a:gd name="connsiteY1" fmla="*/ 238761 h 277779"/>
              <a:gd name="connsiteX2" fmla="*/ 657984 w 1842604"/>
              <a:gd name="connsiteY2" fmla="*/ 0 h 277779"/>
              <a:gd name="connsiteX3" fmla="*/ 896745 w 1842604"/>
              <a:gd name="connsiteY3" fmla="*/ 238761 h 277779"/>
              <a:gd name="connsiteX4" fmla="*/ 1135754 w 1842604"/>
              <a:gd name="connsiteY4" fmla="*/ 0 h 277779"/>
              <a:gd name="connsiteX5" fmla="*/ 1374516 w 1842604"/>
              <a:gd name="connsiteY5" fmla="*/ 238761 h 277779"/>
              <a:gd name="connsiteX6" fmla="*/ 1613277 w 1842604"/>
              <a:gd name="connsiteY6" fmla="*/ 0 h 277779"/>
              <a:gd name="connsiteX7" fmla="*/ 1842604 w 1842604"/>
              <a:gd name="connsiteY7" fmla="*/ 229327 h 277779"/>
              <a:gd name="connsiteX8" fmla="*/ 1842604 w 1842604"/>
              <a:gd name="connsiteY8" fmla="*/ 267829 h 277779"/>
              <a:gd name="connsiteX9" fmla="*/ 1842470 w 1842604"/>
              <a:gd name="connsiteY9" fmla="*/ 267963 h 277779"/>
              <a:gd name="connsiteX10" fmla="*/ 1613277 w 1842604"/>
              <a:gd name="connsiteY10" fmla="*/ 39017 h 277779"/>
              <a:gd name="connsiteX11" fmla="*/ 1374516 w 1842604"/>
              <a:gd name="connsiteY11" fmla="*/ 277779 h 277779"/>
              <a:gd name="connsiteX12" fmla="*/ 1135754 w 1842604"/>
              <a:gd name="connsiteY12" fmla="*/ 39017 h 277779"/>
              <a:gd name="connsiteX13" fmla="*/ 896745 w 1842604"/>
              <a:gd name="connsiteY13" fmla="*/ 277779 h 277779"/>
              <a:gd name="connsiteX14" fmla="*/ 657984 w 1842604"/>
              <a:gd name="connsiteY14" fmla="*/ 39017 h 277779"/>
              <a:gd name="connsiteX15" fmla="*/ 419222 w 1842604"/>
              <a:gd name="connsiteY15" fmla="*/ 277779 h 277779"/>
              <a:gd name="connsiteX16" fmla="*/ 180458 w 1842604"/>
              <a:gd name="connsiteY16" fmla="*/ 39017 h 277779"/>
              <a:gd name="connsiteX17" fmla="*/ 0 w 1842604"/>
              <a:gd name="connsiteY17" fmla="*/ 219283 h 277779"/>
              <a:gd name="connsiteX18" fmla="*/ 0 w 1842604"/>
              <a:gd name="connsiteY18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260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42604" y="229327"/>
                </a:lnTo>
                <a:lnTo>
                  <a:pt x="1842604" y="267829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9E7BE5-5357-47DA-9C1C-BFE6E84C3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6" y="247167"/>
            <a:ext cx="1842604" cy="277779"/>
          </a:xfrm>
          <a:custGeom>
            <a:avLst/>
            <a:gdLst>
              <a:gd name="connsiteX0" fmla="*/ 180458 w 1842604"/>
              <a:gd name="connsiteY0" fmla="*/ 0 h 277779"/>
              <a:gd name="connsiteX1" fmla="*/ 419222 w 1842604"/>
              <a:gd name="connsiteY1" fmla="*/ 238761 h 277779"/>
              <a:gd name="connsiteX2" fmla="*/ 657984 w 1842604"/>
              <a:gd name="connsiteY2" fmla="*/ 0 h 277779"/>
              <a:gd name="connsiteX3" fmla="*/ 896745 w 1842604"/>
              <a:gd name="connsiteY3" fmla="*/ 238761 h 277779"/>
              <a:gd name="connsiteX4" fmla="*/ 1135754 w 1842604"/>
              <a:gd name="connsiteY4" fmla="*/ 0 h 277779"/>
              <a:gd name="connsiteX5" fmla="*/ 1374516 w 1842604"/>
              <a:gd name="connsiteY5" fmla="*/ 238761 h 277779"/>
              <a:gd name="connsiteX6" fmla="*/ 1613277 w 1842604"/>
              <a:gd name="connsiteY6" fmla="*/ 0 h 277779"/>
              <a:gd name="connsiteX7" fmla="*/ 1842604 w 1842604"/>
              <a:gd name="connsiteY7" fmla="*/ 229327 h 277779"/>
              <a:gd name="connsiteX8" fmla="*/ 1842604 w 1842604"/>
              <a:gd name="connsiteY8" fmla="*/ 267829 h 277779"/>
              <a:gd name="connsiteX9" fmla="*/ 1842470 w 1842604"/>
              <a:gd name="connsiteY9" fmla="*/ 267963 h 277779"/>
              <a:gd name="connsiteX10" fmla="*/ 1613277 w 1842604"/>
              <a:gd name="connsiteY10" fmla="*/ 39017 h 277779"/>
              <a:gd name="connsiteX11" fmla="*/ 1374516 w 1842604"/>
              <a:gd name="connsiteY11" fmla="*/ 277779 h 277779"/>
              <a:gd name="connsiteX12" fmla="*/ 1135754 w 1842604"/>
              <a:gd name="connsiteY12" fmla="*/ 39017 h 277779"/>
              <a:gd name="connsiteX13" fmla="*/ 896745 w 1842604"/>
              <a:gd name="connsiteY13" fmla="*/ 277779 h 277779"/>
              <a:gd name="connsiteX14" fmla="*/ 657984 w 1842604"/>
              <a:gd name="connsiteY14" fmla="*/ 39017 h 277779"/>
              <a:gd name="connsiteX15" fmla="*/ 419222 w 1842604"/>
              <a:gd name="connsiteY15" fmla="*/ 277779 h 277779"/>
              <a:gd name="connsiteX16" fmla="*/ 180458 w 1842604"/>
              <a:gd name="connsiteY16" fmla="*/ 39017 h 277779"/>
              <a:gd name="connsiteX17" fmla="*/ 0 w 1842604"/>
              <a:gd name="connsiteY17" fmla="*/ 219283 h 277779"/>
              <a:gd name="connsiteX18" fmla="*/ 0 w 1842604"/>
              <a:gd name="connsiteY18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260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42604" y="229327"/>
                </a:lnTo>
                <a:lnTo>
                  <a:pt x="1842604" y="267829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6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5A9AF0-FB45-4625-A891-9302AB814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397" y="686902"/>
            <a:ext cx="1842603" cy="277779"/>
          </a:xfrm>
          <a:custGeom>
            <a:avLst/>
            <a:gdLst>
              <a:gd name="connsiteX0" fmla="*/ 180458 w 1842603"/>
              <a:gd name="connsiteY0" fmla="*/ 0 h 277779"/>
              <a:gd name="connsiteX1" fmla="*/ 419222 w 1842603"/>
              <a:gd name="connsiteY1" fmla="*/ 238761 h 277779"/>
              <a:gd name="connsiteX2" fmla="*/ 657984 w 1842603"/>
              <a:gd name="connsiteY2" fmla="*/ 0 h 277779"/>
              <a:gd name="connsiteX3" fmla="*/ 896745 w 1842603"/>
              <a:gd name="connsiteY3" fmla="*/ 238761 h 277779"/>
              <a:gd name="connsiteX4" fmla="*/ 1135754 w 1842603"/>
              <a:gd name="connsiteY4" fmla="*/ 0 h 277779"/>
              <a:gd name="connsiteX5" fmla="*/ 1374516 w 1842603"/>
              <a:gd name="connsiteY5" fmla="*/ 238761 h 277779"/>
              <a:gd name="connsiteX6" fmla="*/ 1613277 w 1842603"/>
              <a:gd name="connsiteY6" fmla="*/ 0 h 277779"/>
              <a:gd name="connsiteX7" fmla="*/ 1842603 w 1842603"/>
              <a:gd name="connsiteY7" fmla="*/ 229326 h 277779"/>
              <a:gd name="connsiteX8" fmla="*/ 1842603 w 1842603"/>
              <a:gd name="connsiteY8" fmla="*/ 268073 h 277779"/>
              <a:gd name="connsiteX9" fmla="*/ 1842470 w 1842603"/>
              <a:gd name="connsiteY9" fmla="*/ 268208 h 277779"/>
              <a:gd name="connsiteX10" fmla="*/ 1613277 w 1842603"/>
              <a:gd name="connsiteY10" fmla="*/ 39017 h 277779"/>
              <a:gd name="connsiteX11" fmla="*/ 1374516 w 1842603"/>
              <a:gd name="connsiteY11" fmla="*/ 277779 h 277779"/>
              <a:gd name="connsiteX12" fmla="*/ 1135754 w 1842603"/>
              <a:gd name="connsiteY12" fmla="*/ 39017 h 277779"/>
              <a:gd name="connsiteX13" fmla="*/ 896745 w 1842603"/>
              <a:gd name="connsiteY13" fmla="*/ 277779 h 277779"/>
              <a:gd name="connsiteX14" fmla="*/ 657984 w 1842603"/>
              <a:gd name="connsiteY14" fmla="*/ 39017 h 277779"/>
              <a:gd name="connsiteX15" fmla="*/ 419222 w 1842603"/>
              <a:gd name="connsiteY15" fmla="*/ 277779 h 277779"/>
              <a:gd name="connsiteX16" fmla="*/ 180458 w 1842603"/>
              <a:gd name="connsiteY16" fmla="*/ 39017 h 277779"/>
              <a:gd name="connsiteX17" fmla="*/ 0 w 1842603"/>
              <a:gd name="connsiteY17" fmla="*/ 219475 h 277779"/>
              <a:gd name="connsiteX18" fmla="*/ 0 w 1842603"/>
              <a:gd name="connsiteY18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2603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42603" y="229326"/>
                </a:lnTo>
                <a:lnTo>
                  <a:pt x="1842603" y="268073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19534" y="1103896"/>
            <a:ext cx="4965868" cy="4598497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081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4073E-93E7-4671-AC70-F197A5BEE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3242" y="1254952"/>
            <a:ext cx="4324642" cy="2939655"/>
          </a:xfrm>
        </p:spPr>
        <p:txBody>
          <a:bodyPr>
            <a:normAutofit/>
          </a:bodyPr>
          <a:lstStyle/>
          <a:p>
            <a:r>
              <a:rPr lang="en-GB" dirty="0"/>
              <a:t>Python Work-shop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05354-0CE7-4761-8E65-795BCC870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3242" y="4286683"/>
            <a:ext cx="4324642" cy="1199392"/>
          </a:xfrm>
        </p:spPr>
        <p:txBody>
          <a:bodyPr>
            <a:normAutofit/>
          </a:bodyPr>
          <a:lstStyle/>
          <a:p>
            <a:r>
              <a:rPr lang="en-GB" dirty="0"/>
              <a:t>Make Sure You have python installed for this session!</a:t>
            </a: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6B3AD2E3-0AAD-4808-835D-6DB434CD3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29" y="5130707"/>
            <a:ext cx="857096" cy="85709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FF44C53F-67DE-411B-8D73-EEA2966CA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29" y="5130707"/>
            <a:ext cx="857096" cy="85709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9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C653-EF86-4B5F-9D81-EF28F256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3.3 Random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36C5-41BF-421C-B0A9-45CA11B4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distributions of python automatically include the random library, but it needs to be imported into your code</a:t>
            </a:r>
          </a:p>
          <a:p>
            <a:r>
              <a:rPr lang="en-GB" dirty="0"/>
              <a:t>Libraries are external files containing additional functions, many are included in python but some need to be installed through Pip</a:t>
            </a:r>
          </a:p>
          <a:p>
            <a:r>
              <a:rPr lang="en-GB" dirty="0"/>
              <a:t>You can even write your own and access them in your code</a:t>
            </a:r>
          </a:p>
          <a:p>
            <a:r>
              <a:rPr lang="en-GB" dirty="0"/>
              <a:t>I would recommend researching more about libraries in the future, however all you need to know for now is: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3151A-0EAA-427E-A9F9-F9D4801CB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8" t="49074" r="65211"/>
          <a:stretch/>
        </p:blipFill>
        <p:spPr>
          <a:xfrm>
            <a:off x="4420219" y="5181600"/>
            <a:ext cx="3573552" cy="7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76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3D49-6D1C-4FE8-B8E5-4E1E80A7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3.4 Generating a Random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2210-1918-4F25-AEF7-A26F8A98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random library imported, can use the </a:t>
            </a:r>
            <a:r>
              <a:rPr lang="en-GB" dirty="0">
                <a:solidFill>
                  <a:schemeClr val="accent4"/>
                </a:solidFill>
              </a:rPr>
              <a:t>randint</a:t>
            </a:r>
            <a:r>
              <a:rPr lang="en-GB" dirty="0"/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CEF5B-2C16-400D-9AB9-D47EED878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16" b="35409"/>
          <a:stretch/>
        </p:blipFill>
        <p:spPr>
          <a:xfrm>
            <a:off x="1723286" y="3156452"/>
            <a:ext cx="6079380" cy="642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D7AA02-B549-42BA-A423-2F394C981FC6}"/>
              </a:ext>
            </a:extLst>
          </p:cNvPr>
          <p:cNvCxnSpPr>
            <a:cxnSpLocks/>
          </p:cNvCxnSpPr>
          <p:nvPr/>
        </p:nvCxnSpPr>
        <p:spPr>
          <a:xfrm>
            <a:off x="3985675" y="3707359"/>
            <a:ext cx="1023457" cy="0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D506FB-1F6C-4F63-9996-CBFDF4FE8E01}"/>
              </a:ext>
            </a:extLst>
          </p:cNvPr>
          <p:cNvCxnSpPr>
            <a:cxnSpLocks/>
          </p:cNvCxnSpPr>
          <p:nvPr/>
        </p:nvCxnSpPr>
        <p:spPr>
          <a:xfrm flipV="1">
            <a:off x="4503721" y="3707359"/>
            <a:ext cx="0" cy="838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811B45-E188-4478-88D0-FF7BBF85A236}"/>
              </a:ext>
            </a:extLst>
          </p:cNvPr>
          <p:cNvSpPr txBox="1"/>
          <p:nvPr/>
        </p:nvSpPr>
        <p:spPr>
          <a:xfrm>
            <a:off x="3642041" y="4520160"/>
            <a:ext cx="1710726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Referencing the library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76847-CC28-49C5-9967-41DE57C66911}"/>
              </a:ext>
            </a:extLst>
          </p:cNvPr>
          <p:cNvCxnSpPr>
            <a:cxnSpLocks/>
          </p:cNvCxnSpPr>
          <p:nvPr/>
        </p:nvCxnSpPr>
        <p:spPr>
          <a:xfrm>
            <a:off x="5297831" y="3707359"/>
            <a:ext cx="138984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61F8E8-D982-4C52-80E0-1745EC779071}"/>
              </a:ext>
            </a:extLst>
          </p:cNvPr>
          <p:cNvCxnSpPr>
            <a:cxnSpLocks/>
          </p:cNvCxnSpPr>
          <p:nvPr/>
        </p:nvCxnSpPr>
        <p:spPr>
          <a:xfrm flipV="1">
            <a:off x="6435111" y="3707359"/>
            <a:ext cx="0" cy="838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3BADB9-6CFB-41CA-A566-22A50F13878D}"/>
              </a:ext>
            </a:extLst>
          </p:cNvPr>
          <p:cNvSpPr txBox="1"/>
          <p:nvPr/>
        </p:nvSpPr>
        <p:spPr>
          <a:xfrm>
            <a:off x="5573431" y="4520160"/>
            <a:ext cx="1710726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randint function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F6C645-35D8-4C77-9CFB-C826E99D3F86}"/>
              </a:ext>
            </a:extLst>
          </p:cNvPr>
          <p:cNvCxnSpPr>
            <a:cxnSpLocks/>
          </p:cNvCxnSpPr>
          <p:nvPr/>
        </p:nvCxnSpPr>
        <p:spPr>
          <a:xfrm>
            <a:off x="1855695" y="3707359"/>
            <a:ext cx="1425388" cy="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8A54A-0297-4A8F-82D1-A0ECA51E8B76}"/>
              </a:ext>
            </a:extLst>
          </p:cNvPr>
          <p:cNvCxnSpPr>
            <a:cxnSpLocks/>
          </p:cNvCxnSpPr>
          <p:nvPr/>
        </p:nvCxnSpPr>
        <p:spPr>
          <a:xfrm flipV="1">
            <a:off x="2572332" y="3707359"/>
            <a:ext cx="0" cy="838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53DFF8-B219-4ECA-9078-9120C976125B}"/>
              </a:ext>
            </a:extLst>
          </p:cNvPr>
          <p:cNvSpPr txBox="1"/>
          <p:nvPr/>
        </p:nvSpPr>
        <p:spPr>
          <a:xfrm>
            <a:off x="1710652" y="4520160"/>
            <a:ext cx="171072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Sets </a:t>
            </a:r>
            <a:r>
              <a:rPr lang="en-GB" sz="2000" dirty="0" err="1"/>
              <a:t>pcChoice</a:t>
            </a:r>
            <a:r>
              <a:rPr lang="en-GB" sz="2000" dirty="0"/>
              <a:t> value to the random number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47C1DB-C21F-4D7F-BCBD-9C512BF152B5}"/>
              </a:ext>
            </a:extLst>
          </p:cNvPr>
          <p:cNvCxnSpPr>
            <a:cxnSpLocks/>
          </p:cNvCxnSpPr>
          <p:nvPr/>
        </p:nvCxnSpPr>
        <p:spPr>
          <a:xfrm>
            <a:off x="6822142" y="3707359"/>
            <a:ext cx="75025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2971A7-BD9A-4E8B-AADC-AD2078BB4EAB}"/>
              </a:ext>
            </a:extLst>
          </p:cNvPr>
          <p:cNvCxnSpPr>
            <a:cxnSpLocks/>
          </p:cNvCxnSpPr>
          <p:nvPr/>
        </p:nvCxnSpPr>
        <p:spPr>
          <a:xfrm flipH="1">
            <a:off x="7673790" y="3707359"/>
            <a:ext cx="703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4410F25-3E90-4208-A16C-8E3A28D19EEC}"/>
              </a:ext>
            </a:extLst>
          </p:cNvPr>
          <p:cNvSpPr txBox="1"/>
          <p:nvPr/>
        </p:nvSpPr>
        <p:spPr>
          <a:xfrm>
            <a:off x="8377025" y="2896240"/>
            <a:ext cx="2873675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randint parameters</a:t>
            </a:r>
          </a:p>
          <a:p>
            <a:pPr algn="ctr"/>
            <a:r>
              <a:rPr lang="en-GB" sz="2000" dirty="0"/>
              <a:t>1 = minimum</a:t>
            </a:r>
          </a:p>
          <a:p>
            <a:pPr algn="ctr"/>
            <a:r>
              <a:rPr lang="en-GB" sz="2000" dirty="0"/>
              <a:t>3 = maximum</a:t>
            </a:r>
          </a:p>
          <a:p>
            <a:pPr algn="ctr"/>
            <a:r>
              <a:rPr lang="en-GB" sz="2000" dirty="0"/>
              <a:t>returns a value </a:t>
            </a:r>
          </a:p>
          <a:p>
            <a:pPr algn="ctr"/>
            <a:r>
              <a:rPr lang="en-GB" sz="2000" dirty="0"/>
              <a:t>1 &lt;= n &lt;= 3 </a:t>
            </a:r>
          </a:p>
        </p:txBody>
      </p:sp>
    </p:spTree>
    <p:extLst>
      <p:ext uri="{BB962C8B-B14F-4D97-AF65-F5344CB8AC3E}">
        <p14:creationId xmlns:p14="http://schemas.microsoft.com/office/powerpoint/2010/main" val="610480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3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8BAE-BBEC-4AD1-A01C-90115B9F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3.5.1 Whose The Winner? - Draw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ED8C-749E-44BE-84CE-B1039596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figure out the winner we need to use an </a:t>
            </a:r>
            <a:r>
              <a:rPr lang="en-GB" dirty="0">
                <a:solidFill>
                  <a:schemeClr val="accent4"/>
                </a:solidFill>
              </a:rPr>
              <a:t>if</a:t>
            </a:r>
            <a:r>
              <a:rPr lang="en-GB" dirty="0"/>
              <a:t> statement</a:t>
            </a:r>
          </a:p>
          <a:p>
            <a:r>
              <a:rPr lang="en-GB" dirty="0"/>
              <a:t>If statements work exactly how they sound; </a:t>
            </a:r>
            <a:r>
              <a:rPr lang="en-GB" dirty="0">
                <a:solidFill>
                  <a:schemeClr val="accent1"/>
                </a:solidFill>
              </a:rPr>
              <a:t>if x then y</a:t>
            </a:r>
            <a:r>
              <a:rPr lang="en-GB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67EE5-581E-4B0C-8F55-8476A000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703" y="4222378"/>
            <a:ext cx="5451888" cy="1119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903A62-2FA7-470F-91EE-D94F2AFF7811}"/>
              </a:ext>
            </a:extLst>
          </p:cNvPr>
          <p:cNvSpPr txBox="1"/>
          <p:nvPr/>
        </p:nvSpPr>
        <p:spPr>
          <a:xfrm>
            <a:off x="8659905" y="4298741"/>
            <a:ext cx="1710726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Conditional statement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B78C07-9EC2-4AB7-803F-099FDEA738C4}"/>
              </a:ext>
            </a:extLst>
          </p:cNvPr>
          <p:cNvCxnSpPr>
            <a:cxnSpLocks/>
          </p:cNvCxnSpPr>
          <p:nvPr/>
        </p:nvCxnSpPr>
        <p:spPr>
          <a:xfrm>
            <a:off x="3421901" y="4652684"/>
            <a:ext cx="435049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783A32-1F47-495F-B450-D43BDF5EEE5F}"/>
              </a:ext>
            </a:extLst>
          </p:cNvPr>
          <p:cNvCxnSpPr>
            <a:cxnSpLocks/>
          </p:cNvCxnSpPr>
          <p:nvPr/>
        </p:nvCxnSpPr>
        <p:spPr>
          <a:xfrm flipH="1">
            <a:off x="7879977" y="4652684"/>
            <a:ext cx="779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2513F8-577A-47F3-AE52-980F279DC699}"/>
              </a:ext>
            </a:extLst>
          </p:cNvPr>
          <p:cNvSpPr txBox="1"/>
          <p:nvPr/>
        </p:nvSpPr>
        <p:spPr>
          <a:xfrm>
            <a:off x="4917906" y="3007126"/>
            <a:ext cx="171072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Comparison</a:t>
            </a:r>
          </a:p>
          <a:p>
            <a:pPr algn="ctr"/>
            <a:r>
              <a:rPr lang="en-GB" sz="2000" dirty="0"/>
              <a:t>Operator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29A53-78F7-43DC-B4B8-AD75078B979C}"/>
              </a:ext>
            </a:extLst>
          </p:cNvPr>
          <p:cNvCxnSpPr/>
          <p:nvPr/>
        </p:nvCxnSpPr>
        <p:spPr>
          <a:xfrm>
            <a:off x="5773269" y="3723087"/>
            <a:ext cx="0" cy="60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00308B-F0E2-4B0B-8D74-9E9E474F769B}"/>
              </a:ext>
            </a:extLst>
          </p:cNvPr>
          <p:cNvCxnSpPr/>
          <p:nvPr/>
        </p:nvCxnSpPr>
        <p:spPr>
          <a:xfrm>
            <a:off x="2761129" y="5333161"/>
            <a:ext cx="660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AB9F5D-7185-4524-9E48-E021775B3693}"/>
              </a:ext>
            </a:extLst>
          </p:cNvPr>
          <p:cNvSpPr txBox="1"/>
          <p:nvPr/>
        </p:nvSpPr>
        <p:spPr>
          <a:xfrm>
            <a:off x="2430116" y="531303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Indentation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9674A3-0BB4-42EC-8B51-CEA69C37AA9B}"/>
              </a:ext>
            </a:extLst>
          </p:cNvPr>
          <p:cNvCxnSpPr>
            <a:cxnSpLocks/>
          </p:cNvCxnSpPr>
          <p:nvPr/>
        </p:nvCxnSpPr>
        <p:spPr>
          <a:xfrm>
            <a:off x="3529478" y="5333161"/>
            <a:ext cx="309915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91F466-CEE9-4E41-B32E-822CBC1533C1}"/>
              </a:ext>
            </a:extLst>
          </p:cNvPr>
          <p:cNvSpPr txBox="1"/>
          <p:nvPr/>
        </p:nvSpPr>
        <p:spPr>
          <a:xfrm>
            <a:off x="3984538" y="5487474"/>
            <a:ext cx="3577461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If condition is True: Execute all indented below</a:t>
            </a:r>
          </a:p>
        </p:txBody>
      </p:sp>
    </p:spTree>
    <p:extLst>
      <p:ext uri="{BB962C8B-B14F-4D97-AF65-F5344CB8AC3E}">
        <p14:creationId xmlns:p14="http://schemas.microsoft.com/office/powerpoint/2010/main" val="1953578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22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B4C5-686D-487C-9D0B-162145B8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3.5.2 Whose The Winner? Player Win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34B9BB9-5C05-415D-9DE6-9A6CA2C58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627979"/>
              </p:ext>
            </p:extLst>
          </p:nvPr>
        </p:nvGraphicFramePr>
        <p:xfrm>
          <a:off x="1169894" y="4828539"/>
          <a:ext cx="24877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35">
                  <a:extLst>
                    <a:ext uri="{9D8B030D-6E8A-4147-A177-3AD203B41FA5}">
                      <a16:colId xmlns:a16="http://schemas.microsoft.com/office/drawing/2014/main" val="404240905"/>
                    </a:ext>
                  </a:extLst>
                </a:gridCol>
                <a:gridCol w="829235">
                  <a:extLst>
                    <a:ext uri="{9D8B030D-6E8A-4147-A177-3AD203B41FA5}">
                      <a16:colId xmlns:a16="http://schemas.microsoft.com/office/drawing/2014/main" val="3152406461"/>
                    </a:ext>
                  </a:extLst>
                </a:gridCol>
                <a:gridCol w="829235">
                  <a:extLst>
                    <a:ext uri="{9D8B030D-6E8A-4147-A177-3AD203B41FA5}">
                      <a16:colId xmlns:a16="http://schemas.microsoft.com/office/drawing/2014/main" val="152592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69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5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0073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E9F2AB-DDAD-4CDD-8D3E-B177292A12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can use </a:t>
            </a:r>
            <a:r>
              <a:rPr lang="en-GB" dirty="0" err="1">
                <a:solidFill>
                  <a:schemeClr val="accent4"/>
                </a:solidFill>
              </a:rPr>
              <a:t>elif</a:t>
            </a:r>
            <a:r>
              <a:rPr lang="en-GB" dirty="0"/>
              <a:t> to extend the if statement to cover the player’s win conditions. </a:t>
            </a:r>
          </a:p>
          <a:p>
            <a:r>
              <a:rPr lang="en-GB" dirty="0" err="1">
                <a:solidFill>
                  <a:schemeClr val="accent4"/>
                </a:solidFill>
              </a:rPr>
              <a:t>Elif</a:t>
            </a:r>
            <a:r>
              <a:rPr lang="en-GB" dirty="0"/>
              <a:t> is a way of saying "if the previous condition(s) weren’t true, then try this condition“</a:t>
            </a:r>
          </a:p>
          <a:p>
            <a:r>
              <a:rPr lang="en-GB" dirty="0"/>
              <a:t>It acts the same as the if statement, but only executes if the previous if/</a:t>
            </a:r>
            <a:r>
              <a:rPr lang="en-GB" dirty="0" err="1"/>
              <a:t>elif</a:t>
            </a:r>
            <a:r>
              <a:rPr lang="en-GB" dirty="0"/>
              <a:t> statements in the chain aren’t true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3D8A7-0784-462C-9E15-264D4E32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713" y="4679211"/>
            <a:ext cx="6332788" cy="178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1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2A65-3571-497A-9621-6C84A94C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3.5.3 Whose The Winner? Player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9578B-FB2C-4542-A2CA-2C1FE904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we have covered the win and draw conditions, anything else would be a player loss</a:t>
            </a:r>
          </a:p>
          <a:p>
            <a:r>
              <a:rPr lang="en-GB" dirty="0"/>
              <a:t>This means you can just use </a:t>
            </a:r>
            <a:r>
              <a:rPr lang="en-GB" dirty="0">
                <a:solidFill>
                  <a:schemeClr val="accent4"/>
                </a:solidFill>
              </a:rPr>
              <a:t>else</a:t>
            </a:r>
            <a:r>
              <a:rPr lang="en-GB" dirty="0"/>
              <a:t>, which ends the if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3C7DB-7268-4271-AFBE-00C6C07C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721" y="3633414"/>
            <a:ext cx="4376818" cy="10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64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A5FE-B0B2-4B1B-B8D1-32E77C99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3.6 Concluding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F2DC-A092-4E3A-994E-CD2D4D76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top off the program, we can add the final message to output the result: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DC99D-24E3-481D-8F0F-52B2EE784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859" y="2791358"/>
            <a:ext cx="7548282" cy="63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10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E7A1-00D8-4F31-A2AB-8C40FDF5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Extension Tasks &amp; Questions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B57D-40DD-4658-A474-09A518AF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r>
              <a:rPr lang="en-GB" dirty="0"/>
              <a:t>Have the PC’s choice be output as the actual name e.g. PC chose Scissors </a:t>
            </a:r>
          </a:p>
          <a:p>
            <a:pPr lvl="1"/>
            <a:r>
              <a:rPr lang="en-GB" dirty="0"/>
              <a:t>Can be done either with an </a:t>
            </a:r>
            <a:r>
              <a:rPr lang="en-GB" dirty="0">
                <a:solidFill>
                  <a:schemeClr val="accent4"/>
                </a:solidFill>
              </a:rPr>
              <a:t>if statement</a:t>
            </a:r>
            <a:r>
              <a:rPr lang="en-GB" dirty="0"/>
              <a:t>, or, more simply, a </a:t>
            </a:r>
            <a:r>
              <a:rPr lang="en-GB" dirty="0">
                <a:solidFill>
                  <a:schemeClr val="accent4"/>
                </a:solidFill>
              </a:rPr>
              <a:t>list</a:t>
            </a:r>
          </a:p>
          <a:p>
            <a:endParaRPr lang="en-GB" dirty="0"/>
          </a:p>
          <a:p>
            <a:r>
              <a:rPr lang="en-GB" dirty="0"/>
              <a:t>Adding </a:t>
            </a:r>
            <a:r>
              <a:rPr lang="en-GB" dirty="0">
                <a:solidFill>
                  <a:schemeClr val="accent6"/>
                </a:solidFill>
              </a:rPr>
              <a:t>validation</a:t>
            </a:r>
            <a:r>
              <a:rPr lang="en-GB" dirty="0"/>
              <a:t> to the user input (making sure the user inputs a integer between 1 and 3)</a:t>
            </a:r>
          </a:p>
          <a:p>
            <a:pPr lvl="1"/>
            <a:r>
              <a:rPr lang="en-GB" dirty="0"/>
              <a:t>Suggest using the </a:t>
            </a:r>
            <a:r>
              <a:rPr lang="en-GB" dirty="0">
                <a:solidFill>
                  <a:schemeClr val="accent4"/>
                </a:solidFill>
              </a:rPr>
              <a:t>type() </a:t>
            </a:r>
            <a:r>
              <a:rPr lang="en-GB" dirty="0"/>
              <a:t>function and an </a:t>
            </a:r>
            <a:r>
              <a:rPr lang="en-GB" dirty="0">
                <a:solidFill>
                  <a:schemeClr val="accent4"/>
                </a:solidFill>
              </a:rPr>
              <a:t>if statement</a:t>
            </a:r>
          </a:p>
          <a:p>
            <a:pPr lvl="1"/>
            <a:r>
              <a:rPr lang="en-GB" dirty="0"/>
              <a:t>Use a </a:t>
            </a:r>
            <a:r>
              <a:rPr lang="en-GB" dirty="0">
                <a:solidFill>
                  <a:schemeClr val="accent4"/>
                </a:solidFill>
              </a:rPr>
              <a:t>while loop </a:t>
            </a:r>
            <a:r>
              <a:rPr lang="en-GB" dirty="0"/>
              <a:t>to keep asking for an input until you get a valid one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Give the user the option to play again</a:t>
            </a:r>
          </a:p>
          <a:p>
            <a:pPr lvl="1"/>
            <a:r>
              <a:rPr lang="en-GB" dirty="0"/>
              <a:t>Using a </a:t>
            </a:r>
            <a:r>
              <a:rPr lang="en-GB" dirty="0">
                <a:solidFill>
                  <a:schemeClr val="accent4"/>
                </a:solidFill>
              </a:rPr>
              <a:t>while loop </a:t>
            </a:r>
            <a:r>
              <a:rPr lang="en-GB" dirty="0"/>
              <a:t>and an </a:t>
            </a:r>
            <a:r>
              <a:rPr lang="en-GB" dirty="0">
                <a:solidFill>
                  <a:schemeClr val="accent4"/>
                </a:solidFill>
              </a:rPr>
              <a:t>if statement</a:t>
            </a:r>
          </a:p>
        </p:txBody>
      </p:sp>
    </p:spTree>
    <p:extLst>
      <p:ext uri="{BB962C8B-B14F-4D97-AF65-F5344CB8AC3E}">
        <p14:creationId xmlns:p14="http://schemas.microsoft.com/office/powerpoint/2010/main" val="475528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91812C-A6E3-4954-9D8E-AA3369070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Coming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E8182E-994F-44A9-846E-074F198D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Email me(N0853071@my.ntu.ac.uk) or ping me on the DevSoc discord (@Jad) if you need any more help</a:t>
            </a:r>
          </a:p>
        </p:txBody>
      </p:sp>
    </p:spTree>
    <p:extLst>
      <p:ext uri="{BB962C8B-B14F-4D97-AF65-F5344CB8AC3E}">
        <p14:creationId xmlns:p14="http://schemas.microsoft.com/office/powerpoint/2010/main" val="4286476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D6FD-6C5F-4293-B8D4-A14BB7ED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Setting Up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BD64-F845-496E-8D5A-D340730A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many different Integrated Development Environments (IDE’s) available for working in python.</a:t>
            </a:r>
          </a:p>
          <a:p>
            <a:r>
              <a:rPr lang="en-GB" dirty="0">
                <a:solidFill>
                  <a:schemeClr val="accent4"/>
                </a:solidFill>
              </a:rPr>
              <a:t>IDLE</a:t>
            </a:r>
            <a:r>
              <a:rPr lang="en-GB" dirty="0"/>
              <a:t> is the standard one that comes with the distribution of python, and what the university generally uses.</a:t>
            </a:r>
          </a:p>
          <a:p>
            <a:r>
              <a:rPr lang="en-GB" dirty="0"/>
              <a:t>E.G. Spyder, Visual Studio Code, PyCharm</a:t>
            </a:r>
          </a:p>
          <a:p>
            <a:endParaRPr lang="en-GB" dirty="0"/>
          </a:p>
          <a:p>
            <a:r>
              <a:rPr lang="en-GB" dirty="0"/>
              <a:t>Create a new python file, naming it something relevant such as “</a:t>
            </a:r>
            <a:r>
              <a:rPr lang="en-GB" dirty="0" err="1"/>
              <a:t>devsocWkshp</a:t>
            </a:r>
            <a:r>
              <a:rPr lang="en-GB" dirty="0"/>
              <a:t>” and have it ready!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3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3DFA-2794-48A9-83B2-0BA6DBAF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250825"/>
            <a:ext cx="10515600" cy="1325563"/>
          </a:xfrm>
        </p:spPr>
        <p:txBody>
          <a:bodyPr/>
          <a:lstStyle/>
          <a:p>
            <a:r>
              <a:rPr lang="en-GB" dirty="0"/>
              <a:t>2.1 Planning What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34E9-23C1-4BD9-A9FD-0E78DC11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this workshop we will be making a Rock, Paper, Scissors game.</a:t>
            </a:r>
          </a:p>
          <a:p>
            <a:pPr marL="0" indent="0">
              <a:buNone/>
            </a:pPr>
            <a:r>
              <a:rPr lang="en-GB" dirty="0"/>
              <a:t>What does it need to do?</a:t>
            </a:r>
          </a:p>
          <a:p>
            <a:r>
              <a:rPr lang="en-GB" dirty="0"/>
              <a:t>Get an input from the user (Rock, Paper or Scissors)</a:t>
            </a:r>
          </a:p>
          <a:p>
            <a:r>
              <a:rPr lang="en-GB" dirty="0"/>
              <a:t>Generate a random choice for the PC </a:t>
            </a:r>
          </a:p>
          <a:p>
            <a:r>
              <a:rPr lang="en-GB" dirty="0"/>
              <a:t>Figure out who the winner is</a:t>
            </a:r>
          </a:p>
          <a:p>
            <a:r>
              <a:rPr lang="en-GB" dirty="0"/>
              <a:t>Tell the user who won</a:t>
            </a:r>
          </a:p>
        </p:txBody>
      </p:sp>
    </p:spTree>
    <p:extLst>
      <p:ext uri="{BB962C8B-B14F-4D97-AF65-F5344CB8AC3E}">
        <p14:creationId xmlns:p14="http://schemas.microsoft.com/office/powerpoint/2010/main" val="356998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00B0-DA68-46ED-8D7B-851C9831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 Mapping It Out - Flowcharts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7E4473E-5576-4DBC-A723-204149D5FB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Flowcharts are an excellent way to visually plan out your code.</a:t>
            </a:r>
          </a:p>
          <a:p>
            <a:r>
              <a:rPr lang="en-GB" dirty="0"/>
              <a:t>They are made using different shaped blocks to represent different things, and arrows to show the program flow.</a:t>
            </a:r>
          </a:p>
          <a:p>
            <a:r>
              <a:rPr lang="en-GB" dirty="0"/>
              <a:t>Pseudocode is another good alternative, which involves writing out the code in a simplified form as plain text.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53E108-4934-4A97-A240-F7A3D73BE373}"/>
              </a:ext>
            </a:extLst>
          </p:cNvPr>
          <p:cNvGrpSpPr/>
          <p:nvPr/>
        </p:nvGrpSpPr>
        <p:grpSpPr>
          <a:xfrm>
            <a:off x="6299309" y="1745622"/>
            <a:ext cx="5292056" cy="4215908"/>
            <a:chOff x="6299309" y="1745621"/>
            <a:chExt cx="5265840" cy="42961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C1FB22-2BAD-4956-A4EE-F90784411188}"/>
                </a:ext>
              </a:extLst>
            </p:cNvPr>
            <p:cNvGrpSpPr/>
            <p:nvPr/>
          </p:nvGrpSpPr>
          <p:grpSpPr>
            <a:xfrm>
              <a:off x="6299309" y="1745621"/>
              <a:ext cx="5265840" cy="4296185"/>
              <a:chOff x="671120" y="1690688"/>
              <a:chExt cx="5265840" cy="429618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78AA83-24E0-47E9-A1CA-CBFD1F33C89A}"/>
                  </a:ext>
                </a:extLst>
              </p:cNvPr>
              <p:cNvSpPr/>
              <p:nvPr/>
            </p:nvSpPr>
            <p:spPr>
              <a:xfrm>
                <a:off x="671120" y="1690688"/>
                <a:ext cx="1400962" cy="69107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Start</a:t>
                </a:r>
              </a:p>
            </p:txBody>
          </p:sp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D63AD08C-CC60-4CD7-9002-0E3F4F850C2B}"/>
                  </a:ext>
                </a:extLst>
              </p:cNvPr>
              <p:cNvSpPr/>
              <p:nvPr/>
            </p:nvSpPr>
            <p:spPr>
              <a:xfrm>
                <a:off x="671120" y="3391783"/>
                <a:ext cx="1400962" cy="691072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Get user choice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332B98-2576-424B-90D8-B13381C80A2F}"/>
                  </a:ext>
                </a:extLst>
              </p:cNvPr>
              <p:cNvSpPr/>
              <p:nvPr/>
            </p:nvSpPr>
            <p:spPr>
              <a:xfrm>
                <a:off x="671120" y="5092879"/>
                <a:ext cx="1400962" cy="69107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Generate PC choice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E13E09D-70C9-473B-A111-FDE6ED7CD8C6}"/>
                  </a:ext>
                </a:extLst>
              </p:cNvPr>
              <p:cNvCxnSpPr>
                <a:stCxn id="4" idx="4"/>
                <a:endCxn id="5" idx="0"/>
              </p:cNvCxnSpPr>
              <p:nvPr/>
            </p:nvCxnSpPr>
            <p:spPr>
              <a:xfrm>
                <a:off x="1371601" y="2381760"/>
                <a:ext cx="0" cy="1010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466BC61-17E2-4873-88C2-382BF03632AA}"/>
                  </a:ext>
                </a:extLst>
              </p:cNvPr>
              <p:cNvCxnSpPr>
                <a:stCxn id="5" idx="4"/>
                <a:endCxn id="6" idx="0"/>
              </p:cNvCxnSpPr>
              <p:nvPr/>
            </p:nvCxnSpPr>
            <p:spPr>
              <a:xfrm>
                <a:off x="1371601" y="4082855"/>
                <a:ext cx="0" cy="1010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1" name="Diamond 10">
                <a:extLst>
                  <a:ext uri="{FF2B5EF4-FFF2-40B4-BE49-F238E27FC236}">
                    <a16:creationId xmlns:a16="http://schemas.microsoft.com/office/drawing/2014/main" id="{803ABFA9-8130-452A-B5CE-158AF7FEB93E}"/>
                  </a:ext>
                </a:extLst>
              </p:cNvPr>
              <p:cNvSpPr/>
              <p:nvPr/>
            </p:nvSpPr>
            <p:spPr>
              <a:xfrm>
                <a:off x="2667350" y="4889957"/>
                <a:ext cx="1273380" cy="1096916"/>
              </a:xfrm>
              <a:prstGeom prst="diamond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User Won?</a:t>
                </a:r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52705757-70CE-4940-9AC8-9F7377D4C846}"/>
                  </a:ext>
                </a:extLst>
              </p:cNvPr>
              <p:cNvSpPr/>
              <p:nvPr/>
            </p:nvSpPr>
            <p:spPr>
              <a:xfrm>
                <a:off x="4535997" y="5092878"/>
                <a:ext cx="1400962" cy="691072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Win Message</a:t>
                </a:r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1500278D-CF19-413F-BB52-7704C2D2D8C5}"/>
                  </a:ext>
                </a:extLst>
              </p:cNvPr>
              <p:cNvSpPr/>
              <p:nvPr/>
            </p:nvSpPr>
            <p:spPr>
              <a:xfrm>
                <a:off x="2603559" y="3391783"/>
                <a:ext cx="1400962" cy="691072"/>
              </a:xfrm>
              <a:prstGeom prst="parallelogram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Lose Message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8A4CAE0-01A9-4B7A-AE35-C10CCE357195}"/>
                  </a:ext>
                </a:extLst>
              </p:cNvPr>
              <p:cNvSpPr/>
              <p:nvPr/>
            </p:nvSpPr>
            <p:spPr>
              <a:xfrm>
                <a:off x="4535998" y="3391783"/>
                <a:ext cx="1400962" cy="69107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Stop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AF2B2FC-80C0-4732-A6A5-51AAD441E7E7}"/>
                  </a:ext>
                </a:extLst>
              </p:cNvPr>
              <p:cNvCxnSpPr>
                <a:stCxn id="6" idx="3"/>
                <a:endCxn id="11" idx="1"/>
              </p:cNvCxnSpPr>
              <p:nvPr/>
            </p:nvCxnSpPr>
            <p:spPr>
              <a:xfrm>
                <a:off x="2072082" y="5438415"/>
                <a:ext cx="5952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E0F8B49-96EA-46C1-A294-B0F94529C3C7}"/>
                  </a:ext>
                </a:extLst>
              </p:cNvPr>
              <p:cNvCxnSpPr>
                <a:stCxn id="11" idx="0"/>
                <a:endCxn id="17" idx="4"/>
              </p:cNvCxnSpPr>
              <p:nvPr/>
            </p:nvCxnSpPr>
            <p:spPr>
              <a:xfrm flipV="1">
                <a:off x="3304040" y="4082855"/>
                <a:ext cx="0" cy="8071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545F5D3-B2CD-4B77-BB1F-D61FA5A33E26}"/>
                  </a:ext>
                </a:extLst>
              </p:cNvPr>
              <p:cNvCxnSpPr>
                <a:stCxn id="11" idx="3"/>
                <a:endCxn id="15" idx="5"/>
              </p:cNvCxnSpPr>
              <p:nvPr/>
            </p:nvCxnSpPr>
            <p:spPr>
              <a:xfrm flipV="1">
                <a:off x="3940730" y="5438414"/>
                <a:ext cx="68165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4FBE1E4-2A05-486D-B3D9-063ABDB546E7}"/>
                  </a:ext>
                </a:extLst>
              </p:cNvPr>
              <p:cNvCxnSpPr>
                <a:stCxn id="15" idx="0"/>
                <a:endCxn id="21" idx="4"/>
              </p:cNvCxnSpPr>
              <p:nvPr/>
            </p:nvCxnSpPr>
            <p:spPr>
              <a:xfrm flipV="1">
                <a:off x="5236478" y="4082855"/>
                <a:ext cx="1" cy="1010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D567D79-0F25-4C54-BD8B-EB825431BD76}"/>
                  </a:ext>
                </a:extLst>
              </p:cNvPr>
              <p:cNvCxnSpPr>
                <a:stCxn id="17" idx="2"/>
                <a:endCxn id="21" idx="2"/>
              </p:cNvCxnSpPr>
              <p:nvPr/>
            </p:nvCxnSpPr>
            <p:spPr>
              <a:xfrm>
                <a:off x="3918137" y="3737319"/>
                <a:ext cx="6178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203F95-1BAF-4E3D-8D60-604AFB9FA575}"/>
                </a:ext>
              </a:extLst>
            </p:cNvPr>
            <p:cNvSpPr txBox="1"/>
            <p:nvPr/>
          </p:nvSpPr>
          <p:spPr>
            <a:xfrm>
              <a:off x="8932228" y="4356673"/>
              <a:ext cx="45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DF9FC8-5843-4BE0-937F-AFF3FCEA1D51}"/>
                </a:ext>
              </a:extLst>
            </p:cNvPr>
            <p:cNvSpPr txBox="1"/>
            <p:nvPr/>
          </p:nvSpPr>
          <p:spPr>
            <a:xfrm>
              <a:off x="9647987" y="5469551"/>
              <a:ext cx="5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360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8D2988-B711-4882-8C14-D084E33A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3.1.1 The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FA61A0-C8E4-4243-86A3-86295F42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are named placeholders for values that can be treated like the value itself</a:t>
            </a:r>
          </a:p>
          <a:p>
            <a:r>
              <a:rPr lang="en-GB" dirty="0"/>
              <a:t>In python there is no command to create a variable, rather it is created as soon as a value is assigned to it</a:t>
            </a:r>
          </a:p>
          <a:p>
            <a:r>
              <a:rPr lang="en-GB" dirty="0"/>
              <a:t>All variables have a data type, which depends on the value that has been input into it</a:t>
            </a:r>
          </a:p>
          <a:p>
            <a:r>
              <a:rPr lang="en-GB" dirty="0"/>
              <a:t>In other languages (such as C++) you have to declare the variables data type when creating the variable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70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B65E-89F5-4D27-B23E-FF1D0966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3.1.2 The Variables – Data Types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CB8A8C1-E9A7-402B-BDE2-B46B271A0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423573"/>
              </p:ext>
            </p:extLst>
          </p:nvPr>
        </p:nvGraphicFramePr>
        <p:xfrm>
          <a:off x="5738648" y="2496670"/>
          <a:ext cx="4707536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44918">
                  <a:extLst>
                    <a:ext uri="{9D8B030D-6E8A-4147-A177-3AD203B41FA5}">
                      <a16:colId xmlns:a16="http://schemas.microsoft.com/office/drawing/2014/main" val="4051642761"/>
                    </a:ext>
                  </a:extLst>
                </a:gridCol>
                <a:gridCol w="3462618">
                  <a:extLst>
                    <a:ext uri="{9D8B030D-6E8A-4147-A177-3AD203B41FA5}">
                      <a16:colId xmlns:a16="http://schemas.microsoft.com/office/drawing/2014/main" val="1929172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1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“Hello World”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8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0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20.5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9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["apple", "banana", "cherry"]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1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("apple", "banana", "cherry")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2664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EA64F58-5FD2-4D95-A4D7-A04D7B34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73" y="2496670"/>
            <a:ext cx="3689960" cy="2667001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0C1B7F8-76BB-4A7A-AF2C-5927E28A22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this we need 3 variables: </a:t>
            </a:r>
          </a:p>
        </p:txBody>
      </p:sp>
    </p:spTree>
    <p:extLst>
      <p:ext uri="{BB962C8B-B14F-4D97-AF65-F5344CB8AC3E}">
        <p14:creationId xmlns:p14="http://schemas.microsoft.com/office/powerpoint/2010/main" val="3949375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E49A-F780-4477-8EE1-CE94D044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Aside: 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8DB1-02F5-4041-B9DF-27CBE623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Commenting is a way of leaving yourself (and others) messages in your code.</a:t>
            </a:r>
          </a:p>
          <a:p>
            <a:r>
              <a:rPr lang="en-GB" dirty="0"/>
              <a:t>Comments need to be </a:t>
            </a:r>
            <a:r>
              <a:rPr lang="en-GB" dirty="0">
                <a:solidFill>
                  <a:schemeClr val="accent4"/>
                </a:solidFill>
              </a:rPr>
              <a:t>relevant</a:t>
            </a:r>
            <a:r>
              <a:rPr lang="en-GB" dirty="0"/>
              <a:t> and </a:t>
            </a:r>
            <a:r>
              <a:rPr lang="en-GB" dirty="0">
                <a:solidFill>
                  <a:schemeClr val="accent4"/>
                </a:solidFill>
              </a:rPr>
              <a:t>consistent</a:t>
            </a:r>
            <a:r>
              <a:rPr lang="en-GB" dirty="0"/>
              <a:t>.</a:t>
            </a:r>
          </a:p>
          <a:p>
            <a:r>
              <a:rPr lang="en-GB" dirty="0"/>
              <a:t>They are also useful for testing your code.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D6A29-84C6-4C95-85CE-38C7DC87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47" y="4300741"/>
            <a:ext cx="4063789" cy="372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DB051-6AB4-4A89-8147-EE8AD5D2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00" y="3723706"/>
            <a:ext cx="1934463" cy="18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1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35C0C19-533B-4E1C-88A0-6C48D111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46" y="3325832"/>
            <a:ext cx="9683112" cy="498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23857C-3EF8-42D6-B324-FE985449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3.2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11D6-6D15-43A5-B93F-521A227D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Input is taken using the </a:t>
            </a:r>
            <a:r>
              <a:rPr lang="en-GB" dirty="0">
                <a:solidFill>
                  <a:schemeClr val="accent4"/>
                </a:solidFill>
              </a:rPr>
              <a:t>input</a:t>
            </a:r>
            <a:r>
              <a:rPr lang="en-GB" dirty="0"/>
              <a:t> function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F7BCBE-179E-4B63-8FBA-6B47BA9E172D}"/>
              </a:ext>
            </a:extLst>
          </p:cNvPr>
          <p:cNvCxnSpPr/>
          <p:nvPr/>
        </p:nvCxnSpPr>
        <p:spPr>
          <a:xfrm>
            <a:off x="5259898" y="3783435"/>
            <a:ext cx="5519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7A8818-ECF0-40DF-979B-D038165489A4}"/>
              </a:ext>
            </a:extLst>
          </p:cNvPr>
          <p:cNvCxnSpPr/>
          <p:nvPr/>
        </p:nvCxnSpPr>
        <p:spPr>
          <a:xfrm>
            <a:off x="4251739" y="3783435"/>
            <a:ext cx="78856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C322E-F175-4BF7-97E9-73F38E695E0A}"/>
              </a:ext>
            </a:extLst>
          </p:cNvPr>
          <p:cNvCxnSpPr>
            <a:cxnSpLocks/>
          </p:cNvCxnSpPr>
          <p:nvPr/>
        </p:nvCxnSpPr>
        <p:spPr>
          <a:xfrm>
            <a:off x="1482385" y="3767122"/>
            <a:ext cx="168618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CE0A93-01FA-45E1-AB64-97BF8D0945FC}"/>
              </a:ext>
            </a:extLst>
          </p:cNvPr>
          <p:cNvCxnSpPr>
            <a:cxnSpLocks/>
          </p:cNvCxnSpPr>
          <p:nvPr/>
        </p:nvCxnSpPr>
        <p:spPr>
          <a:xfrm flipV="1">
            <a:off x="2235666" y="3783435"/>
            <a:ext cx="0" cy="838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8D6C69-5AB2-4948-9438-33CEF3125C05}"/>
              </a:ext>
            </a:extLst>
          </p:cNvPr>
          <p:cNvSpPr txBox="1"/>
          <p:nvPr/>
        </p:nvSpPr>
        <p:spPr>
          <a:xfrm>
            <a:off x="1087756" y="4579924"/>
            <a:ext cx="2295820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000" dirty="0"/>
              <a:t>Assigns the input </a:t>
            </a:r>
          </a:p>
          <a:p>
            <a:pPr algn="ctr"/>
            <a:r>
              <a:rPr lang="en-GB" sz="2000" dirty="0"/>
              <a:t>value to the </a:t>
            </a:r>
          </a:p>
          <a:p>
            <a:pPr algn="ctr"/>
            <a:r>
              <a:rPr lang="en-GB" sz="2000" dirty="0" err="1"/>
              <a:t>userChoice</a:t>
            </a:r>
            <a:r>
              <a:rPr lang="en-GB" sz="2000" dirty="0"/>
              <a:t> variable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2A9E25-EC43-42A3-85DB-786957CDBC08}"/>
              </a:ext>
            </a:extLst>
          </p:cNvPr>
          <p:cNvCxnSpPr>
            <a:cxnSpLocks/>
          </p:cNvCxnSpPr>
          <p:nvPr/>
        </p:nvCxnSpPr>
        <p:spPr>
          <a:xfrm flipV="1">
            <a:off x="4652339" y="3783435"/>
            <a:ext cx="0" cy="838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619A09-229A-4914-9CF9-149BD5E378B2}"/>
              </a:ext>
            </a:extLst>
          </p:cNvPr>
          <p:cNvSpPr txBox="1"/>
          <p:nvPr/>
        </p:nvSpPr>
        <p:spPr>
          <a:xfrm>
            <a:off x="3790659" y="4596237"/>
            <a:ext cx="171072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000" dirty="0"/>
              <a:t>input function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2883FE-2AF9-4812-846D-B9F0C09BD6B9}"/>
              </a:ext>
            </a:extLst>
          </p:cNvPr>
          <p:cNvCxnSpPr>
            <a:cxnSpLocks/>
          </p:cNvCxnSpPr>
          <p:nvPr/>
        </p:nvCxnSpPr>
        <p:spPr>
          <a:xfrm flipV="1">
            <a:off x="7952089" y="3767122"/>
            <a:ext cx="0" cy="838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B2EF7D-01F5-4CD4-A1FF-68D54AD0E87C}"/>
              </a:ext>
            </a:extLst>
          </p:cNvPr>
          <p:cNvSpPr txBox="1"/>
          <p:nvPr/>
        </p:nvSpPr>
        <p:spPr>
          <a:xfrm>
            <a:off x="5775154" y="4579924"/>
            <a:ext cx="434125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000" dirty="0"/>
              <a:t>Outputs the contained message before</a:t>
            </a:r>
          </a:p>
          <a:p>
            <a:pPr algn="ctr"/>
            <a:r>
              <a:rPr lang="en-GB" sz="2000" dirty="0"/>
              <a:t>taking the user unput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563704-83D8-4F0C-A9D6-5900AC11AD88}"/>
              </a:ext>
            </a:extLst>
          </p:cNvPr>
          <p:cNvSpPr txBox="1"/>
          <p:nvPr/>
        </p:nvSpPr>
        <p:spPr>
          <a:xfrm>
            <a:off x="1274802" y="2610127"/>
            <a:ext cx="595387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000" dirty="0"/>
              <a:t>Converts the input to an integer (all inputs are strings)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435FBD-33CF-4859-8DF5-FC064BAFDC4C}"/>
              </a:ext>
            </a:extLst>
          </p:cNvPr>
          <p:cNvCxnSpPr>
            <a:cxnSpLocks/>
          </p:cNvCxnSpPr>
          <p:nvPr/>
        </p:nvCxnSpPr>
        <p:spPr>
          <a:xfrm>
            <a:off x="3629294" y="3783435"/>
            <a:ext cx="56724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64C52E-A818-470F-B9E3-88371574ADA3}"/>
              </a:ext>
            </a:extLst>
          </p:cNvPr>
          <p:cNvCxnSpPr>
            <a:cxnSpLocks/>
          </p:cNvCxnSpPr>
          <p:nvPr/>
        </p:nvCxnSpPr>
        <p:spPr>
          <a:xfrm>
            <a:off x="3980329" y="3010237"/>
            <a:ext cx="0" cy="41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0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2DA5651-E302-4C70-AC9E-242A6D09BE2B}"/>
              </a:ext>
            </a:extLst>
          </p:cNvPr>
          <p:cNvGrpSpPr/>
          <p:nvPr/>
        </p:nvGrpSpPr>
        <p:grpSpPr>
          <a:xfrm>
            <a:off x="962243" y="2672476"/>
            <a:ext cx="6677025" cy="3124317"/>
            <a:chOff x="962243" y="2672476"/>
            <a:chExt cx="6677025" cy="31243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85C8CB-F3E3-4369-9368-43E8AB755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242"/>
            <a:stretch/>
          </p:blipFill>
          <p:spPr>
            <a:xfrm>
              <a:off x="962243" y="2672476"/>
              <a:ext cx="6677025" cy="3124317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D613C-0CE7-4658-86D5-6360AC29F803}"/>
                </a:ext>
              </a:extLst>
            </p:cNvPr>
            <p:cNvCxnSpPr/>
            <p:nvPr/>
          </p:nvCxnSpPr>
          <p:spPr>
            <a:xfrm>
              <a:off x="982339" y="2672476"/>
              <a:ext cx="0" cy="31243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F5AADC-5DF9-4C12-B79F-CFA3B6A7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Aside: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F199-96C5-4B4D-87A0-F46CD2E58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en-GB" dirty="0"/>
              <a:t>Indentation is generally done using the tab key and is a way of showing defining containers.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A92F73-C98B-449E-9F7D-292563991469}"/>
              </a:ext>
            </a:extLst>
          </p:cNvPr>
          <p:cNvGrpSpPr/>
          <p:nvPr/>
        </p:nvGrpSpPr>
        <p:grpSpPr>
          <a:xfrm>
            <a:off x="962243" y="2672476"/>
            <a:ext cx="6787451" cy="3174651"/>
            <a:chOff x="962243" y="2806700"/>
            <a:chExt cx="6677025" cy="317465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61127B-F06C-4585-BEDE-5D66F05065B8}"/>
                </a:ext>
              </a:extLst>
            </p:cNvPr>
            <p:cNvSpPr/>
            <p:nvPr/>
          </p:nvSpPr>
          <p:spPr>
            <a:xfrm>
              <a:off x="962243" y="2806700"/>
              <a:ext cx="6677025" cy="317465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3DE3E0-6B30-48C6-88CD-9A370FC57C92}"/>
                </a:ext>
              </a:extLst>
            </p:cNvPr>
            <p:cNvSpPr/>
            <p:nvPr/>
          </p:nvSpPr>
          <p:spPr>
            <a:xfrm>
              <a:off x="962243" y="2806700"/>
              <a:ext cx="2728913" cy="2301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4475D4C-AAA7-40EC-B5D2-CAE14D612B87}"/>
              </a:ext>
            </a:extLst>
          </p:cNvPr>
          <p:cNvGrpSpPr/>
          <p:nvPr/>
        </p:nvGrpSpPr>
        <p:grpSpPr>
          <a:xfrm>
            <a:off x="1368586" y="4233317"/>
            <a:ext cx="6309826" cy="1557126"/>
            <a:chOff x="962243" y="2806700"/>
            <a:chExt cx="6767224" cy="35857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0D0AB7-DCDD-42B3-BB8B-858926629402}"/>
                </a:ext>
              </a:extLst>
            </p:cNvPr>
            <p:cNvSpPr/>
            <p:nvPr/>
          </p:nvSpPr>
          <p:spPr>
            <a:xfrm>
              <a:off x="962243" y="2806700"/>
              <a:ext cx="6767224" cy="3585711"/>
            </a:xfrm>
            <a:prstGeom prst="rect">
              <a:avLst/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57198C-25A6-4482-8E60-F3E890337D7B}"/>
                </a:ext>
              </a:extLst>
            </p:cNvPr>
            <p:cNvSpPr/>
            <p:nvPr/>
          </p:nvSpPr>
          <p:spPr>
            <a:xfrm>
              <a:off x="962243" y="2806700"/>
              <a:ext cx="1917555" cy="54760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E1C25B-9642-4DC4-877D-C0C55D837FB1}"/>
              </a:ext>
            </a:extLst>
          </p:cNvPr>
          <p:cNvGrpSpPr/>
          <p:nvPr/>
        </p:nvGrpSpPr>
        <p:grpSpPr>
          <a:xfrm>
            <a:off x="1744910" y="4469781"/>
            <a:ext cx="5894358" cy="1276679"/>
            <a:chOff x="962243" y="2806697"/>
            <a:chExt cx="6750329" cy="35857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A1B33D-451C-41ED-AEB8-510A11A51445}"/>
                </a:ext>
              </a:extLst>
            </p:cNvPr>
            <p:cNvSpPr/>
            <p:nvPr/>
          </p:nvSpPr>
          <p:spPr>
            <a:xfrm>
              <a:off x="962243" y="2806700"/>
              <a:ext cx="6750329" cy="3585711"/>
            </a:xfrm>
            <a:prstGeom prst="rect">
              <a:avLst/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721601-12A7-4458-B642-45A2F22B25B3}"/>
                </a:ext>
              </a:extLst>
            </p:cNvPr>
            <p:cNvSpPr/>
            <p:nvPr/>
          </p:nvSpPr>
          <p:spPr>
            <a:xfrm>
              <a:off x="962243" y="2806697"/>
              <a:ext cx="2172101" cy="64630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ED3DDE-9CCE-4D0D-842A-90B62B1D6742}"/>
              </a:ext>
            </a:extLst>
          </p:cNvPr>
          <p:cNvGrpSpPr/>
          <p:nvPr/>
        </p:nvGrpSpPr>
        <p:grpSpPr>
          <a:xfrm>
            <a:off x="2080470" y="4699896"/>
            <a:ext cx="5494789" cy="526446"/>
            <a:chOff x="962243" y="2806700"/>
            <a:chExt cx="6677025" cy="35857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FEF865-2CFC-421B-9066-48119E8F7E9D}"/>
                </a:ext>
              </a:extLst>
            </p:cNvPr>
            <p:cNvSpPr/>
            <p:nvPr/>
          </p:nvSpPr>
          <p:spPr>
            <a:xfrm>
              <a:off x="962243" y="2806700"/>
              <a:ext cx="6677025" cy="3585711"/>
            </a:xfrm>
            <a:prstGeom prst="rect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853866-BB49-4C50-82B5-3B7DBB37A858}"/>
                </a:ext>
              </a:extLst>
            </p:cNvPr>
            <p:cNvSpPr/>
            <p:nvPr/>
          </p:nvSpPr>
          <p:spPr>
            <a:xfrm>
              <a:off x="962243" y="2806700"/>
              <a:ext cx="6677024" cy="156734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DDDAD7-D4E4-4D48-9BA5-02CFE4CE582E}"/>
              </a:ext>
            </a:extLst>
          </p:cNvPr>
          <p:cNvGrpSpPr/>
          <p:nvPr/>
        </p:nvGrpSpPr>
        <p:grpSpPr>
          <a:xfrm>
            <a:off x="7955923" y="2672476"/>
            <a:ext cx="3733437" cy="3174651"/>
            <a:chOff x="7955923" y="2672476"/>
            <a:chExt cx="3733437" cy="31746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96F6CC-F57E-4FE4-ADB7-E06B03B1DD9A}"/>
                </a:ext>
              </a:extLst>
            </p:cNvPr>
            <p:cNvSpPr/>
            <p:nvPr/>
          </p:nvSpPr>
          <p:spPr>
            <a:xfrm>
              <a:off x="7955923" y="2672476"/>
              <a:ext cx="3733437" cy="3174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604E51-B639-4E4C-9FF8-A02604E9F186}"/>
                </a:ext>
              </a:extLst>
            </p:cNvPr>
            <p:cNvSpPr/>
            <p:nvPr/>
          </p:nvSpPr>
          <p:spPr>
            <a:xfrm>
              <a:off x="8246378" y="4152551"/>
              <a:ext cx="3313651" cy="140096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E2567D-9B77-4010-94BF-540142EA035E}"/>
                </a:ext>
              </a:extLst>
            </p:cNvPr>
            <p:cNvSpPr/>
            <p:nvPr/>
          </p:nvSpPr>
          <p:spPr>
            <a:xfrm>
              <a:off x="8732939" y="4469781"/>
              <a:ext cx="2744904" cy="9746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AC658A-D1BB-4070-8DD6-49AB12B6BFA0}"/>
                </a:ext>
              </a:extLst>
            </p:cNvPr>
            <p:cNvSpPr/>
            <p:nvPr/>
          </p:nvSpPr>
          <p:spPr>
            <a:xfrm>
              <a:off x="9211112" y="4699896"/>
              <a:ext cx="2142688" cy="6103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35105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unkyShapes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8E2E8"/>
      </a:lt2>
      <a:accent1>
        <a:srgbClr val="3DB846"/>
      </a:accent1>
      <a:accent2>
        <a:srgbClr val="5EB431"/>
      </a:accent2>
      <a:accent3>
        <a:srgbClr val="91AC39"/>
      </a:accent3>
      <a:accent4>
        <a:srgbClr val="B69E31"/>
      </a:accent4>
      <a:accent5>
        <a:srgbClr val="CC7B44"/>
      </a:accent5>
      <a:accent6>
        <a:srgbClr val="BA3234"/>
      </a:accent6>
      <a:hlink>
        <a:srgbClr val="A77737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1118</Words>
  <Application>Microsoft Office PowerPoint</Application>
  <PresentationFormat>Widescreen</PresentationFormat>
  <Paragraphs>154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Source Sans Pro</vt:lpstr>
      <vt:lpstr>FunkyShapesVTI</vt:lpstr>
      <vt:lpstr>Python Work-shop</vt:lpstr>
      <vt:lpstr>1 Setting Up Your Environment</vt:lpstr>
      <vt:lpstr>2.1 Planning What To Code</vt:lpstr>
      <vt:lpstr>2.2 Mapping It Out - Flowcharts</vt:lpstr>
      <vt:lpstr>3.1.1 The Variables</vt:lpstr>
      <vt:lpstr>3.1.2 The Variables – Data Types</vt:lpstr>
      <vt:lpstr>An Aside: Commenting</vt:lpstr>
      <vt:lpstr>3.2 User Input</vt:lpstr>
      <vt:lpstr>An Aside: Indentation</vt:lpstr>
      <vt:lpstr>3.3 Random Library</vt:lpstr>
      <vt:lpstr>3.4 Generating a Random Integer</vt:lpstr>
      <vt:lpstr>3.5.1 Whose The Winner? - Draw</vt:lpstr>
      <vt:lpstr>3.5.2 Whose The Winner? Player Win</vt:lpstr>
      <vt:lpstr>3.5.3 Whose The Winner? Player Loss</vt:lpstr>
      <vt:lpstr>3.6 Concluding the Program</vt:lpstr>
      <vt:lpstr>4 Extension Tasks &amp; Questions Time</vt:lpstr>
      <vt:lpstr>Thanks For Coming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</dc:title>
  <dc:creator>Jarad Johnson-Bailey</dc:creator>
  <cp:lastModifiedBy>Jarad Johnson-Bailey</cp:lastModifiedBy>
  <cp:revision>47</cp:revision>
  <dcterms:created xsi:type="dcterms:W3CDTF">2020-10-10T11:00:21Z</dcterms:created>
  <dcterms:modified xsi:type="dcterms:W3CDTF">2020-10-21T16:20:42Z</dcterms:modified>
</cp:coreProperties>
</file>