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27"/>
  </p:notesMasterIdLst>
  <p:sldIdLst>
    <p:sldId id="256" r:id="rId2"/>
    <p:sldId id="257" r:id="rId3"/>
    <p:sldId id="284" r:id="rId4"/>
    <p:sldId id="258" r:id="rId5"/>
    <p:sldId id="281" r:id="rId6"/>
    <p:sldId id="259" r:id="rId7"/>
    <p:sldId id="260" r:id="rId8"/>
    <p:sldId id="261" r:id="rId9"/>
    <p:sldId id="264" r:id="rId10"/>
    <p:sldId id="266" r:id="rId11"/>
    <p:sldId id="267" r:id="rId12"/>
    <p:sldId id="268" r:id="rId13"/>
    <p:sldId id="270" r:id="rId14"/>
    <p:sldId id="271" r:id="rId15"/>
    <p:sldId id="274" r:id="rId16"/>
    <p:sldId id="282" r:id="rId17"/>
    <p:sldId id="265" r:id="rId18"/>
    <p:sldId id="283" r:id="rId19"/>
    <p:sldId id="273" r:id="rId20"/>
    <p:sldId id="275" r:id="rId21"/>
    <p:sldId id="278" r:id="rId22"/>
    <p:sldId id="279" r:id="rId23"/>
    <p:sldId id="280" r:id="rId24"/>
    <p:sldId id="277"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81866"/>
  </p:normalViewPr>
  <p:slideViewPr>
    <p:cSldViewPr snapToGrid="0" snapToObjects="1">
      <p:cViewPr varScale="1">
        <p:scale>
          <a:sx n="94" d="100"/>
          <a:sy n="94" d="100"/>
        </p:scale>
        <p:origin x="13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5T21:03:34.6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5T21:18:59.2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EF392-0CCC-994E-BEFD-3CD6403CA0CC}" type="datetimeFigureOut">
              <a:rPr lang="en-US" smtClean="0"/>
              <a:t>11/15/20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DDB84-D3D6-B44C-9489-421CADB997CC}" type="slidenum">
              <a:rPr lang="en-US" smtClean="0"/>
              <a:t>‹#›</a:t>
            </a:fld>
            <a:endParaRPr lang="en-US"/>
          </a:p>
        </p:txBody>
      </p:sp>
    </p:spTree>
    <p:extLst>
      <p:ext uri="{BB962C8B-B14F-4D97-AF65-F5344CB8AC3E}">
        <p14:creationId xmlns:p14="http://schemas.microsoft.com/office/powerpoint/2010/main" val="89732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40919306985?via%3Dihub#tbl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a:t>
            </a:fld>
            <a:endParaRPr lang="en-US"/>
          </a:p>
        </p:txBody>
      </p:sp>
    </p:spTree>
    <p:extLst>
      <p:ext uri="{BB962C8B-B14F-4D97-AF65-F5344CB8AC3E}">
        <p14:creationId xmlns:p14="http://schemas.microsoft.com/office/powerpoint/2010/main" val="255305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16</a:t>
            </a:fld>
            <a:endParaRPr lang="en-US"/>
          </a:p>
        </p:txBody>
      </p:sp>
    </p:spTree>
    <p:extLst>
      <p:ext uri="{BB962C8B-B14F-4D97-AF65-F5344CB8AC3E}">
        <p14:creationId xmlns:p14="http://schemas.microsoft.com/office/powerpoint/2010/main" val="4021318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effectLst/>
                <a:latin typeface="+mn-lt"/>
                <a:ea typeface="+mn-ea"/>
                <a:cs typeface="+mn-cs"/>
              </a:rPr>
              <a:t>demonstrates the conditional probability of overweight and obese, given whether individuals have family members suffering from exceeded body weights. In the overall sample population, the chance of overweight and obese people with family obesity records is three times higher than those without such histories. </a:t>
            </a:r>
          </a:p>
          <a:p>
            <a:r>
              <a:rPr lang="en-US" sz="1200" kern="1200" dirty="0">
                <a:solidFill>
                  <a:schemeClr val="tx1"/>
                </a:solidFill>
                <a:effectLst/>
                <a:latin typeface="+mn-lt"/>
                <a:ea typeface="+mn-ea"/>
                <a:cs typeface="+mn-cs"/>
              </a:rPr>
              <a:t>Although family history is a notable risk factor in both female and male populations, females have significantly higher rates of obesity if their family members experience obesity. In comparison, males have higher rates of overweight in the same condition.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17</a:t>
            </a:fld>
            <a:endParaRPr lang="en-US"/>
          </a:p>
        </p:txBody>
      </p:sp>
    </p:spTree>
    <p:extLst>
      <p:ext uri="{BB962C8B-B14F-4D97-AF65-F5344CB8AC3E}">
        <p14:creationId xmlns:p14="http://schemas.microsoft.com/office/powerpoint/2010/main" val="2363120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18</a:t>
            </a:fld>
            <a:endParaRPr lang="en-US"/>
          </a:p>
        </p:txBody>
      </p:sp>
    </p:spTree>
    <p:extLst>
      <p:ext uri="{BB962C8B-B14F-4D97-AF65-F5344CB8AC3E}">
        <p14:creationId xmlns:p14="http://schemas.microsoft.com/office/powerpoint/2010/main" val="6754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19</a:t>
            </a:fld>
            <a:endParaRPr lang="en-US"/>
          </a:p>
        </p:txBody>
      </p:sp>
    </p:spTree>
    <p:extLst>
      <p:ext uri="{BB962C8B-B14F-4D97-AF65-F5344CB8AC3E}">
        <p14:creationId xmlns:p14="http://schemas.microsoft.com/office/powerpoint/2010/main" val="254296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obesity epidemic has become one of the most serious public health problems globally. As the pandemic of COVID-19 enforced the practice of social-distancing and remote working, the altered eating behaviors and physical conditions such as longer screen time, intake of high caloric food, and reduced activity frequency may contribute to a higher risk of obesity. </a:t>
            </a:r>
          </a:p>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2</a:t>
            </a:fld>
            <a:endParaRPr lang="en-US"/>
          </a:p>
        </p:txBody>
      </p:sp>
    </p:spTree>
    <p:extLst>
      <p:ext uri="{BB962C8B-B14F-4D97-AF65-F5344CB8AC3E}">
        <p14:creationId xmlns:p14="http://schemas.microsoft.com/office/powerpoint/2010/main" val="46629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pandemic of COVID-19 enforced the practice of social-distancing and remote working, the altered eating behaviors and physical conditions such as longer screen time, intake of high caloric food, and reduced activity frequency may contribute to a higher risk of obesity. </a:t>
            </a:r>
          </a:p>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3</a:t>
            </a:fld>
            <a:endParaRPr lang="en-US"/>
          </a:p>
        </p:txBody>
      </p:sp>
    </p:spTree>
    <p:extLst>
      <p:ext uri="{BB962C8B-B14F-4D97-AF65-F5344CB8AC3E}">
        <p14:creationId xmlns:p14="http://schemas.microsoft.com/office/powerpoint/2010/main" val="144946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dataset used in this statistical analysis is accessed via the UCI machine learning public database and collected by a 2018 study on obesity levels estimation based on anonymous survey results collected among individuals from Colombia, Peru, and Mexico [2]. </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was collected using a web platform with a survey (see </a:t>
            </a:r>
            <a:r>
              <a:rPr lang="en-US" sz="1200" b="0" i="0" u="none" strike="noStrike" kern="1200" dirty="0">
                <a:solidFill>
                  <a:schemeClr val="tx1"/>
                </a:solidFill>
                <a:effectLst/>
                <a:latin typeface="+mn-lt"/>
                <a:ea typeface="+mn-ea"/>
                <a:cs typeface="+mn-cs"/>
                <a:hlinkClick r:id="rId3"/>
              </a:rPr>
              <a:t>Table 1</a:t>
            </a:r>
            <a:r>
              <a:rPr lang="en-US" sz="1200" b="0" i="0" kern="1200" dirty="0">
                <a:solidFill>
                  <a:schemeClr val="tx1"/>
                </a:solidFill>
                <a:effectLst/>
                <a:latin typeface="+mn-lt"/>
                <a:ea typeface="+mn-ea"/>
                <a:cs typeface="+mn-cs"/>
              </a:rPr>
              <a:t>) where anonymous users answered each question, then the information was processed obtaining 17 attributes and 2111 records</a:t>
            </a:r>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5</a:t>
            </a:fld>
            <a:endParaRPr lang="en-US"/>
          </a:p>
        </p:txBody>
      </p:sp>
    </p:spTree>
    <p:extLst>
      <p:ext uri="{BB962C8B-B14F-4D97-AF65-F5344CB8AC3E}">
        <p14:creationId xmlns:p14="http://schemas.microsoft.com/office/powerpoint/2010/main" val="104528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9</a:t>
            </a:fld>
            <a:endParaRPr lang="en-US"/>
          </a:p>
        </p:txBody>
      </p:sp>
    </p:spTree>
    <p:extLst>
      <p:ext uri="{BB962C8B-B14F-4D97-AF65-F5344CB8AC3E}">
        <p14:creationId xmlns:p14="http://schemas.microsoft.com/office/powerpoint/2010/main" val="29368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12</a:t>
            </a:fld>
            <a:endParaRPr lang="en-US"/>
          </a:p>
        </p:txBody>
      </p:sp>
    </p:spTree>
    <p:extLst>
      <p:ext uri="{BB962C8B-B14F-4D97-AF65-F5344CB8AC3E}">
        <p14:creationId xmlns:p14="http://schemas.microsoft.com/office/powerpoint/2010/main" val="339560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Compared to the normal and overweight category, the increase in the average population age in the obesity category explains obesity as an age-related disease. The increasing risk that corresponds to aging may be explained by hormonal changes, decreases in metabolism, and a less active lifestyle. However, as the dataset's surveyed population is highly skewed towards teenagers and university students, the significance of aging in obesity development needs to be examined in the final model. </a:t>
            </a:r>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13</a:t>
            </a:fld>
            <a:endParaRPr lang="en-US"/>
          </a:p>
        </p:txBody>
      </p:sp>
    </p:spTree>
    <p:extLst>
      <p:ext uri="{BB962C8B-B14F-4D97-AF65-F5344CB8AC3E}">
        <p14:creationId xmlns:p14="http://schemas.microsoft.com/office/powerpoint/2010/main" val="317306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clustered, no significant trend involved. </a:t>
            </a:r>
          </a:p>
          <a:p>
            <a:r>
              <a:rPr lang="en-US" dirty="0"/>
              <a:t>It is also worth mentioning that the association between number of meals and vegetable consumption can be tricky, since people who suffer from exceeded weight probability eat less meals per day to control weight</a:t>
            </a:r>
          </a:p>
        </p:txBody>
      </p:sp>
      <p:sp>
        <p:nvSpPr>
          <p:cNvPr id="4" name="Slide Number Placeholder 3"/>
          <p:cNvSpPr>
            <a:spLocks noGrp="1"/>
          </p:cNvSpPr>
          <p:nvPr>
            <p:ph type="sldNum" sz="quarter" idx="5"/>
          </p:nvPr>
        </p:nvSpPr>
        <p:spPr/>
        <p:txBody>
          <a:bodyPr/>
          <a:lstStyle/>
          <a:p>
            <a:fld id="{0A2DDB84-D3D6-B44C-9489-421CADB997CC}" type="slidenum">
              <a:rPr lang="en-US" smtClean="0"/>
              <a:t>14</a:t>
            </a:fld>
            <a:endParaRPr lang="en-US"/>
          </a:p>
        </p:txBody>
      </p:sp>
    </p:spTree>
    <p:extLst>
      <p:ext uri="{BB962C8B-B14F-4D97-AF65-F5344CB8AC3E}">
        <p14:creationId xmlns:p14="http://schemas.microsoft.com/office/powerpoint/2010/main" val="1252938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2DDB84-D3D6-B44C-9489-421CADB997CC}" type="slidenum">
              <a:rPr lang="en-US" smtClean="0"/>
              <a:t>15</a:t>
            </a:fld>
            <a:endParaRPr lang="en-US"/>
          </a:p>
        </p:txBody>
      </p:sp>
    </p:spTree>
    <p:extLst>
      <p:ext uri="{BB962C8B-B14F-4D97-AF65-F5344CB8AC3E}">
        <p14:creationId xmlns:p14="http://schemas.microsoft.com/office/powerpoint/2010/main" val="345627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9740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1310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835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11/15/20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2495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55715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966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9415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8367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1158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687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11/15/20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356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11/15/20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13971954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0" name="Straight Connector 5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6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6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6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6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5" name="Rectangle 70">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
            <a:extLst>
              <a:ext uri="{FF2B5EF4-FFF2-40B4-BE49-F238E27FC236}">
                <a16:creationId xmlns:a16="http://schemas.microsoft.com/office/drawing/2014/main" id="{8965E52F-BF82-4910-969F-29E18D74BB98}"/>
              </a:ext>
            </a:extLst>
          </p:cNvPr>
          <p:cNvPicPr>
            <a:picLocks noChangeAspect="1"/>
          </p:cNvPicPr>
          <p:nvPr/>
        </p:nvPicPr>
        <p:blipFill rotWithShape="1">
          <a:blip r:embed="rId3">
            <a:alphaModFix amt="64000"/>
          </a:blip>
          <a:srcRect t="31486" r="1" b="20139"/>
          <a:stretch/>
        </p:blipFill>
        <p:spPr>
          <a:xfrm>
            <a:off x="190511" y="-4763"/>
            <a:ext cx="12191980" cy="6857999"/>
          </a:xfrm>
          <a:prstGeom prst="rect">
            <a:avLst/>
          </a:prstGeom>
        </p:spPr>
      </p:pic>
      <p:cxnSp>
        <p:nvCxnSpPr>
          <p:cNvPr id="226" name="Straight Connector 72">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74">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76">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78">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80">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82">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84">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2A860A5-8755-284F-B0DC-AEEB130C31B4}"/>
              </a:ext>
            </a:extLst>
          </p:cNvPr>
          <p:cNvSpPr txBox="1"/>
          <p:nvPr/>
        </p:nvSpPr>
        <p:spPr>
          <a:xfrm>
            <a:off x="1598430" y="2275810"/>
            <a:ext cx="8553069" cy="1815882"/>
          </a:xfrm>
          <a:prstGeom prst="rect">
            <a:avLst/>
          </a:prstGeom>
          <a:solidFill>
            <a:schemeClr val="bg1">
              <a:alpha val="48000"/>
            </a:schemeClr>
          </a:solidFill>
        </p:spPr>
        <p:txBody>
          <a:bodyPr wrap="square" rtlCol="0">
            <a:spAutoFit/>
          </a:bodyPr>
          <a:lstStyle/>
          <a:p>
            <a:pPr algn="ctr"/>
            <a:endParaRPr lang="en-US" sz="2400" b="1" dirty="0">
              <a:solidFill>
                <a:schemeClr val="tx1">
                  <a:lumMod val="75000"/>
                  <a:lumOff val="25000"/>
                </a:schemeClr>
              </a:solidFill>
            </a:endParaRPr>
          </a:p>
          <a:p>
            <a:pPr algn="ctr"/>
            <a:r>
              <a:rPr lang="en-US" sz="3200" b="1" i="1" dirty="0">
                <a:solidFill>
                  <a:schemeClr val="tx1">
                    <a:lumMod val="75000"/>
                    <a:lumOff val="25000"/>
                  </a:schemeClr>
                </a:solidFill>
                <a:latin typeface="+mj-lt"/>
              </a:rPr>
              <a:t>Obesity Level Estimation Using Proportional Odds Model</a:t>
            </a:r>
          </a:p>
          <a:p>
            <a:pPr algn="ctr"/>
            <a:r>
              <a:rPr lang="en-US" sz="2400" b="1" dirty="0">
                <a:solidFill>
                  <a:schemeClr val="tx1">
                    <a:lumMod val="75000"/>
                    <a:lumOff val="25000"/>
                  </a:schemeClr>
                </a:solidFill>
              </a:rPr>
              <a:t>Han Gong</a:t>
            </a:r>
          </a:p>
        </p:txBody>
      </p:sp>
    </p:spTree>
    <p:extLst>
      <p:ext uri="{BB962C8B-B14F-4D97-AF65-F5344CB8AC3E}">
        <p14:creationId xmlns:p14="http://schemas.microsoft.com/office/powerpoint/2010/main" val="144958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A790EE-B11F-3348-8548-A82CE7A0FD35}"/>
              </a:ext>
            </a:extLst>
          </p:cNvPr>
          <p:cNvPicPr>
            <a:picLocks noChangeAspect="1"/>
          </p:cNvPicPr>
          <p:nvPr/>
        </p:nvPicPr>
        <p:blipFill>
          <a:blip r:embed="rId2"/>
          <a:stretch>
            <a:fillRect/>
          </a:stretch>
        </p:blipFill>
        <p:spPr>
          <a:xfrm>
            <a:off x="3370890" y="1481654"/>
            <a:ext cx="7483772" cy="4419084"/>
          </a:xfrm>
          <a:prstGeom prst="rect">
            <a:avLst/>
          </a:prstGeom>
        </p:spPr>
      </p:pic>
      <p:sp>
        <p:nvSpPr>
          <p:cNvPr id="12" name="TextBox 11">
            <a:extLst>
              <a:ext uri="{FF2B5EF4-FFF2-40B4-BE49-F238E27FC236}">
                <a16:creationId xmlns:a16="http://schemas.microsoft.com/office/drawing/2014/main" id="{5CB08A18-9B8E-B44C-A2E8-634E3D5C808A}"/>
              </a:ext>
            </a:extLst>
          </p:cNvPr>
          <p:cNvSpPr txBox="1"/>
          <p:nvPr/>
        </p:nvSpPr>
        <p:spPr>
          <a:xfrm>
            <a:off x="828676" y="2333990"/>
            <a:ext cx="2298848" cy="1754326"/>
          </a:xfrm>
          <a:prstGeom prst="rect">
            <a:avLst/>
          </a:prstGeom>
          <a:noFill/>
        </p:spPr>
        <p:txBody>
          <a:bodyPr wrap="square" rtlCol="0">
            <a:spAutoFit/>
          </a:bodyPr>
          <a:lstStyle/>
          <a:p>
            <a:r>
              <a:rPr lang="en-US" dirty="0"/>
              <a:t>Categorical to Binary</a:t>
            </a:r>
          </a:p>
          <a:p>
            <a:endParaRPr lang="en-US" dirty="0"/>
          </a:p>
          <a:p>
            <a:r>
              <a:rPr lang="en-US" dirty="0"/>
              <a:t>Always </a:t>
            </a:r>
            <a:r>
              <a:rPr lang="en-US" dirty="0">
                <a:sym typeface="Wingdings" pitchFamily="2" charset="2"/>
              </a:rPr>
              <a:t> Yes</a:t>
            </a:r>
          </a:p>
          <a:p>
            <a:r>
              <a:rPr lang="en-US" dirty="0">
                <a:sym typeface="Wingdings" pitchFamily="2" charset="2"/>
              </a:rPr>
              <a:t>Frequently  Yes</a:t>
            </a:r>
          </a:p>
          <a:p>
            <a:r>
              <a:rPr lang="en-US" dirty="0">
                <a:sym typeface="Wingdings" pitchFamily="2" charset="2"/>
              </a:rPr>
              <a:t>Sometimes  Yes</a:t>
            </a:r>
          </a:p>
          <a:p>
            <a:r>
              <a:rPr lang="en-US" dirty="0">
                <a:sym typeface="Wingdings" pitchFamily="2" charset="2"/>
              </a:rPr>
              <a:t>No  No</a:t>
            </a:r>
            <a:endParaRPr lang="en-US" dirty="0"/>
          </a:p>
        </p:txBody>
      </p:sp>
      <p:sp>
        <p:nvSpPr>
          <p:cNvPr id="6" name="Rectangle 5">
            <a:extLst>
              <a:ext uri="{FF2B5EF4-FFF2-40B4-BE49-F238E27FC236}">
                <a16:creationId xmlns:a16="http://schemas.microsoft.com/office/drawing/2014/main" id="{96977CBA-E7FC-5340-9D6B-C46148F7D84E}"/>
              </a:ext>
            </a:extLst>
          </p:cNvPr>
          <p:cNvSpPr/>
          <p:nvPr/>
        </p:nvSpPr>
        <p:spPr>
          <a:xfrm>
            <a:off x="3657597" y="2558838"/>
            <a:ext cx="1414464" cy="45057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6A0FAF-3561-674F-8B99-35988152C028}"/>
              </a:ext>
            </a:extLst>
          </p:cNvPr>
          <p:cNvSpPr/>
          <p:nvPr/>
        </p:nvSpPr>
        <p:spPr>
          <a:xfrm>
            <a:off x="3657597" y="3475202"/>
            <a:ext cx="1414464" cy="43625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6610DFD-8A56-6045-8219-F12B8CCE109C}"/>
              </a:ext>
            </a:extLst>
          </p:cNvPr>
          <p:cNvSpPr/>
          <p:nvPr/>
        </p:nvSpPr>
        <p:spPr>
          <a:xfrm>
            <a:off x="3657597" y="4117595"/>
            <a:ext cx="1414464" cy="21097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626B60-9AD9-2E45-AF62-497107370A3E}"/>
              </a:ext>
            </a:extLst>
          </p:cNvPr>
          <p:cNvSpPr/>
          <p:nvPr/>
        </p:nvSpPr>
        <p:spPr>
          <a:xfrm>
            <a:off x="3657597" y="4534700"/>
            <a:ext cx="1414464" cy="45057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3D02A2F-A3AB-764B-B287-1D19B9F6E58C}"/>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Data Pre-processing</a:t>
            </a:r>
          </a:p>
        </p:txBody>
      </p:sp>
    </p:spTree>
    <p:extLst>
      <p:ext uri="{BB962C8B-B14F-4D97-AF65-F5344CB8AC3E}">
        <p14:creationId xmlns:p14="http://schemas.microsoft.com/office/powerpoint/2010/main" val="356856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2ED0B9-4905-004C-AB93-F28F3808EBA1}"/>
              </a:ext>
            </a:extLst>
          </p:cNvPr>
          <p:cNvPicPr>
            <a:picLocks noChangeAspect="1"/>
          </p:cNvPicPr>
          <p:nvPr/>
        </p:nvPicPr>
        <p:blipFill>
          <a:blip r:embed="rId2"/>
          <a:stretch>
            <a:fillRect/>
          </a:stretch>
        </p:blipFill>
        <p:spPr>
          <a:xfrm>
            <a:off x="5768181" y="1741679"/>
            <a:ext cx="4827588" cy="3770906"/>
          </a:xfrm>
          <a:prstGeom prst="rect">
            <a:avLst/>
          </a:prstGeom>
        </p:spPr>
      </p:pic>
      <p:sp>
        <p:nvSpPr>
          <p:cNvPr id="14" name="Rectangle 13">
            <a:extLst>
              <a:ext uri="{FF2B5EF4-FFF2-40B4-BE49-F238E27FC236}">
                <a16:creationId xmlns:a16="http://schemas.microsoft.com/office/drawing/2014/main" id="{C79FFCD4-C1FC-D942-9769-DD3ECA6489CE}"/>
              </a:ext>
            </a:extLst>
          </p:cNvPr>
          <p:cNvSpPr/>
          <p:nvPr/>
        </p:nvSpPr>
        <p:spPr>
          <a:xfrm>
            <a:off x="8701085" y="3913167"/>
            <a:ext cx="1614490" cy="7844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4A11F-0B13-3C4A-B330-3200128055F7}"/>
              </a:ext>
            </a:extLst>
          </p:cNvPr>
          <p:cNvSpPr/>
          <p:nvPr/>
        </p:nvSpPr>
        <p:spPr>
          <a:xfrm>
            <a:off x="8701084" y="4758657"/>
            <a:ext cx="1614489" cy="36757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BB9F3C4-D48D-B64C-903B-C03165CC9B18}"/>
              </a:ext>
            </a:extLst>
          </p:cNvPr>
          <p:cNvSpPr/>
          <p:nvPr/>
        </p:nvSpPr>
        <p:spPr>
          <a:xfrm>
            <a:off x="8701084" y="5187283"/>
            <a:ext cx="1614488" cy="32530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B92BDBE-4E12-E743-A045-011416499B82}"/>
              </a:ext>
            </a:extLst>
          </p:cNvPr>
          <p:cNvPicPr>
            <a:picLocks noChangeAspect="1"/>
          </p:cNvPicPr>
          <p:nvPr/>
        </p:nvPicPr>
        <p:blipFill>
          <a:blip r:embed="rId3"/>
          <a:stretch>
            <a:fillRect/>
          </a:stretch>
        </p:blipFill>
        <p:spPr>
          <a:xfrm>
            <a:off x="2130029" y="3163582"/>
            <a:ext cx="2171700" cy="927100"/>
          </a:xfrm>
          <a:prstGeom prst="rect">
            <a:avLst/>
          </a:prstGeom>
        </p:spPr>
      </p:pic>
      <p:sp>
        <p:nvSpPr>
          <p:cNvPr id="18" name="Title 1">
            <a:extLst>
              <a:ext uri="{FF2B5EF4-FFF2-40B4-BE49-F238E27FC236}">
                <a16:creationId xmlns:a16="http://schemas.microsoft.com/office/drawing/2014/main" id="{0EBF0240-3E44-EF49-A903-4C8E158961BE}"/>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Data Pre-processing</a:t>
            </a:r>
          </a:p>
        </p:txBody>
      </p:sp>
    </p:spTree>
    <p:extLst>
      <p:ext uri="{BB962C8B-B14F-4D97-AF65-F5344CB8AC3E}">
        <p14:creationId xmlns:p14="http://schemas.microsoft.com/office/powerpoint/2010/main" val="396238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68BB99-C52C-CF45-A816-91933189E05F}"/>
              </a:ext>
            </a:extLst>
          </p:cNvPr>
          <p:cNvPicPr>
            <a:picLocks noChangeAspect="1"/>
          </p:cNvPicPr>
          <p:nvPr/>
        </p:nvPicPr>
        <p:blipFill>
          <a:blip r:embed="rId3"/>
          <a:stretch>
            <a:fillRect/>
          </a:stretch>
        </p:blipFill>
        <p:spPr>
          <a:xfrm>
            <a:off x="2247812" y="1692276"/>
            <a:ext cx="7173552" cy="4322764"/>
          </a:xfrm>
          <a:prstGeom prst="rect">
            <a:avLst/>
          </a:prstGeom>
        </p:spPr>
      </p:pic>
      <p:sp>
        <p:nvSpPr>
          <p:cNvPr id="11" name="Title 1">
            <a:extLst>
              <a:ext uri="{FF2B5EF4-FFF2-40B4-BE49-F238E27FC236}">
                <a16:creationId xmlns:a16="http://schemas.microsoft.com/office/drawing/2014/main" id="{7DA08221-14F9-AF45-86BB-3EBB64B09792}"/>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Obesity Level Distribution</a:t>
            </a:r>
          </a:p>
        </p:txBody>
      </p:sp>
    </p:spTree>
    <p:extLst>
      <p:ext uri="{BB962C8B-B14F-4D97-AF65-F5344CB8AC3E}">
        <p14:creationId xmlns:p14="http://schemas.microsoft.com/office/powerpoint/2010/main" val="48478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DA08221-14F9-AF45-86BB-3EBB64B09792}"/>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Age vs. Obesity Level</a:t>
            </a:r>
          </a:p>
        </p:txBody>
      </p:sp>
      <p:pic>
        <p:nvPicPr>
          <p:cNvPr id="2" name="Picture 1">
            <a:extLst>
              <a:ext uri="{FF2B5EF4-FFF2-40B4-BE49-F238E27FC236}">
                <a16:creationId xmlns:a16="http://schemas.microsoft.com/office/drawing/2014/main" id="{A3CBDB78-02C8-664A-9A48-970675E40E45}"/>
              </a:ext>
            </a:extLst>
          </p:cNvPr>
          <p:cNvPicPr>
            <a:picLocks noChangeAspect="1"/>
          </p:cNvPicPr>
          <p:nvPr/>
        </p:nvPicPr>
        <p:blipFill>
          <a:blip r:embed="rId3"/>
          <a:stretch>
            <a:fillRect/>
          </a:stretch>
        </p:blipFill>
        <p:spPr>
          <a:xfrm>
            <a:off x="3086100" y="1404957"/>
            <a:ext cx="6643416" cy="4096917"/>
          </a:xfrm>
          <a:prstGeom prst="rect">
            <a:avLst/>
          </a:prstGeom>
        </p:spPr>
      </p:pic>
      <p:sp>
        <p:nvSpPr>
          <p:cNvPr id="3" name="TextBox 2">
            <a:extLst>
              <a:ext uri="{FF2B5EF4-FFF2-40B4-BE49-F238E27FC236}">
                <a16:creationId xmlns:a16="http://schemas.microsoft.com/office/drawing/2014/main" id="{36958D95-F465-3445-8A93-7E731DD0E5C1}"/>
              </a:ext>
            </a:extLst>
          </p:cNvPr>
          <p:cNvSpPr txBox="1"/>
          <p:nvPr/>
        </p:nvSpPr>
        <p:spPr>
          <a:xfrm>
            <a:off x="3086100" y="5772151"/>
            <a:ext cx="6643416" cy="369332"/>
          </a:xfrm>
          <a:prstGeom prst="rect">
            <a:avLst/>
          </a:prstGeom>
          <a:noFill/>
        </p:spPr>
        <p:txBody>
          <a:bodyPr wrap="square" rtlCol="0">
            <a:spAutoFit/>
          </a:bodyPr>
          <a:lstStyle/>
          <a:p>
            <a:r>
              <a:rPr lang="en-US" dirty="0"/>
              <a:t>The likelihood of becoming overweight and obese increases as age increases</a:t>
            </a:r>
          </a:p>
        </p:txBody>
      </p:sp>
    </p:spTree>
    <p:extLst>
      <p:ext uri="{BB962C8B-B14F-4D97-AF65-F5344CB8AC3E}">
        <p14:creationId xmlns:p14="http://schemas.microsoft.com/office/powerpoint/2010/main" val="253807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DA08221-14F9-AF45-86BB-3EBB64B09792}"/>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Eating Habit vs. Obesity Level</a:t>
            </a:r>
          </a:p>
        </p:txBody>
      </p:sp>
      <p:pic>
        <p:nvPicPr>
          <p:cNvPr id="3" name="Picture 2">
            <a:extLst>
              <a:ext uri="{FF2B5EF4-FFF2-40B4-BE49-F238E27FC236}">
                <a16:creationId xmlns:a16="http://schemas.microsoft.com/office/drawing/2014/main" id="{8B8E18DB-315C-0940-B903-106A78122DC3}"/>
              </a:ext>
            </a:extLst>
          </p:cNvPr>
          <p:cNvPicPr>
            <a:picLocks noChangeAspect="1"/>
          </p:cNvPicPr>
          <p:nvPr/>
        </p:nvPicPr>
        <p:blipFill>
          <a:blip r:embed="rId3"/>
          <a:stretch>
            <a:fillRect/>
          </a:stretch>
        </p:blipFill>
        <p:spPr>
          <a:xfrm>
            <a:off x="952471" y="1851024"/>
            <a:ext cx="5143529" cy="3155951"/>
          </a:xfrm>
          <a:prstGeom prst="rect">
            <a:avLst/>
          </a:prstGeom>
        </p:spPr>
      </p:pic>
      <p:pic>
        <p:nvPicPr>
          <p:cNvPr id="4" name="Picture 3">
            <a:extLst>
              <a:ext uri="{FF2B5EF4-FFF2-40B4-BE49-F238E27FC236}">
                <a16:creationId xmlns:a16="http://schemas.microsoft.com/office/drawing/2014/main" id="{A0898581-2CCC-A345-A7AF-1FB9C0C76FC7}"/>
              </a:ext>
            </a:extLst>
          </p:cNvPr>
          <p:cNvPicPr>
            <a:picLocks noChangeAspect="1"/>
          </p:cNvPicPr>
          <p:nvPr/>
        </p:nvPicPr>
        <p:blipFill>
          <a:blip r:embed="rId4"/>
          <a:stretch>
            <a:fillRect/>
          </a:stretch>
        </p:blipFill>
        <p:spPr>
          <a:xfrm>
            <a:off x="6096000" y="1822448"/>
            <a:ext cx="5232817" cy="3225991"/>
          </a:xfrm>
          <a:prstGeom prst="rect">
            <a:avLst/>
          </a:prstGeom>
        </p:spPr>
      </p:pic>
    </p:spTree>
    <p:extLst>
      <p:ext uri="{BB962C8B-B14F-4D97-AF65-F5344CB8AC3E}">
        <p14:creationId xmlns:p14="http://schemas.microsoft.com/office/powerpoint/2010/main" val="44113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Eating Habit vs. Obesity Level</a:t>
            </a:r>
          </a:p>
        </p:txBody>
      </p:sp>
      <p:pic>
        <p:nvPicPr>
          <p:cNvPr id="2" name="Picture 1">
            <a:extLst>
              <a:ext uri="{FF2B5EF4-FFF2-40B4-BE49-F238E27FC236}">
                <a16:creationId xmlns:a16="http://schemas.microsoft.com/office/drawing/2014/main" id="{213F86E7-06CB-934C-B7F2-14FA06E77192}"/>
              </a:ext>
            </a:extLst>
          </p:cNvPr>
          <p:cNvPicPr>
            <a:picLocks noChangeAspect="1"/>
          </p:cNvPicPr>
          <p:nvPr/>
        </p:nvPicPr>
        <p:blipFill>
          <a:blip r:embed="rId3"/>
          <a:stretch>
            <a:fillRect/>
          </a:stretch>
        </p:blipFill>
        <p:spPr>
          <a:xfrm>
            <a:off x="1163876" y="2038685"/>
            <a:ext cx="4932124" cy="2973196"/>
          </a:xfrm>
          <a:prstGeom prst="rect">
            <a:avLst/>
          </a:prstGeom>
        </p:spPr>
      </p:pic>
      <p:pic>
        <p:nvPicPr>
          <p:cNvPr id="3" name="Picture 2">
            <a:extLst>
              <a:ext uri="{FF2B5EF4-FFF2-40B4-BE49-F238E27FC236}">
                <a16:creationId xmlns:a16="http://schemas.microsoft.com/office/drawing/2014/main" id="{A51DBC5D-DCBC-7E42-BCEE-29730F02AAFE}"/>
              </a:ext>
            </a:extLst>
          </p:cNvPr>
          <p:cNvPicPr>
            <a:picLocks noChangeAspect="1"/>
          </p:cNvPicPr>
          <p:nvPr/>
        </p:nvPicPr>
        <p:blipFill>
          <a:blip r:embed="rId4"/>
          <a:stretch>
            <a:fillRect/>
          </a:stretch>
        </p:blipFill>
        <p:spPr>
          <a:xfrm>
            <a:off x="6504506" y="2167971"/>
            <a:ext cx="5200543" cy="2714624"/>
          </a:xfrm>
          <a:prstGeom prst="rect">
            <a:avLst/>
          </a:prstGeom>
        </p:spPr>
      </p:pic>
      <p:sp>
        <p:nvSpPr>
          <p:cNvPr id="11" name="TextBox 10">
            <a:extLst>
              <a:ext uri="{FF2B5EF4-FFF2-40B4-BE49-F238E27FC236}">
                <a16:creationId xmlns:a16="http://schemas.microsoft.com/office/drawing/2014/main" id="{6700D644-01B2-C34F-9AF3-8488DE15FE39}"/>
              </a:ext>
            </a:extLst>
          </p:cNvPr>
          <p:cNvSpPr txBox="1"/>
          <p:nvPr/>
        </p:nvSpPr>
        <p:spPr>
          <a:xfrm>
            <a:off x="1306773" y="1669353"/>
            <a:ext cx="3328987" cy="369332"/>
          </a:xfrm>
          <a:prstGeom prst="rect">
            <a:avLst/>
          </a:prstGeom>
          <a:noFill/>
        </p:spPr>
        <p:txBody>
          <a:bodyPr wrap="square" rtlCol="0">
            <a:spAutoFit/>
          </a:bodyPr>
          <a:lstStyle/>
          <a:p>
            <a:r>
              <a:rPr lang="en-US" dirty="0"/>
              <a:t>Between Meal Food Consumption</a:t>
            </a:r>
          </a:p>
        </p:txBody>
      </p:sp>
      <p:sp>
        <p:nvSpPr>
          <p:cNvPr id="12" name="TextBox 11">
            <a:extLst>
              <a:ext uri="{FF2B5EF4-FFF2-40B4-BE49-F238E27FC236}">
                <a16:creationId xmlns:a16="http://schemas.microsoft.com/office/drawing/2014/main" id="{A5D28099-88B4-8C43-B5B6-7C1CCF69FA2B}"/>
              </a:ext>
            </a:extLst>
          </p:cNvPr>
          <p:cNvSpPr txBox="1"/>
          <p:nvPr/>
        </p:nvSpPr>
        <p:spPr>
          <a:xfrm>
            <a:off x="6504506" y="1669353"/>
            <a:ext cx="3328987" cy="369332"/>
          </a:xfrm>
          <a:prstGeom prst="rect">
            <a:avLst/>
          </a:prstGeom>
          <a:noFill/>
        </p:spPr>
        <p:txBody>
          <a:bodyPr wrap="square" rtlCol="0">
            <a:spAutoFit/>
          </a:bodyPr>
          <a:lstStyle/>
          <a:p>
            <a:r>
              <a:rPr lang="en-US" dirty="0"/>
              <a:t>Intake of Energy-dense Food</a:t>
            </a:r>
          </a:p>
        </p:txBody>
      </p:sp>
    </p:spTree>
    <p:extLst>
      <p:ext uri="{BB962C8B-B14F-4D97-AF65-F5344CB8AC3E}">
        <p14:creationId xmlns:p14="http://schemas.microsoft.com/office/powerpoint/2010/main" val="18524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Eating Habit vs. Obesity Level</a:t>
            </a:r>
          </a:p>
        </p:txBody>
      </p:sp>
      <p:pic>
        <p:nvPicPr>
          <p:cNvPr id="2" name="Picture 1">
            <a:extLst>
              <a:ext uri="{FF2B5EF4-FFF2-40B4-BE49-F238E27FC236}">
                <a16:creationId xmlns:a16="http://schemas.microsoft.com/office/drawing/2014/main" id="{213F86E7-06CB-934C-B7F2-14FA06E77192}"/>
              </a:ext>
            </a:extLst>
          </p:cNvPr>
          <p:cNvPicPr>
            <a:picLocks noChangeAspect="1"/>
          </p:cNvPicPr>
          <p:nvPr/>
        </p:nvPicPr>
        <p:blipFill>
          <a:blip r:embed="rId3"/>
          <a:stretch>
            <a:fillRect/>
          </a:stretch>
        </p:blipFill>
        <p:spPr>
          <a:xfrm>
            <a:off x="1163876" y="2038685"/>
            <a:ext cx="4932124" cy="2973196"/>
          </a:xfrm>
          <a:prstGeom prst="rect">
            <a:avLst/>
          </a:prstGeom>
        </p:spPr>
      </p:pic>
      <p:pic>
        <p:nvPicPr>
          <p:cNvPr id="3" name="Picture 2">
            <a:extLst>
              <a:ext uri="{FF2B5EF4-FFF2-40B4-BE49-F238E27FC236}">
                <a16:creationId xmlns:a16="http://schemas.microsoft.com/office/drawing/2014/main" id="{A51DBC5D-DCBC-7E42-BCEE-29730F02AAFE}"/>
              </a:ext>
            </a:extLst>
          </p:cNvPr>
          <p:cNvPicPr>
            <a:picLocks noChangeAspect="1"/>
          </p:cNvPicPr>
          <p:nvPr/>
        </p:nvPicPr>
        <p:blipFill>
          <a:blip r:embed="rId4"/>
          <a:stretch>
            <a:fillRect/>
          </a:stretch>
        </p:blipFill>
        <p:spPr>
          <a:xfrm>
            <a:off x="6504506" y="2167971"/>
            <a:ext cx="5200543" cy="2714624"/>
          </a:xfrm>
          <a:prstGeom prst="rect">
            <a:avLst/>
          </a:prstGeom>
        </p:spPr>
      </p:pic>
      <p:sp>
        <p:nvSpPr>
          <p:cNvPr id="11" name="TextBox 10">
            <a:extLst>
              <a:ext uri="{FF2B5EF4-FFF2-40B4-BE49-F238E27FC236}">
                <a16:creationId xmlns:a16="http://schemas.microsoft.com/office/drawing/2014/main" id="{6700D644-01B2-C34F-9AF3-8488DE15FE39}"/>
              </a:ext>
            </a:extLst>
          </p:cNvPr>
          <p:cNvSpPr txBox="1"/>
          <p:nvPr/>
        </p:nvSpPr>
        <p:spPr>
          <a:xfrm>
            <a:off x="1306773" y="1669353"/>
            <a:ext cx="3328987" cy="369332"/>
          </a:xfrm>
          <a:prstGeom prst="rect">
            <a:avLst/>
          </a:prstGeom>
          <a:noFill/>
        </p:spPr>
        <p:txBody>
          <a:bodyPr wrap="square" rtlCol="0">
            <a:spAutoFit/>
          </a:bodyPr>
          <a:lstStyle/>
          <a:p>
            <a:r>
              <a:rPr lang="en-US" dirty="0"/>
              <a:t>Between Meal Food Consumption</a:t>
            </a:r>
          </a:p>
        </p:txBody>
      </p:sp>
      <p:sp>
        <p:nvSpPr>
          <p:cNvPr id="12" name="TextBox 11">
            <a:extLst>
              <a:ext uri="{FF2B5EF4-FFF2-40B4-BE49-F238E27FC236}">
                <a16:creationId xmlns:a16="http://schemas.microsoft.com/office/drawing/2014/main" id="{A5D28099-88B4-8C43-B5B6-7C1CCF69FA2B}"/>
              </a:ext>
            </a:extLst>
          </p:cNvPr>
          <p:cNvSpPr txBox="1"/>
          <p:nvPr/>
        </p:nvSpPr>
        <p:spPr>
          <a:xfrm>
            <a:off x="6504506" y="1669353"/>
            <a:ext cx="3328987" cy="369332"/>
          </a:xfrm>
          <a:prstGeom prst="rect">
            <a:avLst/>
          </a:prstGeom>
          <a:noFill/>
        </p:spPr>
        <p:txBody>
          <a:bodyPr wrap="square" rtlCol="0">
            <a:spAutoFit/>
          </a:bodyPr>
          <a:lstStyle/>
          <a:p>
            <a:r>
              <a:rPr lang="en-US" dirty="0"/>
              <a:t>Intake of Energy-dense Food</a:t>
            </a:r>
          </a:p>
        </p:txBody>
      </p:sp>
      <p:pic>
        <p:nvPicPr>
          <p:cNvPr id="2050" name="Picture 2" descr="干物妹小埋gif动态图片、小埋伤心流泪动图表情包下载- 影视综艺明星表情搜索- soogif动图">
            <a:extLst>
              <a:ext uri="{FF2B5EF4-FFF2-40B4-BE49-F238E27FC236}">
                <a16:creationId xmlns:a16="http://schemas.microsoft.com/office/drawing/2014/main" id="{995B68B2-B34F-6C40-AABF-8253A71373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788" y="2464977"/>
            <a:ext cx="2870201" cy="161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9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Family History vs. Obesity Level</a:t>
            </a:r>
          </a:p>
        </p:txBody>
      </p:sp>
      <p:pic>
        <p:nvPicPr>
          <p:cNvPr id="6" name="Picture 5">
            <a:extLst>
              <a:ext uri="{FF2B5EF4-FFF2-40B4-BE49-F238E27FC236}">
                <a16:creationId xmlns:a16="http://schemas.microsoft.com/office/drawing/2014/main" id="{680AE85E-2EC4-D743-BC15-47CE2772E1D0}"/>
              </a:ext>
            </a:extLst>
          </p:cNvPr>
          <p:cNvPicPr>
            <a:picLocks noChangeAspect="1"/>
          </p:cNvPicPr>
          <p:nvPr/>
        </p:nvPicPr>
        <p:blipFill>
          <a:blip r:embed="rId3"/>
          <a:stretch>
            <a:fillRect/>
          </a:stretch>
        </p:blipFill>
        <p:spPr>
          <a:xfrm>
            <a:off x="1316874" y="1256976"/>
            <a:ext cx="5191146" cy="3217482"/>
          </a:xfrm>
          <a:prstGeom prst="rect">
            <a:avLst/>
          </a:prstGeom>
        </p:spPr>
      </p:pic>
      <p:pic>
        <p:nvPicPr>
          <p:cNvPr id="8" name="Picture 7">
            <a:extLst>
              <a:ext uri="{FF2B5EF4-FFF2-40B4-BE49-F238E27FC236}">
                <a16:creationId xmlns:a16="http://schemas.microsoft.com/office/drawing/2014/main" id="{22021846-82AD-284F-9C1C-502210C3FC6F}"/>
              </a:ext>
            </a:extLst>
          </p:cNvPr>
          <p:cNvPicPr>
            <a:picLocks noChangeAspect="1"/>
          </p:cNvPicPr>
          <p:nvPr/>
        </p:nvPicPr>
        <p:blipFill>
          <a:blip r:embed="rId4"/>
          <a:stretch>
            <a:fillRect/>
          </a:stretch>
        </p:blipFill>
        <p:spPr>
          <a:xfrm>
            <a:off x="6494484" y="1541655"/>
            <a:ext cx="4029096" cy="1126414"/>
          </a:xfrm>
          <a:prstGeom prst="rect">
            <a:avLst/>
          </a:prstGeom>
        </p:spPr>
      </p:pic>
      <p:pic>
        <p:nvPicPr>
          <p:cNvPr id="9" name="Picture 8">
            <a:extLst>
              <a:ext uri="{FF2B5EF4-FFF2-40B4-BE49-F238E27FC236}">
                <a16:creationId xmlns:a16="http://schemas.microsoft.com/office/drawing/2014/main" id="{36FBDFB0-96BB-A74D-A614-CDF02C588E8D}"/>
              </a:ext>
            </a:extLst>
          </p:cNvPr>
          <p:cNvPicPr>
            <a:picLocks noChangeAspect="1"/>
          </p:cNvPicPr>
          <p:nvPr/>
        </p:nvPicPr>
        <p:blipFill>
          <a:blip r:embed="rId5"/>
          <a:stretch>
            <a:fillRect/>
          </a:stretch>
        </p:blipFill>
        <p:spPr>
          <a:xfrm>
            <a:off x="6681894" y="3113572"/>
            <a:ext cx="3841686" cy="952571"/>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2F7C168E-2499-054E-962B-550027CA8FBB}"/>
                  </a:ext>
                </a:extLst>
              </p14:cNvPr>
              <p14:cNvContentPartPr/>
              <p14:nvPr/>
            </p14:nvContentPartPr>
            <p14:xfrm>
              <a:off x="3362062" y="-495338"/>
              <a:ext cx="360" cy="360"/>
            </p14:xfrm>
          </p:contentPart>
        </mc:Choice>
        <mc:Fallback xmlns="">
          <p:pic>
            <p:nvPicPr>
              <p:cNvPr id="10" name="Ink 9">
                <a:extLst>
                  <a:ext uri="{FF2B5EF4-FFF2-40B4-BE49-F238E27FC236}">
                    <a16:creationId xmlns:a16="http://schemas.microsoft.com/office/drawing/2014/main" id="{2F7C168E-2499-054E-962B-550027CA8FBB}"/>
                  </a:ext>
                </a:extLst>
              </p:cNvPr>
              <p:cNvPicPr/>
              <p:nvPr/>
            </p:nvPicPr>
            <p:blipFill>
              <a:blip r:embed="rId7"/>
              <a:stretch>
                <a:fillRect/>
              </a:stretch>
            </p:blipFill>
            <p:spPr>
              <a:xfrm>
                <a:off x="3308062" y="-603338"/>
                <a:ext cx="108000" cy="216000"/>
              </a:xfrm>
              <a:prstGeom prst="rect">
                <a:avLst/>
              </a:prstGeom>
            </p:spPr>
          </p:pic>
        </mc:Fallback>
      </mc:AlternateContent>
      <p:sp>
        <p:nvSpPr>
          <p:cNvPr id="12" name="TextBox 11">
            <a:extLst>
              <a:ext uri="{FF2B5EF4-FFF2-40B4-BE49-F238E27FC236}">
                <a16:creationId xmlns:a16="http://schemas.microsoft.com/office/drawing/2014/main" id="{506F6039-E21B-5A40-AC04-CC3B9915D5DC}"/>
              </a:ext>
            </a:extLst>
          </p:cNvPr>
          <p:cNvSpPr txBox="1"/>
          <p:nvPr/>
        </p:nvSpPr>
        <p:spPr>
          <a:xfrm>
            <a:off x="6681894" y="1441642"/>
            <a:ext cx="3562244" cy="369332"/>
          </a:xfrm>
          <a:prstGeom prst="rect">
            <a:avLst/>
          </a:prstGeom>
          <a:noFill/>
        </p:spPr>
        <p:txBody>
          <a:bodyPr wrap="square" rtlCol="0">
            <a:spAutoFit/>
          </a:bodyPr>
          <a:lstStyle/>
          <a:p>
            <a:r>
              <a:rPr lang="en-US" dirty="0"/>
              <a:t>Male</a:t>
            </a:r>
          </a:p>
        </p:txBody>
      </p:sp>
      <p:sp>
        <p:nvSpPr>
          <p:cNvPr id="13" name="TextBox 12">
            <a:extLst>
              <a:ext uri="{FF2B5EF4-FFF2-40B4-BE49-F238E27FC236}">
                <a16:creationId xmlns:a16="http://schemas.microsoft.com/office/drawing/2014/main" id="{0F2ED711-9277-CD47-9C72-099B40673189}"/>
              </a:ext>
            </a:extLst>
          </p:cNvPr>
          <p:cNvSpPr txBox="1"/>
          <p:nvPr/>
        </p:nvSpPr>
        <p:spPr>
          <a:xfrm>
            <a:off x="6727910" y="2865717"/>
            <a:ext cx="3562244" cy="369332"/>
          </a:xfrm>
          <a:prstGeom prst="rect">
            <a:avLst/>
          </a:prstGeom>
          <a:noFill/>
        </p:spPr>
        <p:txBody>
          <a:bodyPr wrap="square" rtlCol="0">
            <a:spAutoFit/>
          </a:bodyPr>
          <a:lstStyle/>
          <a:p>
            <a:r>
              <a:rPr lang="en-US" dirty="0"/>
              <a:t>Female</a:t>
            </a:r>
          </a:p>
        </p:txBody>
      </p:sp>
      <p:sp>
        <p:nvSpPr>
          <p:cNvPr id="14" name="TextBox 13">
            <a:extLst>
              <a:ext uri="{FF2B5EF4-FFF2-40B4-BE49-F238E27FC236}">
                <a16:creationId xmlns:a16="http://schemas.microsoft.com/office/drawing/2014/main" id="{210C6812-BC55-8744-9084-1D0AC99122C6}"/>
              </a:ext>
            </a:extLst>
          </p:cNvPr>
          <p:cNvSpPr txBox="1"/>
          <p:nvPr/>
        </p:nvSpPr>
        <p:spPr>
          <a:xfrm>
            <a:off x="1316874" y="4816193"/>
            <a:ext cx="9206706" cy="646331"/>
          </a:xfrm>
          <a:prstGeom prst="rect">
            <a:avLst/>
          </a:prstGeom>
          <a:noFill/>
        </p:spPr>
        <p:txBody>
          <a:bodyPr wrap="square" rtlCol="0">
            <a:spAutoFit/>
          </a:bodyPr>
          <a:lstStyle/>
          <a:p>
            <a:r>
              <a:rPr lang="en-US" dirty="0"/>
              <a:t>-- In the overall sample population, the chance of overweight and </a:t>
            </a:r>
            <a:r>
              <a:rPr lang="en-US"/>
              <a:t>obese for people </a:t>
            </a:r>
            <a:r>
              <a:rPr lang="en-US" dirty="0"/>
              <a:t>with family obesity records is three times higher than those without such histories</a:t>
            </a:r>
          </a:p>
        </p:txBody>
      </p:sp>
    </p:spTree>
    <p:extLst>
      <p:ext uri="{BB962C8B-B14F-4D97-AF65-F5344CB8AC3E}">
        <p14:creationId xmlns:p14="http://schemas.microsoft.com/office/powerpoint/2010/main" val="208573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Alcohol vs. Obesity Level</a:t>
            </a:r>
          </a:p>
        </p:txBody>
      </p:sp>
      <p:pic>
        <p:nvPicPr>
          <p:cNvPr id="2" name="Picture 1">
            <a:extLst>
              <a:ext uri="{FF2B5EF4-FFF2-40B4-BE49-F238E27FC236}">
                <a16:creationId xmlns:a16="http://schemas.microsoft.com/office/drawing/2014/main" id="{2FEAFD84-0601-5B43-BDC6-88A183D75D6F}"/>
              </a:ext>
            </a:extLst>
          </p:cNvPr>
          <p:cNvPicPr>
            <a:picLocks noChangeAspect="1"/>
          </p:cNvPicPr>
          <p:nvPr/>
        </p:nvPicPr>
        <p:blipFill>
          <a:blip r:embed="rId3"/>
          <a:stretch>
            <a:fillRect/>
          </a:stretch>
        </p:blipFill>
        <p:spPr>
          <a:xfrm>
            <a:off x="6396483" y="1911510"/>
            <a:ext cx="3770313" cy="1041523"/>
          </a:xfrm>
          <a:prstGeom prst="rect">
            <a:avLst/>
          </a:prstGeom>
        </p:spPr>
      </p:pic>
      <p:pic>
        <p:nvPicPr>
          <p:cNvPr id="3" name="Picture 2">
            <a:extLst>
              <a:ext uri="{FF2B5EF4-FFF2-40B4-BE49-F238E27FC236}">
                <a16:creationId xmlns:a16="http://schemas.microsoft.com/office/drawing/2014/main" id="{C5FD02A8-47EA-9745-AAC7-82881C6B584D}"/>
              </a:ext>
            </a:extLst>
          </p:cNvPr>
          <p:cNvPicPr>
            <a:picLocks noChangeAspect="1"/>
          </p:cNvPicPr>
          <p:nvPr/>
        </p:nvPicPr>
        <p:blipFill>
          <a:blip r:embed="rId4"/>
          <a:stretch>
            <a:fillRect/>
          </a:stretch>
        </p:blipFill>
        <p:spPr>
          <a:xfrm>
            <a:off x="6396483" y="3526909"/>
            <a:ext cx="3975100" cy="985991"/>
          </a:xfrm>
          <a:prstGeom prst="rect">
            <a:avLst/>
          </a:prstGeom>
        </p:spPr>
      </p:pic>
      <p:pic>
        <p:nvPicPr>
          <p:cNvPr id="4" name="Picture 3">
            <a:extLst>
              <a:ext uri="{FF2B5EF4-FFF2-40B4-BE49-F238E27FC236}">
                <a16:creationId xmlns:a16="http://schemas.microsoft.com/office/drawing/2014/main" id="{FBD2D7EA-5489-0944-BAB5-9029522BC888}"/>
              </a:ext>
            </a:extLst>
          </p:cNvPr>
          <p:cNvPicPr>
            <a:picLocks noChangeAspect="1"/>
          </p:cNvPicPr>
          <p:nvPr/>
        </p:nvPicPr>
        <p:blipFill>
          <a:blip r:embed="rId5"/>
          <a:stretch>
            <a:fillRect/>
          </a:stretch>
        </p:blipFill>
        <p:spPr>
          <a:xfrm>
            <a:off x="1285875" y="1741679"/>
            <a:ext cx="4371280" cy="2884450"/>
          </a:xfrm>
          <a:prstGeom prst="rect">
            <a:avLst/>
          </a:prstGeom>
        </p:spPr>
      </p:pic>
      <p:sp>
        <p:nvSpPr>
          <p:cNvPr id="10" name="TextBox 9">
            <a:extLst>
              <a:ext uri="{FF2B5EF4-FFF2-40B4-BE49-F238E27FC236}">
                <a16:creationId xmlns:a16="http://schemas.microsoft.com/office/drawing/2014/main" id="{521AAAD0-3220-8B44-95EC-208BB38E41BB}"/>
              </a:ext>
            </a:extLst>
          </p:cNvPr>
          <p:cNvSpPr txBox="1"/>
          <p:nvPr/>
        </p:nvSpPr>
        <p:spPr>
          <a:xfrm>
            <a:off x="6500517" y="1741679"/>
            <a:ext cx="3562244" cy="369332"/>
          </a:xfrm>
          <a:prstGeom prst="rect">
            <a:avLst/>
          </a:prstGeom>
          <a:noFill/>
        </p:spPr>
        <p:txBody>
          <a:bodyPr wrap="square" rtlCol="0">
            <a:spAutoFit/>
          </a:bodyPr>
          <a:lstStyle/>
          <a:p>
            <a:r>
              <a:rPr lang="en-US" dirty="0"/>
              <a:t>Male</a:t>
            </a:r>
          </a:p>
        </p:txBody>
      </p:sp>
      <p:sp>
        <p:nvSpPr>
          <p:cNvPr id="11" name="TextBox 10">
            <a:extLst>
              <a:ext uri="{FF2B5EF4-FFF2-40B4-BE49-F238E27FC236}">
                <a16:creationId xmlns:a16="http://schemas.microsoft.com/office/drawing/2014/main" id="{317185EE-D543-7741-8D85-2D0C143E787C}"/>
              </a:ext>
            </a:extLst>
          </p:cNvPr>
          <p:cNvSpPr txBox="1"/>
          <p:nvPr/>
        </p:nvSpPr>
        <p:spPr>
          <a:xfrm>
            <a:off x="6602911" y="3342243"/>
            <a:ext cx="3562244" cy="369332"/>
          </a:xfrm>
          <a:prstGeom prst="rect">
            <a:avLst/>
          </a:prstGeom>
          <a:noFill/>
        </p:spPr>
        <p:txBody>
          <a:bodyPr wrap="square" rtlCol="0">
            <a:spAutoFit/>
          </a:bodyPr>
          <a:lstStyle/>
          <a:p>
            <a:r>
              <a:rPr lang="en-US" dirty="0"/>
              <a:t>Female</a:t>
            </a:r>
          </a:p>
        </p:txBody>
      </p:sp>
    </p:spTree>
    <p:extLst>
      <p:ext uri="{BB962C8B-B14F-4D97-AF65-F5344CB8AC3E}">
        <p14:creationId xmlns:p14="http://schemas.microsoft.com/office/powerpoint/2010/main" val="355284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Alcohol vs. Obesity Level</a:t>
            </a:r>
          </a:p>
        </p:txBody>
      </p:sp>
      <p:pic>
        <p:nvPicPr>
          <p:cNvPr id="2" name="Picture 1">
            <a:extLst>
              <a:ext uri="{FF2B5EF4-FFF2-40B4-BE49-F238E27FC236}">
                <a16:creationId xmlns:a16="http://schemas.microsoft.com/office/drawing/2014/main" id="{2FEAFD84-0601-5B43-BDC6-88A183D75D6F}"/>
              </a:ext>
            </a:extLst>
          </p:cNvPr>
          <p:cNvPicPr>
            <a:picLocks noChangeAspect="1"/>
          </p:cNvPicPr>
          <p:nvPr/>
        </p:nvPicPr>
        <p:blipFill>
          <a:blip r:embed="rId3"/>
          <a:stretch>
            <a:fillRect/>
          </a:stretch>
        </p:blipFill>
        <p:spPr>
          <a:xfrm>
            <a:off x="6396483" y="1911510"/>
            <a:ext cx="3770313" cy="1041523"/>
          </a:xfrm>
          <a:prstGeom prst="rect">
            <a:avLst/>
          </a:prstGeom>
        </p:spPr>
      </p:pic>
      <p:pic>
        <p:nvPicPr>
          <p:cNvPr id="3" name="Picture 2">
            <a:extLst>
              <a:ext uri="{FF2B5EF4-FFF2-40B4-BE49-F238E27FC236}">
                <a16:creationId xmlns:a16="http://schemas.microsoft.com/office/drawing/2014/main" id="{C5FD02A8-47EA-9745-AAC7-82881C6B584D}"/>
              </a:ext>
            </a:extLst>
          </p:cNvPr>
          <p:cNvPicPr>
            <a:picLocks noChangeAspect="1"/>
          </p:cNvPicPr>
          <p:nvPr/>
        </p:nvPicPr>
        <p:blipFill>
          <a:blip r:embed="rId4"/>
          <a:stretch>
            <a:fillRect/>
          </a:stretch>
        </p:blipFill>
        <p:spPr>
          <a:xfrm>
            <a:off x="6396483" y="3526909"/>
            <a:ext cx="3975100" cy="985991"/>
          </a:xfrm>
          <a:prstGeom prst="rect">
            <a:avLst/>
          </a:prstGeom>
        </p:spPr>
      </p:pic>
      <p:pic>
        <p:nvPicPr>
          <p:cNvPr id="4" name="Picture 3">
            <a:extLst>
              <a:ext uri="{FF2B5EF4-FFF2-40B4-BE49-F238E27FC236}">
                <a16:creationId xmlns:a16="http://schemas.microsoft.com/office/drawing/2014/main" id="{FBD2D7EA-5489-0944-BAB5-9029522BC888}"/>
              </a:ext>
            </a:extLst>
          </p:cNvPr>
          <p:cNvPicPr>
            <a:picLocks noChangeAspect="1"/>
          </p:cNvPicPr>
          <p:nvPr/>
        </p:nvPicPr>
        <p:blipFill>
          <a:blip r:embed="rId5"/>
          <a:stretch>
            <a:fillRect/>
          </a:stretch>
        </p:blipFill>
        <p:spPr>
          <a:xfrm>
            <a:off x="1285875" y="1741679"/>
            <a:ext cx="4371280" cy="2884450"/>
          </a:xfrm>
          <a:prstGeom prst="rect">
            <a:avLst/>
          </a:prstGeom>
        </p:spPr>
      </p:pic>
      <p:sp>
        <p:nvSpPr>
          <p:cNvPr id="10" name="TextBox 9">
            <a:extLst>
              <a:ext uri="{FF2B5EF4-FFF2-40B4-BE49-F238E27FC236}">
                <a16:creationId xmlns:a16="http://schemas.microsoft.com/office/drawing/2014/main" id="{521AAAD0-3220-8B44-95EC-208BB38E41BB}"/>
              </a:ext>
            </a:extLst>
          </p:cNvPr>
          <p:cNvSpPr txBox="1"/>
          <p:nvPr/>
        </p:nvSpPr>
        <p:spPr>
          <a:xfrm>
            <a:off x="6500517" y="1741679"/>
            <a:ext cx="3562244" cy="369332"/>
          </a:xfrm>
          <a:prstGeom prst="rect">
            <a:avLst/>
          </a:prstGeom>
          <a:noFill/>
        </p:spPr>
        <p:txBody>
          <a:bodyPr wrap="square" rtlCol="0">
            <a:spAutoFit/>
          </a:bodyPr>
          <a:lstStyle/>
          <a:p>
            <a:r>
              <a:rPr lang="en-US" dirty="0"/>
              <a:t>Male</a:t>
            </a:r>
          </a:p>
        </p:txBody>
      </p:sp>
      <p:sp>
        <p:nvSpPr>
          <p:cNvPr id="11" name="TextBox 10">
            <a:extLst>
              <a:ext uri="{FF2B5EF4-FFF2-40B4-BE49-F238E27FC236}">
                <a16:creationId xmlns:a16="http://schemas.microsoft.com/office/drawing/2014/main" id="{317185EE-D543-7741-8D85-2D0C143E787C}"/>
              </a:ext>
            </a:extLst>
          </p:cNvPr>
          <p:cNvSpPr txBox="1"/>
          <p:nvPr/>
        </p:nvSpPr>
        <p:spPr>
          <a:xfrm>
            <a:off x="6602911" y="3342243"/>
            <a:ext cx="3562244" cy="369332"/>
          </a:xfrm>
          <a:prstGeom prst="rect">
            <a:avLst/>
          </a:prstGeom>
          <a:noFill/>
        </p:spPr>
        <p:txBody>
          <a:bodyPr wrap="square" rtlCol="0">
            <a:spAutoFit/>
          </a:bodyPr>
          <a:lstStyle/>
          <a:p>
            <a:r>
              <a:rPr lang="en-US" dirty="0"/>
              <a:t>Female</a:t>
            </a:r>
          </a:p>
        </p:txBody>
      </p:sp>
      <p:sp>
        <p:nvSpPr>
          <p:cNvPr id="12" name="TextBox 11">
            <a:extLst>
              <a:ext uri="{FF2B5EF4-FFF2-40B4-BE49-F238E27FC236}">
                <a16:creationId xmlns:a16="http://schemas.microsoft.com/office/drawing/2014/main" id="{703B2AC5-191C-E14D-B02B-05F17EF4293C}"/>
              </a:ext>
            </a:extLst>
          </p:cNvPr>
          <p:cNvSpPr txBox="1"/>
          <p:nvPr/>
        </p:nvSpPr>
        <p:spPr>
          <a:xfrm>
            <a:off x="1316874" y="4816193"/>
            <a:ext cx="9206706" cy="646331"/>
          </a:xfrm>
          <a:prstGeom prst="rect">
            <a:avLst/>
          </a:prstGeom>
          <a:noFill/>
        </p:spPr>
        <p:txBody>
          <a:bodyPr wrap="square" rtlCol="0">
            <a:spAutoFit/>
          </a:bodyPr>
          <a:lstStyle/>
          <a:p>
            <a:r>
              <a:rPr lang="en-US" dirty="0"/>
              <a:t>-- Drinking is another risk factor</a:t>
            </a:r>
          </a:p>
          <a:p>
            <a:r>
              <a:rPr lang="en-US" dirty="0"/>
              <a:t>-- Females are more easily influenced by alcohol consumption in terms of obesity risk</a:t>
            </a:r>
            <a:r>
              <a:rPr lang="en-US" dirty="0">
                <a:effectLst/>
              </a:rPr>
              <a:t> </a:t>
            </a:r>
            <a:endParaRPr lang="en-US" dirty="0"/>
          </a:p>
        </p:txBody>
      </p:sp>
      <p:pic>
        <p:nvPicPr>
          <p:cNvPr id="7" name="Picture 6">
            <a:extLst>
              <a:ext uri="{FF2B5EF4-FFF2-40B4-BE49-F238E27FC236}">
                <a16:creationId xmlns:a16="http://schemas.microsoft.com/office/drawing/2014/main" id="{8D3F4006-1390-E14D-B8C7-B0E72D51F5DD}"/>
              </a:ext>
            </a:extLst>
          </p:cNvPr>
          <p:cNvPicPr>
            <a:picLocks noChangeAspect="1"/>
          </p:cNvPicPr>
          <p:nvPr/>
        </p:nvPicPr>
        <p:blipFill>
          <a:blip r:embed="rId6"/>
          <a:stretch>
            <a:fillRect/>
          </a:stretch>
        </p:blipFill>
        <p:spPr>
          <a:xfrm>
            <a:off x="5231174" y="2622464"/>
            <a:ext cx="1058391" cy="1058391"/>
          </a:xfrm>
          <a:prstGeom prst="rect">
            <a:avLst/>
          </a:prstGeom>
        </p:spPr>
      </p:pic>
    </p:spTree>
    <p:extLst>
      <p:ext uri="{BB962C8B-B14F-4D97-AF65-F5344CB8AC3E}">
        <p14:creationId xmlns:p14="http://schemas.microsoft.com/office/powerpoint/2010/main" val="275900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4187400-5C71-F74D-8719-3E0A606440E4}"/>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a:t>Project Overview</a:t>
            </a:r>
          </a:p>
        </p:txBody>
      </p:sp>
      <p:pic>
        <p:nvPicPr>
          <p:cNvPr id="4098" name="Picture 2" descr="Cover Story | Obesity and Cardiovascular Disease Risk - American College of  Cardiology">
            <a:extLst>
              <a:ext uri="{FF2B5EF4-FFF2-40B4-BE49-F238E27FC236}">
                <a16:creationId xmlns:a16="http://schemas.microsoft.com/office/drawing/2014/main" id="{5A2FE3D0-BD92-DA47-B218-288DBA18B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32" r="16222" b="1"/>
          <a:stretch/>
        </p:blipFill>
        <p:spPr bwMode="auto">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F148A1-9CC8-9741-82A4-8BD367248BCA}"/>
              </a:ext>
            </a:extLst>
          </p:cNvPr>
          <p:cNvSpPr txBox="1"/>
          <p:nvPr/>
        </p:nvSpPr>
        <p:spPr>
          <a:xfrm>
            <a:off x="5146158" y="2301949"/>
            <a:ext cx="6238687" cy="4022650"/>
          </a:xfrm>
          <a:prstGeom prst="rect">
            <a:avLst/>
          </a:prstGeom>
        </p:spPr>
        <p:txBody>
          <a:bodyPr vert="horz" lIns="91440" tIns="45720" rIns="91440" bIns="45720" rtlCol="0">
            <a:normAutofit/>
          </a:bodyPr>
          <a:lstStyle/>
          <a:p>
            <a:pPr>
              <a:spcAft>
                <a:spcPts val="600"/>
              </a:spcAft>
              <a:buSzPct val="80000"/>
            </a:pPr>
            <a:r>
              <a:rPr lang="en-US" dirty="0">
                <a:solidFill>
                  <a:schemeClr val="tx2"/>
                </a:solidFill>
              </a:rPr>
              <a:t>The obesity epidemic has become one of the most serious public health problems globally. </a:t>
            </a:r>
          </a:p>
          <a:p>
            <a:pPr indent="-228600">
              <a:spcAft>
                <a:spcPts val="600"/>
              </a:spcAft>
              <a:buSzPct val="80000"/>
              <a:buFont typeface="Arial" panose="020B0604020202020204" pitchFamily="34" charset="0"/>
              <a:buChar char="•"/>
            </a:pPr>
            <a:endParaRPr lang="en-US" dirty="0">
              <a:solidFill>
                <a:schemeClr val="tx2"/>
              </a:solidFill>
            </a:endParaRPr>
          </a:p>
          <a:p>
            <a:pPr>
              <a:spcAft>
                <a:spcPts val="600"/>
              </a:spcAft>
              <a:buSzPct val="80000"/>
            </a:pPr>
            <a:r>
              <a:rPr lang="en-US" dirty="0">
                <a:solidFill>
                  <a:schemeClr val="tx2"/>
                </a:solidFill>
              </a:rPr>
              <a:t>Obesity and overweight are described as "excessive fat accumulation in certain body areas that can be harmful to health" by the World Health Organization(WHO) [1]. </a:t>
            </a:r>
          </a:p>
          <a:p>
            <a:pPr indent="-228600">
              <a:spcAft>
                <a:spcPts val="600"/>
              </a:spcAft>
              <a:buSzPct val="80000"/>
              <a:buFont typeface="Arial" panose="020B0604020202020204" pitchFamily="34" charset="0"/>
              <a:buChar char="•"/>
            </a:pPr>
            <a:endParaRPr lang="en-US" dirty="0">
              <a:solidFill>
                <a:schemeClr val="tx2"/>
              </a:solidFill>
            </a:endParaRPr>
          </a:p>
          <a:p>
            <a:pPr>
              <a:spcAft>
                <a:spcPts val="600"/>
              </a:spcAft>
              <a:buSzPct val="80000"/>
            </a:pPr>
            <a:r>
              <a:rPr lang="en-US" dirty="0">
                <a:solidFill>
                  <a:schemeClr val="tx2"/>
                </a:solidFill>
              </a:rPr>
              <a:t>According to the research conducted by WHO in 2014, over 1900 million obese adults worldwide, which is double times compared to the number in 1980[1]. </a:t>
            </a:r>
          </a:p>
          <a:p>
            <a:pPr indent="-228600">
              <a:spcAft>
                <a:spcPts val="600"/>
              </a:spcAft>
              <a:buSzPct val="80000"/>
              <a:buFont typeface="Arial" panose="020B0604020202020204" pitchFamily="34" charset="0"/>
              <a:buChar char="•"/>
            </a:pPr>
            <a:endParaRPr lang="en-US" dirty="0">
              <a:solidFill>
                <a:schemeClr val="tx2"/>
              </a:solidFill>
            </a:endParaRPr>
          </a:p>
          <a:p>
            <a:pPr indent="-228600">
              <a:spcAft>
                <a:spcPts val="600"/>
              </a:spcAft>
              <a:buSzPct val="80000"/>
              <a:buFont typeface="Arial" panose="020B0604020202020204" pitchFamily="34" charset="0"/>
              <a:buChar char="•"/>
            </a:pPr>
            <a:endParaRPr lang="en-US" dirty="0">
              <a:solidFill>
                <a:schemeClr val="tx2"/>
              </a:solidFill>
            </a:endParaRPr>
          </a:p>
        </p:txBody>
      </p:sp>
      <p:cxnSp>
        <p:nvCxnSpPr>
          <p:cNvPr id="73" name="Straight Connector 7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771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Model Selection</a:t>
            </a:r>
          </a:p>
        </p:txBody>
      </p:sp>
      <p:pic>
        <p:nvPicPr>
          <p:cNvPr id="8" name="Picture 7">
            <a:extLst>
              <a:ext uri="{FF2B5EF4-FFF2-40B4-BE49-F238E27FC236}">
                <a16:creationId xmlns:a16="http://schemas.microsoft.com/office/drawing/2014/main" id="{9F17CE2F-C8E3-EF45-A8C9-A31F56397189}"/>
              </a:ext>
            </a:extLst>
          </p:cNvPr>
          <p:cNvPicPr>
            <a:picLocks noChangeAspect="1"/>
          </p:cNvPicPr>
          <p:nvPr/>
        </p:nvPicPr>
        <p:blipFill>
          <a:blip r:embed="rId2"/>
          <a:stretch>
            <a:fillRect/>
          </a:stretch>
        </p:blipFill>
        <p:spPr>
          <a:xfrm>
            <a:off x="3351212" y="2742354"/>
            <a:ext cx="5549901" cy="3467281"/>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44C70174-DCC2-3046-9482-BFE52D1C8D0C}"/>
                  </a:ext>
                </a:extLst>
              </p14:cNvPr>
              <p14:cNvContentPartPr/>
              <p14:nvPr/>
            </p14:nvContentPartPr>
            <p14:xfrm>
              <a:off x="-274658" y="5197905"/>
              <a:ext cx="360" cy="360"/>
            </p14:xfrm>
          </p:contentPart>
        </mc:Choice>
        <mc:Fallback xmlns="">
          <p:pic>
            <p:nvPicPr>
              <p:cNvPr id="17" name="Ink 16">
                <a:extLst>
                  <a:ext uri="{FF2B5EF4-FFF2-40B4-BE49-F238E27FC236}">
                    <a16:creationId xmlns:a16="http://schemas.microsoft.com/office/drawing/2014/main" id="{44C70174-DCC2-3046-9482-BFE52D1C8D0C}"/>
                  </a:ext>
                </a:extLst>
              </p:cNvPr>
              <p:cNvPicPr/>
              <p:nvPr/>
            </p:nvPicPr>
            <p:blipFill>
              <a:blip r:embed="rId4"/>
              <a:stretch>
                <a:fillRect/>
              </a:stretch>
            </p:blipFill>
            <p:spPr>
              <a:xfrm>
                <a:off x="-328298" y="5089905"/>
                <a:ext cx="108000" cy="216000"/>
              </a:xfrm>
              <a:prstGeom prst="rect">
                <a:avLst/>
              </a:prstGeom>
            </p:spPr>
          </p:pic>
        </mc:Fallback>
      </mc:AlternateContent>
      <p:pic>
        <p:nvPicPr>
          <p:cNvPr id="25" name="Picture 24">
            <a:extLst>
              <a:ext uri="{FF2B5EF4-FFF2-40B4-BE49-F238E27FC236}">
                <a16:creationId xmlns:a16="http://schemas.microsoft.com/office/drawing/2014/main" id="{86381035-04CB-8D4F-8289-8F788535EF86}"/>
              </a:ext>
            </a:extLst>
          </p:cNvPr>
          <p:cNvPicPr>
            <a:picLocks noChangeAspect="1"/>
          </p:cNvPicPr>
          <p:nvPr/>
        </p:nvPicPr>
        <p:blipFill>
          <a:blip r:embed="rId5"/>
          <a:stretch>
            <a:fillRect/>
          </a:stretch>
        </p:blipFill>
        <p:spPr>
          <a:xfrm>
            <a:off x="1452562" y="1457687"/>
            <a:ext cx="9347200" cy="1397000"/>
          </a:xfrm>
          <a:prstGeom prst="rect">
            <a:avLst/>
          </a:prstGeom>
        </p:spPr>
      </p:pic>
    </p:spTree>
    <p:extLst>
      <p:ext uri="{BB962C8B-B14F-4D97-AF65-F5344CB8AC3E}">
        <p14:creationId xmlns:p14="http://schemas.microsoft.com/office/powerpoint/2010/main" val="63886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Model Selection</a:t>
            </a:r>
          </a:p>
        </p:txBody>
      </p:sp>
      <p:pic>
        <p:nvPicPr>
          <p:cNvPr id="2" name="Picture 1">
            <a:extLst>
              <a:ext uri="{FF2B5EF4-FFF2-40B4-BE49-F238E27FC236}">
                <a16:creationId xmlns:a16="http://schemas.microsoft.com/office/drawing/2014/main" id="{FA889644-85EC-F740-A433-7281D88F2599}"/>
              </a:ext>
            </a:extLst>
          </p:cNvPr>
          <p:cNvPicPr>
            <a:picLocks noChangeAspect="1"/>
          </p:cNvPicPr>
          <p:nvPr/>
        </p:nvPicPr>
        <p:blipFill>
          <a:blip r:embed="rId2"/>
          <a:stretch>
            <a:fillRect/>
          </a:stretch>
        </p:blipFill>
        <p:spPr>
          <a:xfrm>
            <a:off x="3551237" y="2965636"/>
            <a:ext cx="5663480" cy="3269262"/>
          </a:xfrm>
          <a:prstGeom prst="rect">
            <a:avLst/>
          </a:prstGeom>
        </p:spPr>
      </p:pic>
      <p:pic>
        <p:nvPicPr>
          <p:cNvPr id="3" name="Picture 2">
            <a:extLst>
              <a:ext uri="{FF2B5EF4-FFF2-40B4-BE49-F238E27FC236}">
                <a16:creationId xmlns:a16="http://schemas.microsoft.com/office/drawing/2014/main" id="{91A8F6C9-28A1-B346-95E0-0233E3079D19}"/>
              </a:ext>
            </a:extLst>
          </p:cNvPr>
          <p:cNvPicPr>
            <a:picLocks noChangeAspect="1"/>
          </p:cNvPicPr>
          <p:nvPr/>
        </p:nvPicPr>
        <p:blipFill>
          <a:blip r:embed="rId3"/>
          <a:stretch>
            <a:fillRect/>
          </a:stretch>
        </p:blipFill>
        <p:spPr>
          <a:xfrm>
            <a:off x="1663700" y="1470025"/>
            <a:ext cx="8864600" cy="1231900"/>
          </a:xfrm>
          <a:prstGeom prst="rect">
            <a:avLst/>
          </a:prstGeom>
        </p:spPr>
      </p:pic>
    </p:spTree>
    <p:extLst>
      <p:ext uri="{BB962C8B-B14F-4D97-AF65-F5344CB8AC3E}">
        <p14:creationId xmlns:p14="http://schemas.microsoft.com/office/powerpoint/2010/main" val="57785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351CE0-115E-BD4F-899B-E8CCF1ABE5F5}"/>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Interesting Findings</a:t>
            </a:r>
          </a:p>
        </p:txBody>
      </p:sp>
      <p:sp>
        <p:nvSpPr>
          <p:cNvPr id="7" name="TextBox 6">
            <a:extLst>
              <a:ext uri="{FF2B5EF4-FFF2-40B4-BE49-F238E27FC236}">
                <a16:creationId xmlns:a16="http://schemas.microsoft.com/office/drawing/2014/main" id="{EAC4AEE2-8670-3A42-97FB-E3BD3D71D7AA}"/>
              </a:ext>
            </a:extLst>
          </p:cNvPr>
          <p:cNvSpPr txBox="1"/>
          <p:nvPr/>
        </p:nvSpPr>
        <p:spPr>
          <a:xfrm>
            <a:off x="1528762" y="2798954"/>
            <a:ext cx="8415337" cy="2585323"/>
          </a:xfrm>
          <a:prstGeom prst="rect">
            <a:avLst/>
          </a:prstGeom>
          <a:noFill/>
        </p:spPr>
        <p:txBody>
          <a:bodyPr wrap="square" rtlCol="0">
            <a:spAutoFit/>
          </a:bodyPr>
          <a:lstStyle/>
          <a:p>
            <a:pPr marL="285750" indent="-285750">
              <a:buFontTx/>
              <a:buChar char="-"/>
            </a:pPr>
            <a:r>
              <a:rPr lang="en-US" altLang="zh-CN" dirty="0"/>
              <a:t>1.</a:t>
            </a:r>
            <a:r>
              <a:rPr lang="zh-CN" altLang="en-US" dirty="0"/>
              <a:t> </a:t>
            </a:r>
            <a:r>
              <a:rPr lang="en-US" dirty="0"/>
              <a:t>Keeping everything else the same, the estimated odds that individuals who self report as having high caloric food eating habit is in the obesity direction rather than the normal or underweight direction is 3.2 times the estimated odds for those who don’t.</a:t>
            </a:r>
          </a:p>
          <a:p>
            <a:pPr marL="285750" indent="-285750">
              <a:buFontTx/>
              <a:buChar char="-"/>
            </a:pPr>
            <a:endParaRPr lang="en-US" dirty="0"/>
          </a:p>
          <a:p>
            <a:pPr marL="285750" indent="-285750">
              <a:buFontTx/>
              <a:buChar char="-"/>
            </a:pPr>
            <a:r>
              <a:rPr lang="en-US" altLang="zh-CN" dirty="0"/>
              <a:t>2.</a:t>
            </a:r>
            <a:r>
              <a:rPr lang="zh-CN" altLang="en-US" dirty="0"/>
              <a:t> </a:t>
            </a:r>
            <a:r>
              <a:rPr lang="en-US" dirty="0"/>
              <a:t>Keeping everything else the same, one-unit increase in age is corelated with 13%</a:t>
            </a:r>
            <a:r>
              <a:rPr lang="zh-CN" altLang="en-US" dirty="0"/>
              <a:t> </a:t>
            </a:r>
            <a:r>
              <a:rPr lang="en-US" altLang="zh-CN" dirty="0"/>
              <a:t>increase in the odds of falling in obesity direction rather the normal direction</a:t>
            </a:r>
          </a:p>
          <a:p>
            <a:pPr marL="285750" indent="-285750">
              <a:buFontTx/>
              <a:buChar char="-"/>
            </a:pPr>
            <a:endParaRPr lang="en-US" dirty="0"/>
          </a:p>
          <a:p>
            <a:pPr marL="285750" indent="-285750">
              <a:buFontTx/>
              <a:buChar char="-"/>
            </a:pPr>
            <a:r>
              <a:rPr lang="en-US" altLang="zh-CN" dirty="0"/>
              <a:t>3.</a:t>
            </a:r>
            <a:r>
              <a:rPr lang="zh-CN" altLang="en-US" dirty="0"/>
              <a:t> </a:t>
            </a:r>
            <a:r>
              <a:rPr lang="en-US" dirty="0"/>
              <a:t>Keeping everything else the same, one-unit increase in daily physically exercise time will result in 21%</a:t>
            </a:r>
            <a:r>
              <a:rPr lang="zh-CN" altLang="en-US" dirty="0"/>
              <a:t> </a:t>
            </a:r>
            <a:r>
              <a:rPr lang="en-US" altLang="zh-CN" dirty="0"/>
              <a:t>decrease in the odds of falling in obesity direction rather the normal direction</a:t>
            </a:r>
            <a:endParaRPr lang="en-US" dirty="0"/>
          </a:p>
        </p:txBody>
      </p:sp>
      <p:cxnSp>
        <p:nvCxnSpPr>
          <p:cNvPr id="10" name="Straight Arrow Connector 9">
            <a:extLst>
              <a:ext uri="{FF2B5EF4-FFF2-40B4-BE49-F238E27FC236}">
                <a16:creationId xmlns:a16="http://schemas.microsoft.com/office/drawing/2014/main" id="{7E87DD78-1851-FD4C-B48E-ACD8C5364AAC}"/>
              </a:ext>
            </a:extLst>
          </p:cNvPr>
          <p:cNvCxnSpPr>
            <a:cxnSpLocks/>
          </p:cNvCxnSpPr>
          <p:nvPr/>
        </p:nvCxnSpPr>
        <p:spPr>
          <a:xfrm>
            <a:off x="1785938" y="1855979"/>
            <a:ext cx="790098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4B3DA4-5870-DB4A-9A9A-10FE71603D94}"/>
              </a:ext>
            </a:extLst>
          </p:cNvPr>
          <p:cNvSpPr txBox="1"/>
          <p:nvPr/>
        </p:nvSpPr>
        <p:spPr>
          <a:xfrm>
            <a:off x="1785938" y="1971675"/>
            <a:ext cx="2212183" cy="369332"/>
          </a:xfrm>
          <a:prstGeom prst="rect">
            <a:avLst/>
          </a:prstGeom>
          <a:noFill/>
        </p:spPr>
        <p:txBody>
          <a:bodyPr wrap="square" rtlCol="0">
            <a:spAutoFit/>
          </a:bodyPr>
          <a:lstStyle/>
          <a:p>
            <a:r>
              <a:rPr lang="en-US" dirty="0"/>
              <a:t>Normal or Underweight</a:t>
            </a:r>
          </a:p>
        </p:txBody>
      </p:sp>
      <p:sp>
        <p:nvSpPr>
          <p:cNvPr id="12" name="TextBox 11">
            <a:extLst>
              <a:ext uri="{FF2B5EF4-FFF2-40B4-BE49-F238E27FC236}">
                <a16:creationId xmlns:a16="http://schemas.microsoft.com/office/drawing/2014/main" id="{BB56D7BE-81A8-7A4F-AA94-D7DD322F917F}"/>
              </a:ext>
            </a:extLst>
          </p:cNvPr>
          <p:cNvSpPr txBox="1"/>
          <p:nvPr/>
        </p:nvSpPr>
        <p:spPr>
          <a:xfrm>
            <a:off x="5374481" y="1958882"/>
            <a:ext cx="1443037" cy="369332"/>
          </a:xfrm>
          <a:prstGeom prst="rect">
            <a:avLst/>
          </a:prstGeom>
          <a:noFill/>
        </p:spPr>
        <p:txBody>
          <a:bodyPr wrap="square" rtlCol="0">
            <a:spAutoFit/>
          </a:bodyPr>
          <a:lstStyle/>
          <a:p>
            <a:r>
              <a:rPr lang="en-US" dirty="0"/>
              <a:t>Overweight</a:t>
            </a:r>
          </a:p>
        </p:txBody>
      </p:sp>
      <p:sp>
        <p:nvSpPr>
          <p:cNvPr id="13" name="TextBox 12">
            <a:extLst>
              <a:ext uri="{FF2B5EF4-FFF2-40B4-BE49-F238E27FC236}">
                <a16:creationId xmlns:a16="http://schemas.microsoft.com/office/drawing/2014/main" id="{53769933-E17A-6E44-A96E-D33310CB064D}"/>
              </a:ext>
            </a:extLst>
          </p:cNvPr>
          <p:cNvSpPr txBox="1"/>
          <p:nvPr/>
        </p:nvSpPr>
        <p:spPr>
          <a:xfrm>
            <a:off x="8443913" y="1971675"/>
            <a:ext cx="1443037" cy="369332"/>
          </a:xfrm>
          <a:prstGeom prst="rect">
            <a:avLst/>
          </a:prstGeom>
          <a:noFill/>
        </p:spPr>
        <p:txBody>
          <a:bodyPr wrap="square" rtlCol="0">
            <a:spAutoFit/>
          </a:bodyPr>
          <a:lstStyle/>
          <a:p>
            <a:r>
              <a:rPr lang="en-US" dirty="0"/>
              <a:t>Obesity</a:t>
            </a:r>
          </a:p>
        </p:txBody>
      </p:sp>
    </p:spTree>
    <p:extLst>
      <p:ext uri="{BB962C8B-B14F-4D97-AF65-F5344CB8AC3E}">
        <p14:creationId xmlns:p14="http://schemas.microsoft.com/office/powerpoint/2010/main" val="422062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351CE0-115E-BD4F-899B-E8CCF1ABE5F5}"/>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Interesting Findings</a:t>
            </a:r>
          </a:p>
        </p:txBody>
      </p:sp>
      <p:sp>
        <p:nvSpPr>
          <p:cNvPr id="7" name="TextBox 6">
            <a:extLst>
              <a:ext uri="{FF2B5EF4-FFF2-40B4-BE49-F238E27FC236}">
                <a16:creationId xmlns:a16="http://schemas.microsoft.com/office/drawing/2014/main" id="{EAC4AEE2-8670-3A42-97FB-E3BD3D71D7AA}"/>
              </a:ext>
            </a:extLst>
          </p:cNvPr>
          <p:cNvSpPr txBox="1"/>
          <p:nvPr/>
        </p:nvSpPr>
        <p:spPr>
          <a:xfrm>
            <a:off x="1528762" y="2798954"/>
            <a:ext cx="8415337" cy="2585323"/>
          </a:xfrm>
          <a:prstGeom prst="rect">
            <a:avLst/>
          </a:prstGeom>
          <a:noFill/>
        </p:spPr>
        <p:txBody>
          <a:bodyPr wrap="square" rtlCol="0">
            <a:spAutoFit/>
          </a:bodyPr>
          <a:lstStyle/>
          <a:p>
            <a:pPr marL="285750" indent="-285750">
              <a:buFontTx/>
              <a:buChar char="-"/>
            </a:pPr>
            <a:r>
              <a:rPr lang="en-US" dirty="0"/>
              <a:t>4. Keeping everything else the same, the estimated odds that male with family history of obesity is in the obesity direction rather than the normal or underweight direction is 7.2 (exp(3.8 – 1.82) = 7.24) times the estimated odds for males who don’t.</a:t>
            </a:r>
          </a:p>
          <a:p>
            <a:pPr marL="285750" indent="-285750">
              <a:buFontTx/>
              <a:buChar char="-"/>
            </a:pPr>
            <a:endParaRPr lang="en-US" dirty="0"/>
          </a:p>
          <a:p>
            <a:pPr marL="285750" indent="-285750">
              <a:buFontTx/>
              <a:buChar char="-"/>
            </a:pPr>
            <a:r>
              <a:rPr lang="en-US" dirty="0"/>
              <a:t>5. Keeping everything else the same, the estimated odds that females with family history of obesity is in the obesity direction rather than the normal or underweight direction is 28 (exp(1.6 + 1.75) = 28.5) times the estimated odds for females who don’t.</a:t>
            </a:r>
          </a:p>
          <a:p>
            <a:pPr marL="285750" indent="-285750">
              <a:buFontTx/>
              <a:buChar char="-"/>
            </a:pPr>
            <a:endParaRPr lang="en-US" dirty="0"/>
          </a:p>
          <a:p>
            <a:pPr marL="285750" indent="-285750">
              <a:buFontTx/>
              <a:buChar char="-"/>
            </a:pPr>
            <a:endParaRPr lang="en-US" dirty="0"/>
          </a:p>
        </p:txBody>
      </p:sp>
      <p:cxnSp>
        <p:nvCxnSpPr>
          <p:cNvPr id="10" name="Straight Arrow Connector 9">
            <a:extLst>
              <a:ext uri="{FF2B5EF4-FFF2-40B4-BE49-F238E27FC236}">
                <a16:creationId xmlns:a16="http://schemas.microsoft.com/office/drawing/2014/main" id="{7E87DD78-1851-FD4C-B48E-ACD8C5364AAC}"/>
              </a:ext>
            </a:extLst>
          </p:cNvPr>
          <p:cNvCxnSpPr>
            <a:cxnSpLocks/>
          </p:cNvCxnSpPr>
          <p:nvPr/>
        </p:nvCxnSpPr>
        <p:spPr>
          <a:xfrm>
            <a:off x="1785938" y="1855979"/>
            <a:ext cx="790098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4B3DA4-5870-DB4A-9A9A-10FE71603D94}"/>
              </a:ext>
            </a:extLst>
          </p:cNvPr>
          <p:cNvSpPr txBox="1"/>
          <p:nvPr/>
        </p:nvSpPr>
        <p:spPr>
          <a:xfrm>
            <a:off x="1785938" y="1971675"/>
            <a:ext cx="2212183" cy="369332"/>
          </a:xfrm>
          <a:prstGeom prst="rect">
            <a:avLst/>
          </a:prstGeom>
          <a:noFill/>
        </p:spPr>
        <p:txBody>
          <a:bodyPr wrap="square" rtlCol="0">
            <a:spAutoFit/>
          </a:bodyPr>
          <a:lstStyle/>
          <a:p>
            <a:r>
              <a:rPr lang="en-US" dirty="0"/>
              <a:t>Normal or Underweight</a:t>
            </a:r>
          </a:p>
        </p:txBody>
      </p:sp>
      <p:sp>
        <p:nvSpPr>
          <p:cNvPr id="12" name="TextBox 11">
            <a:extLst>
              <a:ext uri="{FF2B5EF4-FFF2-40B4-BE49-F238E27FC236}">
                <a16:creationId xmlns:a16="http://schemas.microsoft.com/office/drawing/2014/main" id="{BB56D7BE-81A8-7A4F-AA94-D7DD322F917F}"/>
              </a:ext>
            </a:extLst>
          </p:cNvPr>
          <p:cNvSpPr txBox="1"/>
          <p:nvPr/>
        </p:nvSpPr>
        <p:spPr>
          <a:xfrm>
            <a:off x="5374481" y="1958882"/>
            <a:ext cx="1443037" cy="369332"/>
          </a:xfrm>
          <a:prstGeom prst="rect">
            <a:avLst/>
          </a:prstGeom>
          <a:noFill/>
        </p:spPr>
        <p:txBody>
          <a:bodyPr wrap="square" rtlCol="0">
            <a:spAutoFit/>
          </a:bodyPr>
          <a:lstStyle/>
          <a:p>
            <a:r>
              <a:rPr lang="en-US" dirty="0"/>
              <a:t>Overweight</a:t>
            </a:r>
          </a:p>
        </p:txBody>
      </p:sp>
      <p:sp>
        <p:nvSpPr>
          <p:cNvPr id="13" name="TextBox 12">
            <a:extLst>
              <a:ext uri="{FF2B5EF4-FFF2-40B4-BE49-F238E27FC236}">
                <a16:creationId xmlns:a16="http://schemas.microsoft.com/office/drawing/2014/main" id="{53769933-E17A-6E44-A96E-D33310CB064D}"/>
              </a:ext>
            </a:extLst>
          </p:cNvPr>
          <p:cNvSpPr txBox="1"/>
          <p:nvPr/>
        </p:nvSpPr>
        <p:spPr>
          <a:xfrm>
            <a:off x="8443913" y="1971675"/>
            <a:ext cx="1443037" cy="369332"/>
          </a:xfrm>
          <a:prstGeom prst="rect">
            <a:avLst/>
          </a:prstGeom>
          <a:noFill/>
        </p:spPr>
        <p:txBody>
          <a:bodyPr wrap="square" rtlCol="0">
            <a:spAutoFit/>
          </a:bodyPr>
          <a:lstStyle/>
          <a:p>
            <a:r>
              <a:rPr lang="en-US" dirty="0"/>
              <a:t>Obesity</a:t>
            </a:r>
          </a:p>
        </p:txBody>
      </p:sp>
    </p:spTree>
    <p:extLst>
      <p:ext uri="{BB962C8B-B14F-4D97-AF65-F5344CB8AC3E}">
        <p14:creationId xmlns:p14="http://schemas.microsoft.com/office/powerpoint/2010/main" val="390505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To DO</a:t>
            </a:r>
          </a:p>
        </p:txBody>
      </p:sp>
      <p:sp>
        <p:nvSpPr>
          <p:cNvPr id="6" name="Content Placeholder 2">
            <a:extLst>
              <a:ext uri="{FF2B5EF4-FFF2-40B4-BE49-F238E27FC236}">
                <a16:creationId xmlns:a16="http://schemas.microsoft.com/office/drawing/2014/main" id="{182D00D2-FC40-034D-9C84-23C6E59A9964}"/>
              </a:ext>
            </a:extLst>
          </p:cNvPr>
          <p:cNvSpPr>
            <a:spLocks noGrp="1"/>
          </p:cNvSpPr>
          <p:nvPr>
            <p:ph idx="1"/>
          </p:nvPr>
        </p:nvSpPr>
        <p:spPr>
          <a:xfrm>
            <a:off x="1143000" y="1902391"/>
            <a:ext cx="9906000" cy="4024424"/>
          </a:xfrm>
        </p:spPr>
        <p:txBody>
          <a:bodyPr>
            <a:normAutofit/>
          </a:bodyPr>
          <a:lstStyle/>
          <a:p>
            <a:r>
              <a:rPr lang="en-US" dirty="0"/>
              <a:t>1. Model Assessment</a:t>
            </a:r>
          </a:p>
          <a:p>
            <a:pPr marL="457200" lvl="1" indent="0">
              <a:buNone/>
            </a:pPr>
            <a:endParaRPr lang="en-US" dirty="0"/>
          </a:p>
          <a:p>
            <a:r>
              <a:rPr lang="en-US" dirty="0"/>
              <a:t>2. Transformation</a:t>
            </a:r>
          </a:p>
          <a:p>
            <a:pPr marL="0" indent="0">
              <a:buNone/>
            </a:pPr>
            <a:endParaRPr lang="en-US" dirty="0"/>
          </a:p>
        </p:txBody>
      </p:sp>
      <p:sp>
        <p:nvSpPr>
          <p:cNvPr id="4" name="Title 1">
            <a:extLst>
              <a:ext uri="{FF2B5EF4-FFF2-40B4-BE49-F238E27FC236}">
                <a16:creationId xmlns:a16="http://schemas.microsoft.com/office/drawing/2014/main" id="{5C852C3A-5A7C-C349-8797-EE383C29269E}"/>
              </a:ext>
            </a:extLst>
          </p:cNvPr>
          <p:cNvSpPr txBox="1">
            <a:spLocks/>
          </p:cNvSpPr>
          <p:nvPr/>
        </p:nvSpPr>
        <p:spPr>
          <a:xfrm>
            <a:off x="5653088" y="347571"/>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Limitation</a:t>
            </a:r>
          </a:p>
        </p:txBody>
      </p:sp>
      <p:sp>
        <p:nvSpPr>
          <p:cNvPr id="7" name="Content Placeholder 2">
            <a:extLst>
              <a:ext uri="{FF2B5EF4-FFF2-40B4-BE49-F238E27FC236}">
                <a16:creationId xmlns:a16="http://schemas.microsoft.com/office/drawing/2014/main" id="{9EA5E20C-6197-0E49-825D-3CD51588E67F}"/>
              </a:ext>
            </a:extLst>
          </p:cNvPr>
          <p:cNvSpPr txBox="1">
            <a:spLocks/>
          </p:cNvSpPr>
          <p:nvPr/>
        </p:nvSpPr>
        <p:spPr>
          <a:xfrm>
            <a:off x="5653088" y="1867931"/>
            <a:ext cx="9906000" cy="40244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Volunteer Bias</a:t>
            </a:r>
          </a:p>
          <a:p>
            <a:pPr lvl="1"/>
            <a:r>
              <a:rPr lang="en-US" dirty="0"/>
              <a:t>Survey-based data</a:t>
            </a:r>
          </a:p>
          <a:p>
            <a:pPr lvl="1"/>
            <a:r>
              <a:rPr lang="en-US" dirty="0"/>
              <a:t>Population centered adolescents and university students</a:t>
            </a:r>
          </a:p>
          <a:p>
            <a:pPr lvl="1"/>
            <a:endParaRPr lang="en-US" dirty="0"/>
          </a:p>
          <a:p>
            <a:r>
              <a:rPr lang="en-US" dirty="0"/>
              <a:t>2. Confounding Variables  </a:t>
            </a:r>
          </a:p>
          <a:p>
            <a:pPr lvl="1"/>
            <a:r>
              <a:rPr lang="en-US" dirty="0"/>
              <a:t>Social and economic factors</a:t>
            </a:r>
          </a:p>
        </p:txBody>
      </p:sp>
    </p:spTree>
    <p:extLst>
      <p:ext uri="{BB962C8B-B14F-4D97-AF65-F5344CB8AC3E}">
        <p14:creationId xmlns:p14="http://schemas.microsoft.com/office/powerpoint/2010/main" val="296052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7957B9-D87B-724D-87D9-A477C03408A4}"/>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Limitation</a:t>
            </a:r>
          </a:p>
        </p:txBody>
      </p:sp>
      <p:sp>
        <p:nvSpPr>
          <p:cNvPr id="6" name="Content Placeholder 2">
            <a:extLst>
              <a:ext uri="{FF2B5EF4-FFF2-40B4-BE49-F238E27FC236}">
                <a16:creationId xmlns:a16="http://schemas.microsoft.com/office/drawing/2014/main" id="{182D00D2-FC40-034D-9C84-23C6E59A9964}"/>
              </a:ext>
            </a:extLst>
          </p:cNvPr>
          <p:cNvSpPr>
            <a:spLocks noGrp="1"/>
          </p:cNvSpPr>
          <p:nvPr>
            <p:ph idx="1"/>
          </p:nvPr>
        </p:nvSpPr>
        <p:spPr>
          <a:xfrm>
            <a:off x="1143000" y="2009554"/>
            <a:ext cx="9906000" cy="4024424"/>
          </a:xfrm>
        </p:spPr>
        <p:txBody>
          <a:bodyPr>
            <a:normAutofit/>
          </a:bodyPr>
          <a:lstStyle/>
          <a:p>
            <a:r>
              <a:rPr lang="en-US" dirty="0"/>
              <a:t>1. Volunteer Bias</a:t>
            </a:r>
          </a:p>
          <a:p>
            <a:r>
              <a:rPr lang="en-US" dirty="0"/>
              <a:t>2. Confounding Variables  </a:t>
            </a:r>
          </a:p>
        </p:txBody>
      </p:sp>
    </p:spTree>
    <p:extLst>
      <p:ext uri="{BB962C8B-B14F-4D97-AF65-F5344CB8AC3E}">
        <p14:creationId xmlns:p14="http://schemas.microsoft.com/office/powerpoint/2010/main" val="411157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干物妹小埋,宅女,躺着,悠闲">
            <a:extLst>
              <a:ext uri="{FF2B5EF4-FFF2-40B4-BE49-F238E27FC236}">
                <a16:creationId xmlns:a16="http://schemas.microsoft.com/office/drawing/2014/main" id="{762E88A8-6E06-B043-9964-17A1E35A5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520700"/>
            <a:ext cx="5461000" cy="58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0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03464-39FA-EA42-98A6-D6680A58D2E0}"/>
              </a:ext>
            </a:extLst>
          </p:cNvPr>
          <p:cNvSpPr>
            <a:spLocks noGrp="1"/>
          </p:cNvSpPr>
          <p:nvPr>
            <p:ph idx="1"/>
          </p:nvPr>
        </p:nvSpPr>
        <p:spPr>
          <a:xfrm>
            <a:off x="2100263" y="1952403"/>
            <a:ext cx="7991474" cy="4024424"/>
          </a:xfrm>
        </p:spPr>
        <p:txBody>
          <a:bodyPr/>
          <a:lstStyle/>
          <a:p>
            <a:pPr marL="0" indent="0">
              <a:buNone/>
            </a:pPr>
            <a:r>
              <a:rPr lang="en-US" dirty="0">
                <a:latin typeface="+mj-lt"/>
              </a:rPr>
              <a:t>Question 1: What are some main factors or habits that contribute to a higher risk of obesity?</a:t>
            </a:r>
          </a:p>
          <a:p>
            <a:pPr marL="0" indent="0">
              <a:buNone/>
            </a:pPr>
            <a:endParaRPr lang="en-US" dirty="0">
              <a:latin typeface="+mj-lt"/>
            </a:endParaRPr>
          </a:p>
          <a:p>
            <a:pPr marL="0" indent="0">
              <a:buNone/>
            </a:pPr>
            <a:r>
              <a:rPr lang="en-US" dirty="0">
                <a:latin typeface="+mj-lt"/>
              </a:rPr>
              <a:t>Question 2: Are the associations between eating habits/lifestyle and obesity differ in gender?</a:t>
            </a:r>
          </a:p>
          <a:p>
            <a:endParaRPr lang="en-US" dirty="0"/>
          </a:p>
        </p:txBody>
      </p:sp>
      <p:sp>
        <p:nvSpPr>
          <p:cNvPr id="7" name="Title 1">
            <a:extLst>
              <a:ext uri="{FF2B5EF4-FFF2-40B4-BE49-F238E27FC236}">
                <a16:creationId xmlns:a16="http://schemas.microsoft.com/office/drawing/2014/main" id="{D234AB62-3B15-2F4C-A380-E3738FF85541}"/>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Research Question</a:t>
            </a:r>
          </a:p>
        </p:txBody>
      </p:sp>
    </p:spTree>
    <p:extLst>
      <p:ext uri="{BB962C8B-B14F-4D97-AF65-F5344CB8AC3E}">
        <p14:creationId xmlns:p14="http://schemas.microsoft.com/office/powerpoint/2010/main" val="316259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039116B-F416-2A49-B2B9-62B6647378D0}"/>
              </a:ext>
            </a:extLst>
          </p:cNvPr>
          <p:cNvSpPr>
            <a:spLocks noGrp="1"/>
          </p:cNvSpPr>
          <p:nvPr>
            <p:ph type="title"/>
          </p:nvPr>
        </p:nvSpPr>
        <p:spPr>
          <a:xfrm>
            <a:off x="1143000" y="359523"/>
            <a:ext cx="9906000" cy="1382156"/>
          </a:xfrm>
        </p:spPr>
        <p:txBody>
          <a:bodyPr>
            <a:normAutofit/>
          </a:bodyPr>
          <a:lstStyle/>
          <a:p>
            <a:r>
              <a:rPr lang="en-US" sz="2400" i="0" dirty="0"/>
              <a:t>Data</a:t>
            </a:r>
          </a:p>
        </p:txBody>
      </p:sp>
      <p:pic>
        <p:nvPicPr>
          <p:cNvPr id="2" name="Picture 1">
            <a:extLst>
              <a:ext uri="{FF2B5EF4-FFF2-40B4-BE49-F238E27FC236}">
                <a16:creationId xmlns:a16="http://schemas.microsoft.com/office/drawing/2014/main" id="{B9C2BD61-1C65-794F-9D1F-625A464968B7}"/>
              </a:ext>
            </a:extLst>
          </p:cNvPr>
          <p:cNvPicPr>
            <a:picLocks noChangeAspect="1"/>
          </p:cNvPicPr>
          <p:nvPr/>
        </p:nvPicPr>
        <p:blipFill>
          <a:blip r:embed="rId3"/>
          <a:stretch>
            <a:fillRect/>
          </a:stretch>
        </p:blipFill>
        <p:spPr>
          <a:xfrm>
            <a:off x="2886076" y="2528053"/>
            <a:ext cx="6015037" cy="3532146"/>
          </a:xfrm>
          <a:prstGeom prst="rect">
            <a:avLst/>
          </a:prstGeom>
        </p:spPr>
      </p:pic>
      <p:sp>
        <p:nvSpPr>
          <p:cNvPr id="3" name="TextBox 2">
            <a:extLst>
              <a:ext uri="{FF2B5EF4-FFF2-40B4-BE49-F238E27FC236}">
                <a16:creationId xmlns:a16="http://schemas.microsoft.com/office/drawing/2014/main" id="{7BC7E3E3-3E6E-D04F-9853-C997A59811A2}"/>
              </a:ext>
            </a:extLst>
          </p:cNvPr>
          <p:cNvSpPr txBox="1"/>
          <p:nvPr/>
        </p:nvSpPr>
        <p:spPr>
          <a:xfrm>
            <a:off x="1143000" y="1471613"/>
            <a:ext cx="9244013" cy="1200329"/>
          </a:xfrm>
          <a:prstGeom prst="rect">
            <a:avLst/>
          </a:prstGeom>
          <a:noFill/>
        </p:spPr>
        <p:txBody>
          <a:bodyPr wrap="square" rtlCol="0">
            <a:spAutoFit/>
          </a:bodyPr>
          <a:lstStyle/>
          <a:p>
            <a:r>
              <a:rPr lang="en-US" dirty="0"/>
              <a:t>The dataset used in this statistical analysis is accessed via the UCI machine learning public database and collected by a 2018 study on obesity levels estimation based on anonymous survey results collected among individuals from Colombia, Peru, and Mexico [2]. </a:t>
            </a:r>
          </a:p>
          <a:p>
            <a:endParaRPr lang="en-US" dirty="0"/>
          </a:p>
        </p:txBody>
      </p:sp>
    </p:spTree>
    <p:extLst>
      <p:ext uri="{BB962C8B-B14F-4D97-AF65-F5344CB8AC3E}">
        <p14:creationId xmlns:p14="http://schemas.microsoft.com/office/powerpoint/2010/main" val="380593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741F24-9ABE-C048-B73F-17CF32871A0A}"/>
              </a:ext>
            </a:extLst>
          </p:cNvPr>
          <p:cNvPicPr>
            <a:picLocks noChangeAspect="1"/>
          </p:cNvPicPr>
          <p:nvPr/>
        </p:nvPicPr>
        <p:blipFill>
          <a:blip r:embed="rId2"/>
          <a:stretch>
            <a:fillRect/>
          </a:stretch>
        </p:blipFill>
        <p:spPr>
          <a:xfrm>
            <a:off x="3341356" y="1566068"/>
            <a:ext cx="7707644" cy="4391820"/>
          </a:xfrm>
          <a:prstGeom prst="rect">
            <a:avLst/>
          </a:prstGeom>
        </p:spPr>
      </p:pic>
      <p:sp>
        <p:nvSpPr>
          <p:cNvPr id="11" name="Rectangle 10">
            <a:extLst>
              <a:ext uri="{FF2B5EF4-FFF2-40B4-BE49-F238E27FC236}">
                <a16:creationId xmlns:a16="http://schemas.microsoft.com/office/drawing/2014/main" id="{F1A12040-A84A-164C-835D-6423B1782883}"/>
              </a:ext>
            </a:extLst>
          </p:cNvPr>
          <p:cNvSpPr/>
          <p:nvPr/>
        </p:nvSpPr>
        <p:spPr>
          <a:xfrm>
            <a:off x="3586163" y="1771650"/>
            <a:ext cx="1371600" cy="12715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08A18-9B8E-B44C-A2E8-634E3D5C808A}"/>
              </a:ext>
            </a:extLst>
          </p:cNvPr>
          <p:cNvSpPr txBox="1"/>
          <p:nvPr/>
        </p:nvSpPr>
        <p:spPr>
          <a:xfrm>
            <a:off x="1726869" y="2156232"/>
            <a:ext cx="1614487" cy="646331"/>
          </a:xfrm>
          <a:prstGeom prst="rect">
            <a:avLst/>
          </a:prstGeom>
          <a:noFill/>
        </p:spPr>
        <p:txBody>
          <a:bodyPr wrap="square" rtlCol="0">
            <a:spAutoFit/>
          </a:bodyPr>
          <a:lstStyle/>
          <a:p>
            <a:r>
              <a:rPr lang="en-US" dirty="0"/>
              <a:t>Demographic Information</a:t>
            </a:r>
          </a:p>
        </p:txBody>
      </p:sp>
      <p:sp>
        <p:nvSpPr>
          <p:cNvPr id="15" name="Title 1">
            <a:extLst>
              <a:ext uri="{FF2B5EF4-FFF2-40B4-BE49-F238E27FC236}">
                <a16:creationId xmlns:a16="http://schemas.microsoft.com/office/drawing/2014/main" id="{1039116B-F416-2A49-B2B9-62B6647378D0}"/>
              </a:ext>
            </a:extLst>
          </p:cNvPr>
          <p:cNvSpPr>
            <a:spLocks noGrp="1"/>
          </p:cNvSpPr>
          <p:nvPr>
            <p:ph type="title"/>
          </p:nvPr>
        </p:nvSpPr>
        <p:spPr>
          <a:xfrm>
            <a:off x="1143000" y="359523"/>
            <a:ext cx="9906000" cy="1382156"/>
          </a:xfrm>
        </p:spPr>
        <p:txBody>
          <a:bodyPr>
            <a:normAutofit/>
          </a:bodyPr>
          <a:lstStyle/>
          <a:p>
            <a:r>
              <a:rPr lang="en-US" sz="2400" i="0" dirty="0"/>
              <a:t>Data Pre-processing</a:t>
            </a:r>
          </a:p>
        </p:txBody>
      </p:sp>
    </p:spTree>
    <p:extLst>
      <p:ext uri="{BB962C8B-B14F-4D97-AF65-F5344CB8AC3E}">
        <p14:creationId xmlns:p14="http://schemas.microsoft.com/office/powerpoint/2010/main" val="138043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741F24-9ABE-C048-B73F-17CF32871A0A}"/>
              </a:ext>
            </a:extLst>
          </p:cNvPr>
          <p:cNvPicPr>
            <a:picLocks noChangeAspect="1"/>
          </p:cNvPicPr>
          <p:nvPr/>
        </p:nvPicPr>
        <p:blipFill>
          <a:blip r:embed="rId2"/>
          <a:stretch>
            <a:fillRect/>
          </a:stretch>
        </p:blipFill>
        <p:spPr>
          <a:xfrm>
            <a:off x="3341356" y="1566068"/>
            <a:ext cx="7707644" cy="4391820"/>
          </a:xfrm>
          <a:prstGeom prst="rect">
            <a:avLst/>
          </a:prstGeom>
        </p:spPr>
      </p:pic>
      <p:sp>
        <p:nvSpPr>
          <p:cNvPr id="11" name="Rectangle 10">
            <a:extLst>
              <a:ext uri="{FF2B5EF4-FFF2-40B4-BE49-F238E27FC236}">
                <a16:creationId xmlns:a16="http://schemas.microsoft.com/office/drawing/2014/main" id="{F1A12040-A84A-164C-835D-6423B1782883}"/>
              </a:ext>
            </a:extLst>
          </p:cNvPr>
          <p:cNvSpPr/>
          <p:nvPr/>
        </p:nvSpPr>
        <p:spPr>
          <a:xfrm>
            <a:off x="3629024" y="2979459"/>
            <a:ext cx="1643064" cy="95726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08A18-9B8E-B44C-A2E8-634E3D5C808A}"/>
              </a:ext>
            </a:extLst>
          </p:cNvPr>
          <p:cNvSpPr txBox="1"/>
          <p:nvPr/>
        </p:nvSpPr>
        <p:spPr>
          <a:xfrm>
            <a:off x="1726869" y="3290391"/>
            <a:ext cx="1614487" cy="369332"/>
          </a:xfrm>
          <a:prstGeom prst="rect">
            <a:avLst/>
          </a:prstGeom>
          <a:noFill/>
        </p:spPr>
        <p:txBody>
          <a:bodyPr wrap="square" rtlCol="0">
            <a:spAutoFit/>
          </a:bodyPr>
          <a:lstStyle/>
          <a:p>
            <a:r>
              <a:rPr lang="en-US" dirty="0"/>
              <a:t>Eating Habit</a:t>
            </a:r>
          </a:p>
        </p:txBody>
      </p:sp>
      <p:sp>
        <p:nvSpPr>
          <p:cNvPr id="6" name="Rectangle 5">
            <a:extLst>
              <a:ext uri="{FF2B5EF4-FFF2-40B4-BE49-F238E27FC236}">
                <a16:creationId xmlns:a16="http://schemas.microsoft.com/office/drawing/2014/main" id="{96977CBA-E7FC-5340-9D6B-C46148F7D84E}"/>
              </a:ext>
            </a:extLst>
          </p:cNvPr>
          <p:cNvSpPr/>
          <p:nvPr/>
        </p:nvSpPr>
        <p:spPr>
          <a:xfrm>
            <a:off x="3629024" y="4212152"/>
            <a:ext cx="1643064" cy="23126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493DEF7-D3A4-DE4A-B0CD-718473A2C582}"/>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Data Pre-processing</a:t>
            </a:r>
          </a:p>
        </p:txBody>
      </p:sp>
    </p:spTree>
    <p:extLst>
      <p:ext uri="{BB962C8B-B14F-4D97-AF65-F5344CB8AC3E}">
        <p14:creationId xmlns:p14="http://schemas.microsoft.com/office/powerpoint/2010/main" val="89088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741F24-9ABE-C048-B73F-17CF32871A0A}"/>
              </a:ext>
            </a:extLst>
          </p:cNvPr>
          <p:cNvPicPr>
            <a:picLocks noChangeAspect="1"/>
          </p:cNvPicPr>
          <p:nvPr/>
        </p:nvPicPr>
        <p:blipFill>
          <a:blip r:embed="rId2"/>
          <a:stretch>
            <a:fillRect/>
          </a:stretch>
        </p:blipFill>
        <p:spPr>
          <a:xfrm>
            <a:off x="3341356" y="1566068"/>
            <a:ext cx="7707644" cy="4391820"/>
          </a:xfrm>
          <a:prstGeom prst="rect">
            <a:avLst/>
          </a:prstGeom>
        </p:spPr>
      </p:pic>
      <p:sp>
        <p:nvSpPr>
          <p:cNvPr id="11" name="Rectangle 10">
            <a:extLst>
              <a:ext uri="{FF2B5EF4-FFF2-40B4-BE49-F238E27FC236}">
                <a16:creationId xmlns:a16="http://schemas.microsoft.com/office/drawing/2014/main" id="{F1A12040-A84A-164C-835D-6423B1782883}"/>
              </a:ext>
            </a:extLst>
          </p:cNvPr>
          <p:cNvSpPr/>
          <p:nvPr/>
        </p:nvSpPr>
        <p:spPr>
          <a:xfrm>
            <a:off x="3629024" y="4451071"/>
            <a:ext cx="2466976" cy="119249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08A18-9B8E-B44C-A2E8-634E3D5C808A}"/>
              </a:ext>
            </a:extLst>
          </p:cNvPr>
          <p:cNvSpPr txBox="1"/>
          <p:nvPr/>
        </p:nvSpPr>
        <p:spPr>
          <a:xfrm>
            <a:off x="1870703" y="4862651"/>
            <a:ext cx="1614487" cy="369332"/>
          </a:xfrm>
          <a:prstGeom prst="rect">
            <a:avLst/>
          </a:prstGeom>
          <a:noFill/>
        </p:spPr>
        <p:txBody>
          <a:bodyPr wrap="square" rtlCol="0">
            <a:spAutoFit/>
          </a:bodyPr>
          <a:lstStyle/>
          <a:p>
            <a:r>
              <a:rPr lang="en-US" dirty="0"/>
              <a:t>Lifestyle</a:t>
            </a:r>
          </a:p>
        </p:txBody>
      </p:sp>
      <p:sp>
        <p:nvSpPr>
          <p:cNvPr id="6" name="Rectangle 5">
            <a:extLst>
              <a:ext uri="{FF2B5EF4-FFF2-40B4-BE49-F238E27FC236}">
                <a16:creationId xmlns:a16="http://schemas.microsoft.com/office/drawing/2014/main" id="{96977CBA-E7FC-5340-9D6B-C46148F7D84E}"/>
              </a:ext>
            </a:extLst>
          </p:cNvPr>
          <p:cNvSpPr/>
          <p:nvPr/>
        </p:nvSpPr>
        <p:spPr>
          <a:xfrm>
            <a:off x="3629023" y="3936722"/>
            <a:ext cx="2466975" cy="32095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0F482DD-78D1-C242-8253-E84BD9CF4EE5}"/>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Data Pre-processing</a:t>
            </a:r>
          </a:p>
        </p:txBody>
      </p:sp>
    </p:spTree>
    <p:extLst>
      <p:ext uri="{BB962C8B-B14F-4D97-AF65-F5344CB8AC3E}">
        <p14:creationId xmlns:p14="http://schemas.microsoft.com/office/powerpoint/2010/main" val="223704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741F24-9ABE-C048-B73F-17CF32871A0A}"/>
              </a:ext>
            </a:extLst>
          </p:cNvPr>
          <p:cNvPicPr>
            <a:picLocks noChangeAspect="1"/>
          </p:cNvPicPr>
          <p:nvPr/>
        </p:nvPicPr>
        <p:blipFill>
          <a:blip r:embed="rId3"/>
          <a:stretch>
            <a:fillRect/>
          </a:stretch>
        </p:blipFill>
        <p:spPr>
          <a:xfrm>
            <a:off x="3341356" y="1566068"/>
            <a:ext cx="7707644" cy="4391820"/>
          </a:xfrm>
          <a:prstGeom prst="rect">
            <a:avLst/>
          </a:prstGeom>
        </p:spPr>
      </p:pic>
      <p:sp>
        <p:nvSpPr>
          <p:cNvPr id="11" name="Rectangle 10">
            <a:extLst>
              <a:ext uri="{FF2B5EF4-FFF2-40B4-BE49-F238E27FC236}">
                <a16:creationId xmlns:a16="http://schemas.microsoft.com/office/drawing/2014/main" id="{F1A12040-A84A-164C-835D-6423B1782883}"/>
              </a:ext>
            </a:extLst>
          </p:cNvPr>
          <p:cNvSpPr/>
          <p:nvPr/>
        </p:nvSpPr>
        <p:spPr>
          <a:xfrm>
            <a:off x="3629023" y="4957645"/>
            <a:ext cx="2466975" cy="2743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08A18-9B8E-B44C-A2E8-634E3D5C808A}"/>
              </a:ext>
            </a:extLst>
          </p:cNvPr>
          <p:cNvSpPr txBox="1"/>
          <p:nvPr/>
        </p:nvSpPr>
        <p:spPr>
          <a:xfrm>
            <a:off x="1870703" y="4862651"/>
            <a:ext cx="1614487" cy="369332"/>
          </a:xfrm>
          <a:prstGeom prst="rect">
            <a:avLst/>
          </a:prstGeom>
          <a:noFill/>
        </p:spPr>
        <p:txBody>
          <a:bodyPr wrap="square" rtlCol="0">
            <a:spAutoFit/>
          </a:bodyPr>
          <a:lstStyle/>
          <a:p>
            <a:r>
              <a:rPr lang="en-US" dirty="0"/>
              <a:t>Lifestyle</a:t>
            </a:r>
          </a:p>
        </p:txBody>
      </p:sp>
      <p:sp>
        <p:nvSpPr>
          <p:cNvPr id="6" name="Rectangle 5">
            <a:extLst>
              <a:ext uri="{FF2B5EF4-FFF2-40B4-BE49-F238E27FC236}">
                <a16:creationId xmlns:a16="http://schemas.microsoft.com/office/drawing/2014/main" id="{96977CBA-E7FC-5340-9D6B-C46148F7D84E}"/>
              </a:ext>
            </a:extLst>
          </p:cNvPr>
          <p:cNvSpPr/>
          <p:nvPr/>
        </p:nvSpPr>
        <p:spPr>
          <a:xfrm>
            <a:off x="3629023" y="4217204"/>
            <a:ext cx="571502" cy="2743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AFBADA8-FC2E-064C-B33C-9D16132B7E08}"/>
              </a:ext>
            </a:extLst>
          </p:cNvPr>
          <p:cNvPicPr>
            <a:picLocks noChangeAspect="1"/>
          </p:cNvPicPr>
          <p:nvPr/>
        </p:nvPicPr>
        <p:blipFill>
          <a:blip r:embed="rId4"/>
          <a:stretch>
            <a:fillRect/>
          </a:stretch>
        </p:blipFill>
        <p:spPr>
          <a:xfrm>
            <a:off x="6568395" y="1962859"/>
            <a:ext cx="4624439" cy="2797724"/>
          </a:xfrm>
          <a:prstGeom prst="rect">
            <a:avLst/>
          </a:prstGeom>
        </p:spPr>
      </p:pic>
      <p:cxnSp>
        <p:nvCxnSpPr>
          <p:cNvPr id="5" name="Straight Arrow Connector 4">
            <a:extLst>
              <a:ext uri="{FF2B5EF4-FFF2-40B4-BE49-F238E27FC236}">
                <a16:creationId xmlns:a16="http://schemas.microsoft.com/office/drawing/2014/main" id="{BDDE550A-F143-D64D-A090-F260325973A9}"/>
              </a:ext>
            </a:extLst>
          </p:cNvPr>
          <p:cNvCxnSpPr>
            <a:cxnSpLocks/>
          </p:cNvCxnSpPr>
          <p:nvPr/>
        </p:nvCxnSpPr>
        <p:spPr>
          <a:xfrm flipV="1">
            <a:off x="6383668" y="4862651"/>
            <a:ext cx="1617332" cy="1846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FD8FBBC-893C-7B4C-B9DF-8780EDD21C6E}"/>
              </a:ext>
            </a:extLst>
          </p:cNvPr>
          <p:cNvSpPr txBox="1">
            <a:spLocks/>
          </p:cNvSpPr>
          <p:nvPr/>
        </p:nvSpPr>
        <p:spPr>
          <a:xfrm>
            <a:off x="1143000" y="359523"/>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2400" i="0" dirty="0"/>
              <a:t>Data Pre-processing</a:t>
            </a:r>
          </a:p>
        </p:txBody>
      </p:sp>
      <p:pic>
        <p:nvPicPr>
          <p:cNvPr id="16" name="Picture 15">
            <a:extLst>
              <a:ext uri="{FF2B5EF4-FFF2-40B4-BE49-F238E27FC236}">
                <a16:creationId xmlns:a16="http://schemas.microsoft.com/office/drawing/2014/main" id="{C86E0A41-4C64-6843-BB87-DD88E2D4D2B9}"/>
              </a:ext>
            </a:extLst>
          </p:cNvPr>
          <p:cNvPicPr>
            <a:picLocks noChangeAspect="1"/>
          </p:cNvPicPr>
          <p:nvPr/>
        </p:nvPicPr>
        <p:blipFill>
          <a:blip r:embed="rId5"/>
          <a:stretch>
            <a:fillRect/>
          </a:stretch>
        </p:blipFill>
        <p:spPr>
          <a:xfrm>
            <a:off x="4980113" y="445715"/>
            <a:ext cx="6212721" cy="1382156"/>
          </a:xfrm>
          <a:prstGeom prst="rect">
            <a:avLst/>
          </a:prstGeom>
        </p:spPr>
      </p:pic>
    </p:spTree>
    <p:extLst>
      <p:ext uri="{BB962C8B-B14F-4D97-AF65-F5344CB8AC3E}">
        <p14:creationId xmlns:p14="http://schemas.microsoft.com/office/powerpoint/2010/main" val="58968471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1007</Words>
  <Application>Microsoft Macintosh PowerPoint</Application>
  <PresentationFormat>Widescreen</PresentationFormat>
  <Paragraphs>108</Paragraphs>
  <Slides>25</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Univers Condensed Light</vt:lpstr>
      <vt:lpstr>Walbaum Display Light</vt:lpstr>
      <vt:lpstr>AngleLinesVTI</vt:lpstr>
      <vt:lpstr>PowerPoint Presentation</vt:lpstr>
      <vt:lpstr>Project Overview</vt:lpstr>
      <vt:lpstr>PowerPoint Presentation</vt:lpstr>
      <vt:lpstr>PowerPoint Presentation</vt:lpstr>
      <vt:lpstr>Data</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Gong</dc:creator>
  <cp:lastModifiedBy>Han Gong</cp:lastModifiedBy>
  <cp:revision>7</cp:revision>
  <dcterms:created xsi:type="dcterms:W3CDTF">2020-11-15T22:32:14Z</dcterms:created>
  <dcterms:modified xsi:type="dcterms:W3CDTF">2020-11-16T15:56:11Z</dcterms:modified>
</cp:coreProperties>
</file>