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3" r:id="rId8"/>
    <p:sldId id="262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82C4"/>
    <a:srgbClr val="C474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/>
    <p:restoredTop sz="94712"/>
  </p:normalViewPr>
  <p:slideViewPr>
    <p:cSldViewPr snapToGrid="0">
      <p:cViewPr varScale="1">
        <p:scale>
          <a:sx n="138" d="100"/>
          <a:sy n="138" d="100"/>
        </p:scale>
        <p:origin x="3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892A-C247-71DE-18DF-FE8AE3D14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A1DC6-87C2-50E8-9C9B-AA7B36F37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85D18-19D5-EA60-7B3D-7757F9D8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B50B-812B-7D41-9FD2-6685AF7B7418}" type="datetimeFigureOut">
              <a:rPr lang="en-DE" smtClean="0"/>
              <a:t>04.12.23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8A09D-9DCE-B666-B57A-D2A1A45B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82AFD-1E51-86F5-D753-0F677A1B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0C55-A644-9E40-9D77-8E9AF5348BD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485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6CD0-1C4F-D905-CDA2-D0D5AE3CF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2F697-8795-B7AC-9237-FAF074B53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62248-3D7E-F5E5-FEE4-8FDE4169B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B50B-812B-7D41-9FD2-6685AF7B7418}" type="datetimeFigureOut">
              <a:rPr lang="en-DE" smtClean="0"/>
              <a:t>04.12.23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4FA5D-76D3-44AC-8BF5-7F8D61692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D19B6-777E-CA23-4307-7A615EAC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0C55-A644-9E40-9D77-8E9AF5348BD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606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ED29CE-CC5A-2D4E-045F-56947620F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C288D-4B03-8AD1-4E1A-60AE194DC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02792-3E7B-EADF-1E41-EF5FA39FE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B50B-812B-7D41-9FD2-6685AF7B7418}" type="datetimeFigureOut">
              <a:rPr lang="en-DE" smtClean="0"/>
              <a:t>04.12.23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DC4D3-B423-57BA-15CD-C7CB9C1E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687B3-F328-7371-CA00-962C8C356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0C55-A644-9E40-9D77-8E9AF5348BD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5552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B2873-9EA5-949C-3C98-DB389AEB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24C84-01D1-8552-B820-576DE0C94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F9C91-B6CB-EF02-6EC7-315F1A80E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B50B-812B-7D41-9FD2-6685AF7B7418}" type="datetimeFigureOut">
              <a:rPr lang="en-DE" smtClean="0"/>
              <a:t>04.12.23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3D229-63C8-7D88-D579-AAF93E514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A0B0B-84EE-1A8B-864C-E9CB069B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0C55-A644-9E40-9D77-8E9AF5348BD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354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C88E-C4FF-B35F-3B46-BA3E56833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74576-40AB-3C0E-DD2A-04512A597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0428E-757C-1BE1-E29C-F4D547F04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B50B-812B-7D41-9FD2-6685AF7B7418}" type="datetimeFigureOut">
              <a:rPr lang="en-DE" smtClean="0"/>
              <a:t>04.12.23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5B63D-B439-DA72-ED43-0CE85FFD5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20D9F-AAA6-9391-DA77-3A489122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0C55-A644-9E40-9D77-8E9AF5348BD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034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E3A4-80ED-BD2C-9100-3269DE74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3AC9-B225-9AD0-20B5-B8EE6B847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B05F3-451F-D77C-8BDE-C909B1B79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3B2E6-2F09-E6F1-3CA4-B65630FD9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B50B-812B-7D41-9FD2-6685AF7B7418}" type="datetimeFigureOut">
              <a:rPr lang="en-DE" smtClean="0"/>
              <a:t>04.12.23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99277-075A-AE0A-1FF1-E4437BCF8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83892-314A-160C-FDE6-0F1C79EC2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0C55-A644-9E40-9D77-8E9AF5348BD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0560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C9FB-DD6E-2705-75AF-93872027A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AAF0E-B9CE-1411-0DDE-D7915EA3D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A01B3-CBD7-D1A2-C9F8-3D95EE347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BF633D-7780-D2BB-DF3B-3B68D8E5E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430160-D4E7-98E8-EA56-F21F5D8CF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0F283D-4316-FA0F-ABA7-C88AC5B2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B50B-812B-7D41-9FD2-6685AF7B7418}" type="datetimeFigureOut">
              <a:rPr lang="en-DE" smtClean="0"/>
              <a:t>04.12.23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26034B-24A5-99B7-FEA2-1264C185B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52BBD0-63B7-F29F-40AC-FC547093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0C55-A644-9E40-9D77-8E9AF5348BD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961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3D80B-68B3-5289-37E0-22BB70D0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4BA2D-B520-BE16-3CE3-1EF45C687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B50B-812B-7D41-9FD2-6685AF7B7418}" type="datetimeFigureOut">
              <a:rPr lang="en-DE" smtClean="0"/>
              <a:t>04.12.23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B13B6-6EAE-4F38-18A0-DA385B47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CB7DD-F2B2-D41F-0B4D-FF241851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0C55-A644-9E40-9D77-8E9AF5348BD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694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BB3AF-583B-79FF-90E2-3F64F49D8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B50B-812B-7D41-9FD2-6685AF7B7418}" type="datetimeFigureOut">
              <a:rPr lang="en-DE" smtClean="0"/>
              <a:t>04.12.23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1FC2C6-381F-C866-F351-31749BB7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0B4AF-BB36-C7DB-7874-F5A965D5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0C55-A644-9E40-9D77-8E9AF5348BD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078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D0855-4CE0-F6E3-E658-CD92710AA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1A138-ACF4-3F9A-4AB3-C92ABD1DC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71DA5-8028-A9D2-63F4-343ADE7CB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956F2-583E-56E1-9CD7-6CA15F20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B50B-812B-7D41-9FD2-6685AF7B7418}" type="datetimeFigureOut">
              <a:rPr lang="en-DE" smtClean="0"/>
              <a:t>04.12.23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A7882-16DD-FACA-65D9-D55B66468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9DA94-86EC-63CA-3B9C-16872AE2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0C55-A644-9E40-9D77-8E9AF5348BD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864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B3B2-CD24-75E4-3371-C13BFD113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0962AC-82E3-5E52-8100-7B4B070A7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67D72-49A4-350F-1C35-82848CB2B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C0509-C9DB-4EE5-62D2-D8886F34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B50B-812B-7D41-9FD2-6685AF7B7418}" type="datetimeFigureOut">
              <a:rPr lang="en-DE" smtClean="0"/>
              <a:t>04.12.23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F4C4A-C346-9148-4605-F3709426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2944B-558A-C049-9BEC-548CBDD3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0C55-A644-9E40-9D77-8E9AF5348BD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715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DFBF7-3321-2C1E-D088-4BE9808A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5BCD6-40E2-65AF-0B3B-61AABF8AC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C21C2-0C82-497E-7658-9964AAB20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9B50B-812B-7D41-9FD2-6685AF7B7418}" type="datetimeFigureOut">
              <a:rPr lang="en-DE" smtClean="0"/>
              <a:t>04.12.23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20A43-E675-30FC-0760-85EBF85F9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E299C-D19F-300D-E182-D7257DACB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D0C55-A644-9E40-9D77-8E9AF5348BD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317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A7E4F-2D81-AB14-D129-189677014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5599" y="1122363"/>
            <a:ext cx="7711767" cy="2387600"/>
          </a:xfrm>
        </p:spPr>
        <p:txBody>
          <a:bodyPr/>
          <a:lstStyle/>
          <a:p>
            <a:r>
              <a:rPr lang="en-DE" dirty="0">
                <a:latin typeface="Aharoni" panose="02010803020104030203" pitchFamily="2" charset="-79"/>
                <a:cs typeface="Aharoni" panose="02010803020104030203" pitchFamily="2" charset="-79"/>
              </a:rPr>
              <a:t>Radarfalle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72A72-941D-A6F4-9FA7-4D067514A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5599" y="3602038"/>
            <a:ext cx="7711767" cy="1655762"/>
          </a:xfrm>
        </p:spPr>
        <p:txBody>
          <a:bodyPr/>
          <a:lstStyle/>
          <a:p>
            <a:r>
              <a:rPr lang="en-DE" dirty="0">
                <a:latin typeface="Roboto Medium" panose="02000000000000000000" pitchFamily="2" charset="0"/>
                <a:ea typeface="Roboto Medium" panose="02000000000000000000" pitchFamily="2" charset="0"/>
              </a:rPr>
              <a:t>Schwerpunkt</a:t>
            </a:r>
          </a:p>
          <a:p>
            <a:r>
              <a:rPr lang="en-DE" dirty="0">
                <a:latin typeface="Roboto Medium" panose="02000000000000000000" pitchFamily="2" charset="0"/>
                <a:ea typeface="Roboto Medium" panose="02000000000000000000" pitchFamily="2" charset="0"/>
              </a:rPr>
              <a:t> RCWL-0516 Mikrowellen Radarmodul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813697-6F1D-A3A2-1CFF-A5529019E765}"/>
              </a:ext>
            </a:extLst>
          </p:cNvPr>
          <p:cNvSpPr txBox="1"/>
          <p:nvPr/>
        </p:nvSpPr>
        <p:spPr>
          <a:xfrm>
            <a:off x="9936315" y="6488668"/>
            <a:ext cx="248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/>
              <a:t>Justin Wozniak TGI-12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F2684E-3D83-DAC8-2707-DBC55161A05C}"/>
              </a:ext>
            </a:extLst>
          </p:cNvPr>
          <p:cNvSpPr/>
          <p:nvPr/>
        </p:nvSpPr>
        <p:spPr>
          <a:xfrm>
            <a:off x="0" y="-89452"/>
            <a:ext cx="1739348" cy="70369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95A8C6-9219-A057-9519-4AC51E00910A}"/>
              </a:ext>
            </a:extLst>
          </p:cNvPr>
          <p:cNvSpPr/>
          <p:nvPr/>
        </p:nvSpPr>
        <p:spPr>
          <a:xfrm>
            <a:off x="539496" y="-89452"/>
            <a:ext cx="1739348" cy="7036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3F2F1C-B452-82F1-3F32-A61D84887B51}"/>
              </a:ext>
            </a:extLst>
          </p:cNvPr>
          <p:cNvSpPr/>
          <p:nvPr/>
        </p:nvSpPr>
        <p:spPr>
          <a:xfrm>
            <a:off x="1081799" y="-89452"/>
            <a:ext cx="1739348" cy="70369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BF75F5-15B5-16F9-B9BF-DC51E26AA892}"/>
              </a:ext>
            </a:extLst>
          </p:cNvPr>
          <p:cNvSpPr/>
          <p:nvPr/>
        </p:nvSpPr>
        <p:spPr>
          <a:xfrm>
            <a:off x="1621295" y="-89452"/>
            <a:ext cx="1739348" cy="7036904"/>
          </a:xfrm>
          <a:prstGeom prst="rect">
            <a:avLst/>
          </a:prstGeom>
          <a:solidFill>
            <a:srgbClr val="C474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0A3F9D-5C3E-F9B1-3983-6F03B902193D}"/>
              </a:ext>
            </a:extLst>
          </p:cNvPr>
          <p:cNvSpPr/>
          <p:nvPr/>
        </p:nvSpPr>
        <p:spPr>
          <a:xfrm>
            <a:off x="2160791" y="-89452"/>
            <a:ext cx="1739348" cy="7036904"/>
          </a:xfrm>
          <a:prstGeom prst="rect">
            <a:avLst/>
          </a:prstGeom>
          <a:solidFill>
            <a:srgbClr val="A38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E6121D-2F45-90BD-49C9-7AAC029888C1}"/>
              </a:ext>
            </a:extLst>
          </p:cNvPr>
          <p:cNvCxnSpPr>
            <a:cxnSpLocks/>
          </p:cNvCxnSpPr>
          <p:nvPr/>
        </p:nvCxnSpPr>
        <p:spPr>
          <a:xfrm>
            <a:off x="4165599" y="3500284"/>
            <a:ext cx="771176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169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A7E4F-2D81-AB14-D129-189677014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7379"/>
            <a:ext cx="12192000" cy="633285"/>
          </a:xfrm>
        </p:spPr>
        <p:txBody>
          <a:bodyPr>
            <a:normAutofit/>
          </a:bodyPr>
          <a:lstStyle/>
          <a:p>
            <a:r>
              <a:rPr lang="en-DE" sz="3200" b="1">
                <a:latin typeface="Roboto Black" panose="02000000000000000000" pitchFamily="2" charset="0"/>
                <a:ea typeface="Roboto Black" panose="02000000000000000000" pitchFamily="2" charset="0"/>
                <a:cs typeface="Aharoni" panose="02010803020104030203" pitchFamily="2" charset="-79"/>
              </a:rPr>
              <a:t>Umsetzung /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F2684E-3D83-DAC8-2707-DBC55161A05C}"/>
              </a:ext>
            </a:extLst>
          </p:cNvPr>
          <p:cNvSpPr/>
          <p:nvPr/>
        </p:nvSpPr>
        <p:spPr>
          <a:xfrm>
            <a:off x="-4439635" y="-89452"/>
            <a:ext cx="1739348" cy="70369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95A8C6-9219-A057-9519-4AC51E00910A}"/>
              </a:ext>
            </a:extLst>
          </p:cNvPr>
          <p:cNvSpPr/>
          <p:nvPr/>
        </p:nvSpPr>
        <p:spPr>
          <a:xfrm>
            <a:off x="-3900139" y="-89452"/>
            <a:ext cx="1739348" cy="7036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116FF9-12DC-5BCF-9076-1430AA895768}"/>
              </a:ext>
            </a:extLst>
          </p:cNvPr>
          <p:cNvSpPr/>
          <p:nvPr/>
        </p:nvSpPr>
        <p:spPr>
          <a:xfrm>
            <a:off x="-1185704" y="-172405"/>
            <a:ext cx="1739348" cy="7036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3F2F1C-B452-82F1-3F32-A61D84887B51}"/>
              </a:ext>
            </a:extLst>
          </p:cNvPr>
          <p:cNvSpPr/>
          <p:nvPr/>
        </p:nvSpPr>
        <p:spPr>
          <a:xfrm>
            <a:off x="-2939200" y="-134178"/>
            <a:ext cx="1739348" cy="70369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BF75F5-15B5-16F9-B9BF-DC51E26AA892}"/>
              </a:ext>
            </a:extLst>
          </p:cNvPr>
          <p:cNvSpPr/>
          <p:nvPr/>
        </p:nvSpPr>
        <p:spPr>
          <a:xfrm>
            <a:off x="-2906241" y="-89452"/>
            <a:ext cx="1739348" cy="7036904"/>
          </a:xfrm>
          <a:prstGeom prst="rect">
            <a:avLst/>
          </a:prstGeom>
          <a:solidFill>
            <a:srgbClr val="C474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0A3F9D-5C3E-F9B1-3983-6F03B902193D}"/>
              </a:ext>
            </a:extLst>
          </p:cNvPr>
          <p:cNvSpPr/>
          <p:nvPr/>
        </p:nvSpPr>
        <p:spPr>
          <a:xfrm>
            <a:off x="-5612553" y="-89452"/>
            <a:ext cx="1739348" cy="7036904"/>
          </a:xfrm>
          <a:prstGeom prst="rect">
            <a:avLst/>
          </a:prstGeom>
          <a:solidFill>
            <a:srgbClr val="A38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98B41A1-579A-EAA5-8F78-9B5E741230C1}"/>
              </a:ext>
            </a:extLst>
          </p:cNvPr>
          <p:cNvSpPr txBox="1">
            <a:spLocks/>
          </p:cNvSpPr>
          <p:nvPr/>
        </p:nvSpPr>
        <p:spPr>
          <a:xfrm>
            <a:off x="722376" y="937495"/>
            <a:ext cx="10753344" cy="4320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lnSpc>
                <a:spcPct val="150000"/>
              </a:lnSpc>
            </a:pPr>
            <a:endParaRPr lang="en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7272E1A-B185-1E75-B8F8-A9E61ACF3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776" y="1089895"/>
            <a:ext cx="10769676" cy="4320305"/>
          </a:xfrm>
        </p:spPr>
        <p:txBody>
          <a:bodyPr>
            <a:noAutofit/>
          </a:bodyPr>
          <a:lstStyle/>
          <a:p>
            <a:pPr algn="l"/>
            <a:r>
              <a:rPr lang="en-GB" sz="1600" b="0">
                <a:solidFill>
                  <a:srgbClr val="728E0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600" b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600" b="0" err="1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SoftwareSerial.h</a:t>
            </a:r>
            <a:r>
              <a:rPr lang="en-GB" sz="1600" b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600" b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sz="1600" b="0">
                <a:solidFill>
                  <a:srgbClr val="728E0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600" b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&lt;LiquidCrystal_PCF8574.h&gt;</a:t>
            </a:r>
            <a:endParaRPr lang="en-GB" sz="1600" b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  <a:p>
            <a:pPr algn="l"/>
            <a:br>
              <a:rPr lang="en-GB" sz="1600" b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600" b="0">
                <a:solidFill>
                  <a:srgbClr val="728E00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-GB" sz="1600" b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R1</a:t>
            </a:r>
            <a:r>
              <a:rPr lang="en-GB" sz="1600" b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D6</a:t>
            </a:r>
          </a:p>
          <a:p>
            <a:pPr algn="l"/>
            <a:r>
              <a:rPr lang="en-GB" sz="1600" b="0">
                <a:solidFill>
                  <a:srgbClr val="728E00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-GB" sz="1600" b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R2</a:t>
            </a:r>
            <a:r>
              <a:rPr lang="en-GB" sz="1600" b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D7</a:t>
            </a:r>
          </a:p>
          <a:p>
            <a:pPr algn="l"/>
            <a:r>
              <a:rPr lang="en-GB" sz="1600" b="0">
                <a:solidFill>
                  <a:srgbClr val="728E00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-GB" sz="1600" b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BTRX</a:t>
            </a:r>
            <a:r>
              <a:rPr lang="en-GB" sz="1600" b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D2</a:t>
            </a:r>
            <a:r>
              <a:rPr lang="en-GB" sz="1600" b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 //BLE </a:t>
            </a:r>
            <a:r>
              <a:rPr lang="en-GB" sz="1600" b="0" err="1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Recieve</a:t>
            </a:r>
            <a:endParaRPr lang="en-GB" sz="1600" b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sz="1600" b="0">
                <a:solidFill>
                  <a:srgbClr val="728E00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-GB" sz="1600" b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BTTX</a:t>
            </a:r>
            <a:r>
              <a:rPr lang="en-GB" sz="1600" b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D3</a:t>
            </a:r>
            <a:r>
              <a:rPr lang="en-GB" sz="1600" b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 //BLE Transmit</a:t>
            </a:r>
            <a:endParaRPr lang="en-GB" sz="1600" b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  <a:p>
            <a:pPr algn="l"/>
            <a:br>
              <a:rPr lang="en-GB" sz="1600" b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SoftwareSerial</a:t>
            </a:r>
            <a:r>
              <a:rPr lang="en-GB" sz="1600" b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SerialBT</a:t>
            </a:r>
            <a:r>
              <a:rPr lang="en-GB" sz="1600" b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BTRX, BTTX</a:t>
            </a:r>
            <a:r>
              <a:rPr lang="en-GB" sz="1600" b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600" b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br>
              <a:rPr lang="en-GB" sz="1600" b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br>
              <a:rPr lang="en-GB" sz="1600" b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600" b="0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GB" sz="1600" b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HardwareTimer</a:t>
            </a:r>
            <a:r>
              <a:rPr lang="en-GB" sz="1600" b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radarTimer</a:t>
            </a:r>
            <a:r>
              <a:rPr lang="en-GB" sz="1600" b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600" b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HardwareTimer</a:t>
            </a:r>
            <a:r>
              <a:rPr lang="en-GB" sz="1600" b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TIM2</a:t>
            </a:r>
            <a:r>
              <a:rPr lang="en-GB" sz="1600" b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600" b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600" b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 // Timer setup</a:t>
            </a:r>
            <a:endParaRPr lang="en-GB" sz="1600" b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sz="1600" b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LiquidCrystal_PCF8574 </a:t>
            </a:r>
            <a:r>
              <a:rPr lang="en-GB" sz="1600" b="0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lcd</a:t>
            </a:r>
            <a:r>
              <a:rPr lang="en-GB" sz="1600" b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0x</a:t>
            </a:r>
            <a:r>
              <a:rPr lang="en-GB" sz="1600" b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27</a:t>
            </a:r>
            <a:r>
              <a:rPr lang="en-GB" sz="1600" b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600" b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600" b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 // LCD-</a:t>
            </a:r>
            <a:r>
              <a:rPr lang="en-GB" sz="1600" b="0" err="1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Adresse</a:t>
            </a:r>
            <a:r>
              <a:rPr lang="en-GB" sz="1600" b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 auf 0x27; 16 </a:t>
            </a:r>
            <a:r>
              <a:rPr lang="en-GB" sz="1600" b="0" err="1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zeichen</a:t>
            </a:r>
            <a:r>
              <a:rPr lang="en-GB" sz="1600" b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 und 2 </a:t>
            </a:r>
            <a:r>
              <a:rPr lang="en-GB" sz="1600" b="0" err="1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zeilen</a:t>
            </a:r>
            <a:endParaRPr lang="en-GB" sz="1600" b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  <a:p>
            <a:pPr marL="914400" lvl="1" indent="-4572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DE" sz="16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459538-68C9-85A9-AB28-3A1C2B8747D3}"/>
              </a:ext>
            </a:extLst>
          </p:cNvPr>
          <p:cNvCxnSpPr>
            <a:cxnSpLocks/>
          </p:cNvCxnSpPr>
          <p:nvPr/>
        </p:nvCxnSpPr>
        <p:spPr>
          <a:xfrm>
            <a:off x="4137891" y="7028575"/>
            <a:ext cx="7739477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0EB5BFF-7F5C-9940-4B6F-EF79A9FF8225}"/>
              </a:ext>
            </a:extLst>
          </p:cNvPr>
          <p:cNvSpPr txBox="1"/>
          <p:nvPr/>
        </p:nvSpPr>
        <p:spPr>
          <a:xfrm>
            <a:off x="4137891" y="7079489"/>
            <a:ext cx="8910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www.radartutorial.eu</a:t>
            </a:r>
            <a:r>
              <a:rPr lang="en-GB" sz="1100" dirty="0"/>
              <a:t>/11.coherent/pic/</a:t>
            </a:r>
            <a:r>
              <a:rPr lang="en-GB" sz="1100" dirty="0" err="1"/>
              <a:t>phasenlage.print.png</a:t>
            </a:r>
            <a:endParaRPr lang="en-DE" sz="1100" dirty="0"/>
          </a:p>
        </p:txBody>
      </p:sp>
    </p:spTree>
    <p:extLst>
      <p:ext uri="{BB962C8B-B14F-4D97-AF65-F5344CB8AC3E}">
        <p14:creationId xmlns:p14="http://schemas.microsoft.com/office/powerpoint/2010/main" val="1175066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A7E4F-2D81-AB14-D129-189677014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7379"/>
            <a:ext cx="12192000" cy="633285"/>
          </a:xfrm>
        </p:spPr>
        <p:txBody>
          <a:bodyPr>
            <a:normAutofit/>
          </a:bodyPr>
          <a:lstStyle/>
          <a:p>
            <a:r>
              <a:rPr lang="en-DE" sz="3200" b="1">
                <a:latin typeface="Roboto Black" panose="02000000000000000000" pitchFamily="2" charset="0"/>
                <a:ea typeface="Roboto Black" panose="02000000000000000000" pitchFamily="2" charset="0"/>
                <a:cs typeface="Aharoni" panose="02010803020104030203" pitchFamily="2" charset="-79"/>
              </a:rPr>
              <a:t>Umsetzung /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F2684E-3D83-DAC8-2707-DBC55161A05C}"/>
              </a:ext>
            </a:extLst>
          </p:cNvPr>
          <p:cNvSpPr/>
          <p:nvPr/>
        </p:nvSpPr>
        <p:spPr>
          <a:xfrm>
            <a:off x="-4439635" y="-89452"/>
            <a:ext cx="1739348" cy="70369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95A8C6-9219-A057-9519-4AC51E00910A}"/>
              </a:ext>
            </a:extLst>
          </p:cNvPr>
          <p:cNvSpPr/>
          <p:nvPr/>
        </p:nvSpPr>
        <p:spPr>
          <a:xfrm>
            <a:off x="-3900139" y="-89452"/>
            <a:ext cx="1739348" cy="7036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116FF9-12DC-5BCF-9076-1430AA895768}"/>
              </a:ext>
            </a:extLst>
          </p:cNvPr>
          <p:cNvSpPr/>
          <p:nvPr/>
        </p:nvSpPr>
        <p:spPr>
          <a:xfrm>
            <a:off x="-1429653" y="-172405"/>
            <a:ext cx="1739348" cy="7036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3F2F1C-B452-82F1-3F32-A61D84887B51}"/>
              </a:ext>
            </a:extLst>
          </p:cNvPr>
          <p:cNvSpPr/>
          <p:nvPr/>
        </p:nvSpPr>
        <p:spPr>
          <a:xfrm>
            <a:off x="-2939200" y="-134178"/>
            <a:ext cx="1739348" cy="70369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BF75F5-15B5-16F9-B9BF-DC51E26AA892}"/>
              </a:ext>
            </a:extLst>
          </p:cNvPr>
          <p:cNvSpPr/>
          <p:nvPr/>
        </p:nvSpPr>
        <p:spPr>
          <a:xfrm>
            <a:off x="-2906241" y="-89452"/>
            <a:ext cx="1739348" cy="7036904"/>
          </a:xfrm>
          <a:prstGeom prst="rect">
            <a:avLst/>
          </a:prstGeom>
          <a:solidFill>
            <a:srgbClr val="C474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0A3F9D-5C3E-F9B1-3983-6F03B902193D}"/>
              </a:ext>
            </a:extLst>
          </p:cNvPr>
          <p:cNvSpPr/>
          <p:nvPr/>
        </p:nvSpPr>
        <p:spPr>
          <a:xfrm>
            <a:off x="-5612553" y="-89452"/>
            <a:ext cx="1739348" cy="7036904"/>
          </a:xfrm>
          <a:prstGeom prst="rect">
            <a:avLst/>
          </a:prstGeom>
          <a:solidFill>
            <a:srgbClr val="A38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98B41A1-579A-EAA5-8F78-9B5E741230C1}"/>
              </a:ext>
            </a:extLst>
          </p:cNvPr>
          <p:cNvSpPr txBox="1">
            <a:spLocks/>
          </p:cNvSpPr>
          <p:nvPr/>
        </p:nvSpPr>
        <p:spPr>
          <a:xfrm>
            <a:off x="722376" y="937495"/>
            <a:ext cx="10753344" cy="4320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lnSpc>
                <a:spcPct val="150000"/>
              </a:lnSpc>
            </a:pPr>
            <a:endParaRPr lang="en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7272E1A-B185-1E75-B8F8-A9E61ACF3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776" y="740665"/>
            <a:ext cx="4362242" cy="4669536"/>
          </a:xfrm>
        </p:spPr>
        <p:txBody>
          <a:bodyPr>
            <a:noAutofit/>
          </a:bodyPr>
          <a:lstStyle/>
          <a:p>
            <a:pPr algn="l"/>
            <a:r>
              <a:rPr lang="en-GB" sz="1400" b="0" dirty="0">
                <a:solidFill>
                  <a:srgbClr val="728E0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SerialBT</a:t>
            </a:r>
            <a:r>
              <a:rPr lang="en-GB" sz="14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available</a:t>
            </a:r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()){</a:t>
            </a:r>
            <a:endParaRPr lang="en-GB" sz="1400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message = </a:t>
            </a:r>
            <a:r>
              <a:rPr lang="en-GB" sz="14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SerialBT</a:t>
            </a:r>
            <a:r>
              <a:rPr lang="en-GB" sz="14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readString</a:t>
            </a:r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GB" sz="14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Serial</a:t>
            </a:r>
            <a:r>
              <a:rPr lang="en-GB" sz="14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println</a:t>
            </a:r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message</a:t>
            </a:r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GB" sz="1400" b="0" dirty="0">
                <a:solidFill>
                  <a:srgbClr val="728E0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message == </a:t>
            </a:r>
            <a:r>
              <a:rPr lang="en-GB" sz="1400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"1"</a:t>
            </a:r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){</a:t>
            </a:r>
            <a:endParaRPr lang="en-GB" sz="1400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lock = </a:t>
            </a:r>
            <a:r>
              <a:rPr lang="en-GB" sz="1400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GB" sz="14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Serial</a:t>
            </a:r>
            <a:r>
              <a:rPr lang="en-GB" sz="14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println</a:t>
            </a:r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"MODULE ON"</a:t>
            </a:r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GB" sz="14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radarTimer</a:t>
            </a:r>
            <a:r>
              <a:rPr lang="en-GB" sz="14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pause</a:t>
            </a:r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trigger = </a:t>
            </a:r>
            <a:r>
              <a:rPr lang="en-GB" sz="1400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GB" sz="14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timePassed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}</a:t>
            </a:r>
            <a:endParaRPr lang="en-GB" sz="1400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sz="1400" b="0" dirty="0">
                <a:solidFill>
                  <a:srgbClr val="728E0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{</a:t>
            </a:r>
            <a:endParaRPr lang="en-GB" sz="1400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lock = </a:t>
            </a:r>
            <a:r>
              <a:rPr lang="en-GB" sz="1400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GB" sz="14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Serial</a:t>
            </a:r>
            <a:r>
              <a:rPr lang="en-GB" sz="14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println</a:t>
            </a:r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"MODULE OFF"</a:t>
            </a:r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GB" sz="14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radarTimer</a:t>
            </a:r>
            <a:r>
              <a:rPr lang="en-GB" sz="14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pause</a:t>
            </a:r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trigger = </a:t>
            </a:r>
            <a:r>
              <a:rPr lang="en-GB" sz="1400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GB" sz="14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timePassed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}</a:t>
            </a:r>
            <a:endParaRPr lang="en-GB" sz="1400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}</a:t>
            </a:r>
            <a:endParaRPr lang="en-GB" sz="1400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  <a:p>
            <a:pPr marL="914400" lvl="1" indent="-4572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DE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53942-69C1-7D74-B447-1BADA7FAB66B}"/>
              </a:ext>
            </a:extLst>
          </p:cNvPr>
          <p:cNvSpPr txBox="1">
            <a:spLocks/>
          </p:cNvSpPr>
          <p:nvPr/>
        </p:nvSpPr>
        <p:spPr>
          <a:xfrm>
            <a:off x="6684448" y="740665"/>
            <a:ext cx="4362242" cy="4669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0" dirty="0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ISR_Timer</a:t>
            </a:r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</a:t>
            </a:r>
            <a:endParaRPr lang="en-GB" sz="1400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{</a:t>
            </a:r>
            <a:endParaRPr lang="en-GB" sz="1400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sz="14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timePassed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++;</a:t>
            </a:r>
          </a:p>
          <a:p>
            <a:pPr algn="l"/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}</a:t>
            </a:r>
            <a:endParaRPr lang="en-GB" sz="1400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61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A7E4F-2D81-AB14-D129-189677014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7379"/>
            <a:ext cx="12192000" cy="633285"/>
          </a:xfrm>
        </p:spPr>
        <p:txBody>
          <a:bodyPr>
            <a:normAutofit/>
          </a:bodyPr>
          <a:lstStyle/>
          <a:p>
            <a:r>
              <a:rPr lang="en-DE" sz="3200" b="1">
                <a:latin typeface="Roboto Black" panose="02000000000000000000" pitchFamily="2" charset="0"/>
                <a:ea typeface="Roboto Black" panose="02000000000000000000" pitchFamily="2" charset="0"/>
                <a:cs typeface="Aharoni" panose="02010803020104030203" pitchFamily="2" charset="-79"/>
              </a:rPr>
              <a:t>Umsetzung /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F2684E-3D83-DAC8-2707-DBC55161A05C}"/>
              </a:ext>
            </a:extLst>
          </p:cNvPr>
          <p:cNvSpPr/>
          <p:nvPr/>
        </p:nvSpPr>
        <p:spPr>
          <a:xfrm>
            <a:off x="-4439635" y="-89452"/>
            <a:ext cx="1739348" cy="70369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95A8C6-9219-A057-9519-4AC51E00910A}"/>
              </a:ext>
            </a:extLst>
          </p:cNvPr>
          <p:cNvSpPr/>
          <p:nvPr/>
        </p:nvSpPr>
        <p:spPr>
          <a:xfrm>
            <a:off x="-3900139" y="-89452"/>
            <a:ext cx="1739348" cy="7036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116FF9-12DC-5BCF-9076-1430AA895768}"/>
              </a:ext>
            </a:extLst>
          </p:cNvPr>
          <p:cNvSpPr/>
          <p:nvPr/>
        </p:nvSpPr>
        <p:spPr>
          <a:xfrm>
            <a:off x="-1564520" y="-172405"/>
            <a:ext cx="1739348" cy="7036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3F2F1C-B452-82F1-3F32-A61D84887B51}"/>
              </a:ext>
            </a:extLst>
          </p:cNvPr>
          <p:cNvSpPr/>
          <p:nvPr/>
        </p:nvSpPr>
        <p:spPr>
          <a:xfrm>
            <a:off x="-2939200" y="-134178"/>
            <a:ext cx="1739348" cy="70369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BF75F5-15B5-16F9-B9BF-DC51E26AA892}"/>
              </a:ext>
            </a:extLst>
          </p:cNvPr>
          <p:cNvSpPr/>
          <p:nvPr/>
        </p:nvSpPr>
        <p:spPr>
          <a:xfrm>
            <a:off x="-2906241" y="-89452"/>
            <a:ext cx="1739348" cy="7036904"/>
          </a:xfrm>
          <a:prstGeom prst="rect">
            <a:avLst/>
          </a:prstGeom>
          <a:solidFill>
            <a:srgbClr val="C474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0A3F9D-5C3E-F9B1-3983-6F03B902193D}"/>
              </a:ext>
            </a:extLst>
          </p:cNvPr>
          <p:cNvSpPr/>
          <p:nvPr/>
        </p:nvSpPr>
        <p:spPr>
          <a:xfrm>
            <a:off x="-5612553" y="-89452"/>
            <a:ext cx="1739348" cy="7036904"/>
          </a:xfrm>
          <a:prstGeom prst="rect">
            <a:avLst/>
          </a:prstGeom>
          <a:solidFill>
            <a:srgbClr val="A38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98B41A1-579A-EAA5-8F78-9B5E741230C1}"/>
              </a:ext>
            </a:extLst>
          </p:cNvPr>
          <p:cNvSpPr txBox="1">
            <a:spLocks/>
          </p:cNvSpPr>
          <p:nvPr/>
        </p:nvSpPr>
        <p:spPr>
          <a:xfrm>
            <a:off x="722376" y="937495"/>
            <a:ext cx="10753344" cy="4320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lnSpc>
                <a:spcPct val="150000"/>
              </a:lnSpc>
            </a:pPr>
            <a:endParaRPr lang="en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7272E1A-B185-1E75-B8F8-A9E61ACF3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776" y="740664"/>
            <a:ext cx="5202290" cy="5059771"/>
          </a:xfrm>
        </p:spPr>
        <p:txBody>
          <a:bodyPr>
            <a:noAutofit/>
          </a:bodyPr>
          <a:lstStyle/>
          <a:p>
            <a:pPr algn="l"/>
            <a:r>
              <a:rPr lang="en-GB" sz="1400" b="0" dirty="0">
                <a:solidFill>
                  <a:srgbClr val="728E00"/>
                </a:solidFill>
                <a:effectLst/>
                <a:latin typeface="Menlo" panose="020B0609030804020204" pitchFamily="49" charset="0"/>
              </a:rPr>
              <a:t>switch</a:t>
            </a:r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lock</a:t>
            </a:r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){</a:t>
            </a:r>
            <a:endParaRPr lang="en-GB" sz="1400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sz="1400" b="0" dirty="0">
                <a:solidFill>
                  <a:srgbClr val="728E00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algn="l"/>
            <a:r>
              <a:rPr lang="en-GB" sz="1400" b="0" dirty="0">
                <a:solidFill>
                  <a:srgbClr val="728E00"/>
                </a:solidFill>
                <a:effectLst/>
                <a:latin typeface="Menlo" panose="020B0609030804020204" pitchFamily="49" charset="0"/>
              </a:rPr>
              <a:t>switch</a:t>
            </a:r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trigger</a:t>
            </a:r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</a:t>
            </a:r>
            <a:endParaRPr lang="en-GB" sz="1400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{</a:t>
            </a:r>
            <a:endParaRPr lang="en-GB" sz="1400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sz="1400" b="0" dirty="0">
                <a:solidFill>
                  <a:srgbClr val="728E00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algn="l"/>
            <a:r>
              <a:rPr lang="en-GB" sz="1400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//do start timer</a:t>
            </a:r>
            <a:endParaRPr lang="en-GB" sz="1400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sz="14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radarTimer</a:t>
            </a:r>
            <a:r>
              <a:rPr lang="en-GB" sz="14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resume</a:t>
            </a:r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GB" sz="1400" b="0" dirty="0">
                <a:solidFill>
                  <a:srgbClr val="728E00"/>
                </a:solidFill>
                <a:effectLst/>
                <a:latin typeface="Menlo" panose="020B0609030804020204" pitchFamily="49" charset="0"/>
              </a:rPr>
              <a:t>break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GB" sz="1400" b="0" dirty="0">
                <a:solidFill>
                  <a:srgbClr val="728E00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algn="l"/>
            <a:r>
              <a:rPr lang="en-GB" sz="14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radarTimer</a:t>
            </a:r>
            <a:r>
              <a:rPr lang="en-GB" sz="14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pause</a:t>
            </a:r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speed = </a:t>
            </a:r>
            <a:r>
              <a:rPr lang="en-GB" sz="1400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50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/ </a:t>
            </a:r>
            <a:r>
              <a:rPr lang="en-GB" sz="14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timePassed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algn="l"/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speed = speed * </a:t>
            </a:r>
            <a:r>
              <a:rPr lang="en-GB" sz="1400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728E0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timePassed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GB" sz="1400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){</a:t>
            </a:r>
            <a:endParaRPr lang="en-GB" sz="1400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sz="1400" b="0" dirty="0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I2C_LCD</a:t>
            </a:r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cM</a:t>
            </a:r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GB" sz="1400" b="0" dirty="0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delay</a:t>
            </a:r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500</a:t>
            </a:r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GB" sz="1400" b="0" dirty="0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I2C_LCD</a:t>
            </a:r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"ERROR"</a:t>
            </a:r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GB" sz="14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Serial</a:t>
            </a:r>
            <a:r>
              <a:rPr lang="en-GB" sz="14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println</a:t>
            </a:r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"ERROR -&gt; Accidental Trigger?"</a:t>
            </a:r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l"/>
            <a:r>
              <a:rPr lang="en-GB" sz="1400" dirty="0">
                <a:solidFill>
                  <a:srgbClr val="434F54"/>
                </a:solidFill>
                <a:latin typeface="Menlo" panose="020B0609030804020204" pitchFamily="49" charset="0"/>
              </a:rPr>
              <a:t>…</a:t>
            </a:r>
            <a:endParaRPr lang="en-GB" sz="1400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D4F660F-7137-F0BA-5CAD-831F24883EAE}"/>
              </a:ext>
            </a:extLst>
          </p:cNvPr>
          <p:cNvSpPr txBox="1">
            <a:spLocks/>
          </p:cNvSpPr>
          <p:nvPr/>
        </p:nvSpPr>
        <p:spPr>
          <a:xfrm>
            <a:off x="6425830" y="740665"/>
            <a:ext cx="5202290" cy="5179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0" dirty="0">
                <a:solidFill>
                  <a:srgbClr val="728E0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{</a:t>
            </a:r>
            <a:endParaRPr lang="en-GB" sz="1400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sz="14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Serial</a:t>
            </a:r>
            <a:r>
              <a:rPr lang="en-GB" sz="14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005C5F"/>
                </a:solidFill>
                <a:latin typeface="Menlo" panose="020B0609030804020204" pitchFamily="49" charset="0"/>
              </a:rPr>
              <a:t>…</a:t>
            </a:r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GB" sz="1400" b="0" dirty="0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I2C_LCD</a:t>
            </a:r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bildschirm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Leeren</a:t>
            </a:r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GB" sz="1400" b="0" dirty="0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delay</a:t>
            </a:r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500</a:t>
            </a:r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GB" sz="1400" b="0" dirty="0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I2C_LCD</a:t>
            </a:r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speed</a:t>
            </a:r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400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" m/s"</a:t>
            </a:r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GB" sz="1400" b="0" dirty="0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delay</a:t>
            </a:r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2000</a:t>
            </a:r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 </a:t>
            </a:r>
            <a:endParaRPr lang="en-GB" sz="1400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algn="l"/>
            <a:r>
              <a:rPr lang="en-GB" sz="1400" b="0" dirty="0">
                <a:effectLst/>
                <a:latin typeface="Menlo" panose="020B0609030804020204" pitchFamily="49" charset="0"/>
              </a:rPr>
              <a:t>// Interrupts </a:t>
            </a:r>
            <a:r>
              <a:rPr lang="en-GB" sz="1400" b="0" dirty="0" err="1">
                <a:effectLst/>
                <a:latin typeface="Menlo" panose="020B0609030804020204" pitchFamily="49" charset="0"/>
              </a:rPr>
              <a:t>wieder</a:t>
            </a:r>
            <a:r>
              <a:rPr lang="en-GB" sz="1400" b="0" dirty="0"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effectLst/>
                <a:latin typeface="Menlo" panose="020B0609030804020204" pitchFamily="49" charset="0"/>
              </a:rPr>
              <a:t>einschalten</a:t>
            </a:r>
            <a:endParaRPr lang="en-GB" sz="1400" b="0" dirty="0">
              <a:effectLst/>
              <a:latin typeface="Menlo" panose="020B0609030804020204" pitchFamily="49" charset="0"/>
            </a:endParaRPr>
          </a:p>
          <a:p>
            <a:pPr algn="l"/>
            <a:r>
              <a:rPr lang="en-GB" sz="1400" b="0" dirty="0">
                <a:solidFill>
                  <a:srgbClr val="728E00"/>
                </a:solidFill>
                <a:effectLst/>
                <a:latin typeface="Menlo" panose="020B0609030804020204" pitchFamily="49" charset="0"/>
              </a:rPr>
              <a:t>break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GB" sz="1400" b="0" dirty="0">
                <a:solidFill>
                  <a:srgbClr val="728E00"/>
                </a:solidFill>
                <a:effectLst/>
                <a:latin typeface="Menlo" panose="020B0609030804020204" pitchFamily="49" charset="0"/>
              </a:rPr>
              <a:t>default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GB" sz="1400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 //default </a:t>
            </a:r>
            <a:r>
              <a:rPr lang="en-GB" sz="1400" b="0" dirty="0" err="1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kann</a:t>
            </a:r>
            <a:r>
              <a:rPr lang="en-GB" sz="1400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ggf</a:t>
            </a:r>
            <a:r>
              <a:rPr lang="en-GB" sz="1400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. </a:t>
            </a:r>
            <a:r>
              <a:rPr lang="en-GB" sz="1400" b="0" dirty="0" err="1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fehler</a:t>
            </a:r>
            <a:r>
              <a:rPr lang="en-GB" sz="1400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vermeiden</a:t>
            </a:r>
            <a:endParaRPr lang="en-GB" sz="1400" b="0" dirty="0">
              <a:solidFill>
                <a:srgbClr val="95A5A6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trigger = </a:t>
            </a:r>
            <a:r>
              <a:rPr lang="en-GB" sz="1400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GB" sz="1400" b="0" dirty="0">
                <a:solidFill>
                  <a:srgbClr val="728E00"/>
                </a:solidFill>
                <a:effectLst/>
                <a:latin typeface="Menlo" panose="020B0609030804020204" pitchFamily="49" charset="0"/>
              </a:rPr>
              <a:t>break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}</a:t>
            </a:r>
            <a:endParaRPr lang="en-GB" sz="1400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sz="1400" b="0" dirty="0">
                <a:solidFill>
                  <a:srgbClr val="728E00"/>
                </a:solidFill>
                <a:effectLst/>
                <a:latin typeface="Menlo" panose="020B0609030804020204" pitchFamily="49" charset="0"/>
              </a:rPr>
              <a:t>break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GB" sz="1400" b="0" dirty="0" err="1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wenn</a:t>
            </a:r>
            <a:r>
              <a:rPr lang="en-GB" sz="1400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 Bluetooth </a:t>
            </a:r>
            <a:r>
              <a:rPr lang="en-GB" sz="1400" b="0" dirty="0" err="1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aus</a:t>
            </a:r>
            <a:endParaRPr lang="en-GB" sz="1400" b="0" dirty="0">
              <a:solidFill>
                <a:srgbClr val="95A5A6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sz="1400" b="0" dirty="0">
                <a:solidFill>
                  <a:srgbClr val="728E00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algn="l"/>
            <a:r>
              <a:rPr lang="en-GB" sz="14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Serial</a:t>
            </a:r>
            <a:r>
              <a:rPr lang="en-GB" sz="14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println</a:t>
            </a:r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"BT LOCK ENABLED"</a:t>
            </a:r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GB" sz="1400" b="0" dirty="0">
                <a:solidFill>
                  <a:srgbClr val="728E00"/>
                </a:solidFill>
                <a:effectLst/>
                <a:latin typeface="Menlo" panose="020B0609030804020204" pitchFamily="49" charset="0"/>
              </a:rPr>
              <a:t>break</a:t>
            </a:r>
            <a:r>
              <a:rPr lang="en-GB" sz="14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GB" sz="14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}</a:t>
            </a:r>
            <a:endParaRPr lang="en-GB" sz="1400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873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F2684E-3D83-DAC8-2707-DBC55161A05C}"/>
              </a:ext>
            </a:extLst>
          </p:cNvPr>
          <p:cNvSpPr/>
          <p:nvPr/>
        </p:nvSpPr>
        <p:spPr>
          <a:xfrm>
            <a:off x="-162269" y="-124938"/>
            <a:ext cx="12631360" cy="70369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A7E4F-2D81-AB14-D129-189677014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7379"/>
            <a:ext cx="12192000" cy="633285"/>
          </a:xfrm>
        </p:spPr>
        <p:txBody>
          <a:bodyPr>
            <a:normAutofit/>
          </a:bodyPr>
          <a:lstStyle/>
          <a:p>
            <a:r>
              <a:rPr lang="en-DE" sz="3200" b="1" dirty="0">
                <a:latin typeface="Roboto Black" panose="02000000000000000000" pitchFamily="2" charset="0"/>
                <a:ea typeface="Roboto Black" panose="02000000000000000000" pitchFamily="2" charset="0"/>
                <a:cs typeface="Aharoni" panose="02010803020104030203" pitchFamily="2" charset="-79"/>
              </a:rPr>
              <a:t>Fazit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95A8C6-9219-A057-9519-4AC51E00910A}"/>
              </a:ext>
            </a:extLst>
          </p:cNvPr>
          <p:cNvSpPr/>
          <p:nvPr/>
        </p:nvSpPr>
        <p:spPr>
          <a:xfrm>
            <a:off x="-2372770" y="-44726"/>
            <a:ext cx="1739348" cy="7036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116FF9-12DC-5BCF-9076-1430AA895768}"/>
              </a:ext>
            </a:extLst>
          </p:cNvPr>
          <p:cNvSpPr/>
          <p:nvPr/>
        </p:nvSpPr>
        <p:spPr>
          <a:xfrm>
            <a:off x="-1868658" y="-172405"/>
            <a:ext cx="1739348" cy="70369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3F2F1C-B452-82F1-3F32-A61D84887B51}"/>
              </a:ext>
            </a:extLst>
          </p:cNvPr>
          <p:cNvSpPr/>
          <p:nvPr/>
        </p:nvSpPr>
        <p:spPr>
          <a:xfrm>
            <a:off x="-2939200" y="-134178"/>
            <a:ext cx="1739348" cy="70369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BF75F5-15B5-16F9-B9BF-DC51E26AA892}"/>
              </a:ext>
            </a:extLst>
          </p:cNvPr>
          <p:cNvSpPr/>
          <p:nvPr/>
        </p:nvSpPr>
        <p:spPr>
          <a:xfrm>
            <a:off x="-2906241" y="-89452"/>
            <a:ext cx="1739348" cy="7036904"/>
          </a:xfrm>
          <a:prstGeom prst="rect">
            <a:avLst/>
          </a:prstGeom>
          <a:solidFill>
            <a:srgbClr val="C474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0A3F9D-5C3E-F9B1-3983-6F03B902193D}"/>
              </a:ext>
            </a:extLst>
          </p:cNvPr>
          <p:cNvSpPr/>
          <p:nvPr/>
        </p:nvSpPr>
        <p:spPr>
          <a:xfrm>
            <a:off x="-5612553" y="-89452"/>
            <a:ext cx="1739348" cy="7036904"/>
          </a:xfrm>
          <a:prstGeom prst="rect">
            <a:avLst/>
          </a:prstGeom>
          <a:solidFill>
            <a:srgbClr val="A38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98B41A1-579A-EAA5-8F78-9B5E741230C1}"/>
              </a:ext>
            </a:extLst>
          </p:cNvPr>
          <p:cNvSpPr txBox="1">
            <a:spLocks/>
          </p:cNvSpPr>
          <p:nvPr/>
        </p:nvSpPr>
        <p:spPr>
          <a:xfrm>
            <a:off x="722376" y="937495"/>
            <a:ext cx="10753344" cy="4320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lnSpc>
                <a:spcPct val="150000"/>
              </a:lnSpc>
            </a:pPr>
            <a:endParaRPr lang="en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7272E1A-B185-1E75-B8F8-A9E61ACF3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776" y="1089895"/>
            <a:ext cx="10769676" cy="432030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DE" dirty="0">
                <a:latin typeface="Roboto" panose="02000000000000000000" pitchFamily="2" charset="0"/>
                <a:ea typeface="Roboto" panose="02000000000000000000" pitchFamily="2" charset="0"/>
              </a:rPr>
              <a:t>- Gutes Prinzip </a:t>
            </a:r>
            <a:r>
              <a:rPr lang="en-DE" b="1" dirty="0">
                <a:latin typeface="Roboto" panose="02000000000000000000" pitchFamily="2" charset="0"/>
                <a:ea typeface="Roboto" panose="02000000000000000000" pitchFamily="2" charset="0"/>
              </a:rPr>
              <a:t>aber</a:t>
            </a:r>
            <a:r>
              <a:rPr lang="en-DE" dirty="0">
                <a:latin typeface="Roboto" panose="02000000000000000000" pitchFamily="2" charset="0"/>
                <a:ea typeface="Roboto" panose="02000000000000000000" pitchFamily="2" charset="0"/>
              </a:rPr>
              <a:t> schwer/nicht machbar mit dem RCWL-0516</a:t>
            </a:r>
          </a:p>
          <a:p>
            <a:pPr algn="l">
              <a:lnSpc>
                <a:spcPct val="150000"/>
              </a:lnSpc>
            </a:pPr>
            <a:r>
              <a:rPr lang="en-DE" dirty="0">
                <a:latin typeface="Roboto" panose="02000000000000000000" pitchFamily="2" charset="0"/>
                <a:ea typeface="Roboto" panose="02000000000000000000" pitchFamily="2" charset="0"/>
              </a:rPr>
              <a:t>- Lange fehlersuche -&gt; hinderung an Fortschritt</a:t>
            </a:r>
          </a:p>
          <a:p>
            <a:pPr algn="l">
              <a:lnSpc>
                <a:spcPct val="150000"/>
              </a:lnSpc>
            </a:pPr>
            <a:r>
              <a:rPr lang="en-DE" dirty="0">
                <a:latin typeface="Roboto" panose="02000000000000000000" pitchFamily="2" charset="0"/>
                <a:ea typeface="Roboto" panose="02000000000000000000" pitchFamily="2" charset="0"/>
              </a:rPr>
              <a:t>- Dennoch viel wissen gesammelt</a:t>
            </a:r>
          </a:p>
          <a:p>
            <a:pPr algn="l"/>
            <a:endParaRPr lang="en-DE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2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F2684E-3D83-DAC8-2707-DBC55161A05C}"/>
              </a:ext>
            </a:extLst>
          </p:cNvPr>
          <p:cNvSpPr/>
          <p:nvPr/>
        </p:nvSpPr>
        <p:spPr>
          <a:xfrm>
            <a:off x="-99951" y="-89452"/>
            <a:ext cx="12393551" cy="70369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A7E4F-2D81-AB14-D129-189677014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50047"/>
            <a:ext cx="12192000" cy="633285"/>
          </a:xfrm>
        </p:spPr>
        <p:txBody>
          <a:bodyPr>
            <a:normAutofit/>
          </a:bodyPr>
          <a:lstStyle/>
          <a:p>
            <a:r>
              <a:rPr lang="en-DE" sz="32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Aharoni" panose="02010803020104030203" pitchFamily="2" charset="-79"/>
              </a:rPr>
              <a:t>Vielen Dank für Ihre </a:t>
            </a:r>
            <a:r>
              <a:rPr lang="de-DE" sz="32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Aharoni" panose="02010803020104030203" pitchFamily="2" charset="-79"/>
              </a:rPr>
              <a:t>Aufmerksamkeit</a:t>
            </a:r>
            <a:endParaRPr lang="en-DE" sz="3200" b="1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95A8C6-9219-A057-9519-4AC51E00910A}"/>
              </a:ext>
            </a:extLst>
          </p:cNvPr>
          <p:cNvSpPr/>
          <p:nvPr/>
        </p:nvSpPr>
        <p:spPr>
          <a:xfrm>
            <a:off x="-2372770" y="-44726"/>
            <a:ext cx="1739348" cy="7036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116FF9-12DC-5BCF-9076-1430AA895768}"/>
              </a:ext>
            </a:extLst>
          </p:cNvPr>
          <p:cNvSpPr/>
          <p:nvPr/>
        </p:nvSpPr>
        <p:spPr>
          <a:xfrm>
            <a:off x="-1868658" y="-172405"/>
            <a:ext cx="1739348" cy="70369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3F2F1C-B452-82F1-3F32-A61D84887B51}"/>
              </a:ext>
            </a:extLst>
          </p:cNvPr>
          <p:cNvSpPr/>
          <p:nvPr/>
        </p:nvSpPr>
        <p:spPr>
          <a:xfrm>
            <a:off x="-2939200" y="-134178"/>
            <a:ext cx="1739348" cy="70369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BF75F5-15B5-16F9-B9BF-DC51E26AA892}"/>
              </a:ext>
            </a:extLst>
          </p:cNvPr>
          <p:cNvSpPr/>
          <p:nvPr/>
        </p:nvSpPr>
        <p:spPr>
          <a:xfrm>
            <a:off x="-2906241" y="-89452"/>
            <a:ext cx="1739348" cy="7036904"/>
          </a:xfrm>
          <a:prstGeom prst="rect">
            <a:avLst/>
          </a:prstGeom>
          <a:solidFill>
            <a:srgbClr val="C474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0A3F9D-5C3E-F9B1-3983-6F03B902193D}"/>
              </a:ext>
            </a:extLst>
          </p:cNvPr>
          <p:cNvSpPr/>
          <p:nvPr/>
        </p:nvSpPr>
        <p:spPr>
          <a:xfrm>
            <a:off x="-5612553" y="-89452"/>
            <a:ext cx="1739348" cy="7036904"/>
          </a:xfrm>
          <a:prstGeom prst="rect">
            <a:avLst/>
          </a:prstGeom>
          <a:solidFill>
            <a:srgbClr val="A38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98B41A1-579A-EAA5-8F78-9B5E741230C1}"/>
              </a:ext>
            </a:extLst>
          </p:cNvPr>
          <p:cNvSpPr txBox="1">
            <a:spLocks/>
          </p:cNvSpPr>
          <p:nvPr/>
        </p:nvSpPr>
        <p:spPr>
          <a:xfrm>
            <a:off x="722376" y="937495"/>
            <a:ext cx="10753344" cy="4320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lnSpc>
                <a:spcPct val="150000"/>
              </a:lnSpc>
            </a:pPr>
            <a:endParaRPr lang="en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452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A7E4F-2D81-AB14-D129-189677014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7379"/>
            <a:ext cx="12192000" cy="633285"/>
          </a:xfrm>
        </p:spPr>
        <p:txBody>
          <a:bodyPr>
            <a:normAutofit/>
          </a:bodyPr>
          <a:lstStyle/>
          <a:p>
            <a:r>
              <a:rPr lang="en-DE" sz="3200" b="1">
                <a:latin typeface="Roboto Black" panose="02000000000000000000" pitchFamily="2" charset="0"/>
                <a:ea typeface="Roboto Black" panose="02000000000000000000" pitchFamily="2" charset="0"/>
                <a:cs typeface="Aharoni" panose="02010803020104030203" pitchFamily="2" charset="-79"/>
              </a:rPr>
              <a:t>Inhaltsangabe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72A72-941D-A6F4-9FA7-4D067514A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376" y="937495"/>
            <a:ext cx="10753344" cy="4320305"/>
          </a:xfrm>
        </p:spPr>
        <p:txBody>
          <a:bodyPr/>
          <a:lstStyle/>
          <a:p>
            <a:pPr marL="457200" indent="-457200" algn="l">
              <a:lnSpc>
                <a:spcPct val="150000"/>
              </a:lnSpc>
              <a:buClr>
                <a:srgbClr val="C47489"/>
              </a:buClr>
              <a:buFont typeface="Courier New" panose="02070309020205020404" pitchFamily="49" charset="0"/>
              <a:buChar char="o"/>
            </a:pPr>
            <a:r>
              <a:rPr lang="en-DE" dirty="0">
                <a:latin typeface="Roboto" panose="02000000000000000000" pitchFamily="2" charset="0"/>
                <a:ea typeface="Roboto" panose="02000000000000000000" pitchFamily="2" charset="0"/>
                <a:cs typeface="Baguet Script" panose="020F0502020204030204" pitchFamily="34" charset="0"/>
              </a:rPr>
              <a:t>Projekt / Aufbau / Probleme / Lösung</a:t>
            </a:r>
          </a:p>
          <a:p>
            <a:pPr marL="457200" indent="-457200" algn="l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</a:pPr>
            <a:r>
              <a:rPr lang="en-DE" dirty="0">
                <a:latin typeface="Roboto" panose="02000000000000000000" pitchFamily="2" charset="0"/>
                <a:ea typeface="Roboto" panose="02000000000000000000" pitchFamily="2" charset="0"/>
                <a:cs typeface="Baguet Script" panose="020F0502020204030204" pitchFamily="34" charset="0"/>
              </a:rPr>
              <a:t>Erklärung RCWL-0516</a:t>
            </a:r>
          </a:p>
          <a:p>
            <a:pPr marL="457200" indent="-457200" algn="l">
              <a:lnSpc>
                <a:spcPct val="150000"/>
              </a:lnSpc>
              <a:buClr>
                <a:schemeClr val="accent6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</a:pPr>
            <a:r>
              <a:rPr lang="en-DE" dirty="0">
                <a:latin typeface="Roboto" panose="02000000000000000000" pitchFamily="2" charset="0"/>
                <a:ea typeface="Roboto" panose="02000000000000000000" pitchFamily="2" charset="0"/>
                <a:cs typeface="Baguet Script" panose="020F0502020204030204" pitchFamily="34" charset="0"/>
              </a:rPr>
              <a:t>Erklärung Codeausschnitte</a:t>
            </a:r>
          </a:p>
          <a:p>
            <a:pPr marL="457200" indent="-457200" algn="l">
              <a:lnSpc>
                <a:spcPct val="150000"/>
              </a:lnSpc>
              <a:buClr>
                <a:schemeClr val="accent4">
                  <a:lumMod val="40000"/>
                  <a:lumOff val="60000"/>
                </a:schemeClr>
              </a:buClr>
              <a:buFont typeface="Courier New" panose="02070309020205020404" pitchFamily="49" charset="0"/>
              <a:buChar char="o"/>
            </a:pPr>
            <a:r>
              <a:rPr lang="en-DE" dirty="0">
                <a:latin typeface="Roboto" panose="02000000000000000000" pitchFamily="2" charset="0"/>
                <a:ea typeface="Roboto" panose="02000000000000000000" pitchFamily="2" charset="0"/>
                <a:cs typeface="Baguet Script" panose="020F0502020204030204" pitchFamily="34" charset="0"/>
              </a:rPr>
              <a:t>Fazit / Schluss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F2684E-3D83-DAC8-2707-DBC55161A05C}"/>
              </a:ext>
            </a:extLst>
          </p:cNvPr>
          <p:cNvSpPr/>
          <p:nvPr/>
        </p:nvSpPr>
        <p:spPr>
          <a:xfrm>
            <a:off x="-13520996" y="-102753"/>
            <a:ext cx="3519947" cy="70369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95A8C6-9219-A057-9519-4AC51E00910A}"/>
              </a:ext>
            </a:extLst>
          </p:cNvPr>
          <p:cNvSpPr/>
          <p:nvPr/>
        </p:nvSpPr>
        <p:spPr>
          <a:xfrm>
            <a:off x="-9978220" y="-89452"/>
            <a:ext cx="3441905" cy="7036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116FF9-12DC-5BCF-9076-1430AA895768}"/>
              </a:ext>
            </a:extLst>
          </p:cNvPr>
          <p:cNvSpPr/>
          <p:nvPr/>
        </p:nvSpPr>
        <p:spPr>
          <a:xfrm>
            <a:off x="-6576946" y="-89452"/>
            <a:ext cx="2346630" cy="70369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3F2F1C-B452-82F1-3F32-A61D84887B51}"/>
              </a:ext>
            </a:extLst>
          </p:cNvPr>
          <p:cNvSpPr/>
          <p:nvPr/>
        </p:nvSpPr>
        <p:spPr>
          <a:xfrm>
            <a:off x="-4230316" y="-89452"/>
            <a:ext cx="1739348" cy="70369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BF75F5-15B5-16F9-B9BF-DC51E26AA892}"/>
              </a:ext>
            </a:extLst>
          </p:cNvPr>
          <p:cNvSpPr/>
          <p:nvPr/>
        </p:nvSpPr>
        <p:spPr>
          <a:xfrm>
            <a:off x="-2939200" y="-102753"/>
            <a:ext cx="1739348" cy="7036904"/>
          </a:xfrm>
          <a:prstGeom prst="rect">
            <a:avLst/>
          </a:prstGeom>
          <a:solidFill>
            <a:srgbClr val="C474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0A3F9D-5C3E-F9B1-3983-6F03B902193D}"/>
              </a:ext>
            </a:extLst>
          </p:cNvPr>
          <p:cNvSpPr/>
          <p:nvPr/>
        </p:nvSpPr>
        <p:spPr>
          <a:xfrm>
            <a:off x="-1199852" y="-89452"/>
            <a:ext cx="1739348" cy="7036904"/>
          </a:xfrm>
          <a:prstGeom prst="rect">
            <a:avLst/>
          </a:prstGeom>
          <a:solidFill>
            <a:srgbClr val="A38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86A0F4-778A-091E-9AB7-0EB2D375A54B}"/>
              </a:ext>
            </a:extLst>
          </p:cNvPr>
          <p:cNvSpPr txBox="1"/>
          <p:nvPr/>
        </p:nvSpPr>
        <p:spPr>
          <a:xfrm>
            <a:off x="9973668" y="6947452"/>
            <a:ext cx="248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/>
              <a:t>Justin Wozniak TGI-12</a:t>
            </a:r>
          </a:p>
        </p:txBody>
      </p:sp>
    </p:spTree>
    <p:extLst>
      <p:ext uri="{BB962C8B-B14F-4D97-AF65-F5344CB8AC3E}">
        <p14:creationId xmlns:p14="http://schemas.microsoft.com/office/powerpoint/2010/main" val="1212566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A7E4F-2D81-AB14-D129-189677014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7379"/>
            <a:ext cx="12192000" cy="633285"/>
          </a:xfrm>
        </p:spPr>
        <p:txBody>
          <a:bodyPr>
            <a:normAutofit/>
          </a:bodyPr>
          <a:lstStyle/>
          <a:p>
            <a:r>
              <a:rPr lang="en-DE" sz="3200" b="1">
                <a:latin typeface="Roboto Black" panose="02000000000000000000" pitchFamily="2" charset="0"/>
                <a:ea typeface="Roboto Black" panose="02000000000000000000" pitchFamily="2" charset="0"/>
                <a:cs typeface="Aharoni" panose="02010803020104030203" pitchFamily="2" charset="-79"/>
              </a:rPr>
              <a:t>Projekt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72A72-941D-A6F4-9FA7-4D067514A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376" y="937495"/>
            <a:ext cx="10753344" cy="4320305"/>
          </a:xfrm>
        </p:spPr>
        <p:txBody>
          <a:bodyPr/>
          <a:lstStyle/>
          <a:p>
            <a:pPr marL="457200" indent="-4572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DE">
                <a:latin typeface="Roboto" panose="02000000000000000000" pitchFamily="2" charset="0"/>
                <a:ea typeface="Roboto" panose="02000000000000000000" pitchFamily="2" charset="0"/>
              </a:rPr>
              <a:t>Bauteile</a:t>
            </a:r>
          </a:p>
          <a:p>
            <a:pPr marL="914400" lvl="1" indent="-4572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DE">
                <a:latin typeface="Roboto" panose="02000000000000000000" pitchFamily="2" charset="0"/>
                <a:ea typeface="Roboto" panose="02000000000000000000" pitchFamily="2" charset="0"/>
              </a:rPr>
              <a:t>2x RCWL-0516</a:t>
            </a:r>
          </a:p>
          <a:p>
            <a:pPr marL="914400" lvl="1" indent="-4572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DE">
                <a:latin typeface="Roboto" panose="02000000000000000000" pitchFamily="2" charset="0"/>
                <a:ea typeface="Roboto" panose="02000000000000000000" pitchFamily="2" charset="0"/>
              </a:rPr>
              <a:t>PCF8574</a:t>
            </a:r>
          </a:p>
          <a:p>
            <a:pPr marL="914400" lvl="1" indent="-4572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DE" dirty="0">
                <a:latin typeface="Roboto" panose="02000000000000000000" pitchFamily="2" charset="0"/>
                <a:ea typeface="Roboto" panose="02000000000000000000" pitchFamily="2" charset="0"/>
              </a:rPr>
              <a:t>H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M</a:t>
            </a:r>
            <a:r>
              <a:rPr lang="en-DE" dirty="0">
                <a:latin typeface="Roboto" panose="02000000000000000000" pitchFamily="2" charset="0"/>
                <a:ea typeface="Roboto" panose="02000000000000000000" pitchFamily="2" charset="0"/>
              </a:rPr>
              <a:t>-10</a:t>
            </a:r>
            <a:r>
              <a:rPr lang="en-DE">
                <a:latin typeface="Roboto" panose="02000000000000000000" pitchFamily="2" charset="0"/>
                <a:ea typeface="Roboto" panose="02000000000000000000" pitchFamily="2" charset="0"/>
              </a:rPr>
              <a:t> BLE</a:t>
            </a:r>
          </a:p>
          <a:p>
            <a:pPr marL="914400" lvl="1" indent="-4572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DE">
                <a:latin typeface="Roboto" panose="02000000000000000000" pitchFamily="2" charset="0"/>
                <a:ea typeface="Roboto" panose="02000000000000000000" pitchFamily="2" charset="0"/>
              </a:rPr>
              <a:t>STM32 Nucleo L152RE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F2684E-3D83-DAC8-2707-DBC55161A05C}"/>
              </a:ext>
            </a:extLst>
          </p:cNvPr>
          <p:cNvSpPr/>
          <p:nvPr/>
        </p:nvSpPr>
        <p:spPr>
          <a:xfrm>
            <a:off x="-4439635" y="-89452"/>
            <a:ext cx="1739348" cy="70369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95A8C6-9219-A057-9519-4AC51E00910A}"/>
              </a:ext>
            </a:extLst>
          </p:cNvPr>
          <p:cNvSpPr/>
          <p:nvPr/>
        </p:nvSpPr>
        <p:spPr>
          <a:xfrm>
            <a:off x="-3900139" y="-89452"/>
            <a:ext cx="1739348" cy="7036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116FF9-12DC-5BCF-9076-1430AA895768}"/>
              </a:ext>
            </a:extLst>
          </p:cNvPr>
          <p:cNvSpPr/>
          <p:nvPr/>
        </p:nvSpPr>
        <p:spPr>
          <a:xfrm>
            <a:off x="-3357836" y="-89452"/>
            <a:ext cx="1739348" cy="70369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3F2F1C-B452-82F1-3F32-A61D84887B51}"/>
              </a:ext>
            </a:extLst>
          </p:cNvPr>
          <p:cNvSpPr/>
          <p:nvPr/>
        </p:nvSpPr>
        <p:spPr>
          <a:xfrm>
            <a:off x="-2818340" y="-89452"/>
            <a:ext cx="1739348" cy="70369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BF75F5-15B5-16F9-B9BF-DC51E26AA892}"/>
              </a:ext>
            </a:extLst>
          </p:cNvPr>
          <p:cNvSpPr/>
          <p:nvPr/>
        </p:nvSpPr>
        <p:spPr>
          <a:xfrm>
            <a:off x="-1199852" y="-89452"/>
            <a:ext cx="1739348" cy="7036904"/>
          </a:xfrm>
          <a:prstGeom prst="rect">
            <a:avLst/>
          </a:prstGeom>
          <a:solidFill>
            <a:srgbClr val="C474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0A3F9D-5C3E-F9B1-3983-6F03B902193D}"/>
              </a:ext>
            </a:extLst>
          </p:cNvPr>
          <p:cNvSpPr/>
          <p:nvPr/>
        </p:nvSpPr>
        <p:spPr>
          <a:xfrm>
            <a:off x="-2307029" y="-89452"/>
            <a:ext cx="1739348" cy="7036904"/>
          </a:xfrm>
          <a:prstGeom prst="rect">
            <a:avLst/>
          </a:prstGeom>
          <a:solidFill>
            <a:srgbClr val="A38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57055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A7E4F-2D81-AB14-D129-189677014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7379"/>
            <a:ext cx="12192000" cy="633285"/>
          </a:xfrm>
        </p:spPr>
        <p:txBody>
          <a:bodyPr>
            <a:normAutofit/>
          </a:bodyPr>
          <a:lstStyle/>
          <a:p>
            <a:r>
              <a:rPr lang="en-DE" sz="3200" b="1">
                <a:latin typeface="Roboto Black" panose="02000000000000000000" pitchFamily="2" charset="0"/>
                <a:ea typeface="Roboto Black" panose="02000000000000000000" pitchFamily="2" charset="0"/>
                <a:cs typeface="Aharoni" panose="02010803020104030203" pitchFamily="2" charset="-79"/>
              </a:rPr>
              <a:t>Aufbau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72A72-941D-A6F4-9FA7-4D067514A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376" y="937495"/>
            <a:ext cx="10753344" cy="4320305"/>
          </a:xfrm>
        </p:spPr>
        <p:txBody>
          <a:bodyPr/>
          <a:lstStyle/>
          <a:p>
            <a:pPr marL="457200" indent="-4572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F2684E-3D83-DAC8-2707-DBC55161A05C}"/>
              </a:ext>
            </a:extLst>
          </p:cNvPr>
          <p:cNvSpPr/>
          <p:nvPr/>
        </p:nvSpPr>
        <p:spPr>
          <a:xfrm>
            <a:off x="-4439635" y="-89452"/>
            <a:ext cx="1739348" cy="70369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95A8C6-9219-A057-9519-4AC51E00910A}"/>
              </a:ext>
            </a:extLst>
          </p:cNvPr>
          <p:cNvSpPr/>
          <p:nvPr/>
        </p:nvSpPr>
        <p:spPr>
          <a:xfrm>
            <a:off x="-3900139" y="-89452"/>
            <a:ext cx="1739348" cy="7036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116FF9-12DC-5BCF-9076-1430AA895768}"/>
              </a:ext>
            </a:extLst>
          </p:cNvPr>
          <p:cNvSpPr/>
          <p:nvPr/>
        </p:nvSpPr>
        <p:spPr>
          <a:xfrm>
            <a:off x="-3357836" y="-89452"/>
            <a:ext cx="1739348" cy="70369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3F2F1C-B452-82F1-3F32-A61D84887B51}"/>
              </a:ext>
            </a:extLst>
          </p:cNvPr>
          <p:cNvSpPr/>
          <p:nvPr/>
        </p:nvSpPr>
        <p:spPr>
          <a:xfrm>
            <a:off x="-2818340" y="-89452"/>
            <a:ext cx="1739348" cy="70369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BF75F5-15B5-16F9-B9BF-DC51E26AA892}"/>
              </a:ext>
            </a:extLst>
          </p:cNvPr>
          <p:cNvSpPr/>
          <p:nvPr/>
        </p:nvSpPr>
        <p:spPr>
          <a:xfrm>
            <a:off x="-1437355" y="0"/>
            <a:ext cx="1739348" cy="7036904"/>
          </a:xfrm>
          <a:prstGeom prst="rect">
            <a:avLst/>
          </a:prstGeom>
          <a:solidFill>
            <a:srgbClr val="C474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0A3F9D-5C3E-F9B1-3983-6F03B902193D}"/>
              </a:ext>
            </a:extLst>
          </p:cNvPr>
          <p:cNvSpPr/>
          <p:nvPr/>
        </p:nvSpPr>
        <p:spPr>
          <a:xfrm>
            <a:off x="-2307029" y="-89452"/>
            <a:ext cx="1739348" cy="7036904"/>
          </a:xfrm>
          <a:prstGeom prst="rect">
            <a:avLst/>
          </a:prstGeom>
          <a:solidFill>
            <a:srgbClr val="A38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0448E6-BA9C-7A79-3E06-46AAE9760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04" y="1196109"/>
            <a:ext cx="10208532" cy="406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16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A7E4F-2D81-AB14-D129-189677014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7379"/>
            <a:ext cx="12192000" cy="633285"/>
          </a:xfrm>
        </p:spPr>
        <p:txBody>
          <a:bodyPr>
            <a:normAutofit/>
          </a:bodyPr>
          <a:lstStyle/>
          <a:p>
            <a:r>
              <a:rPr lang="en-DE" sz="3200" b="1" dirty="0">
                <a:latin typeface="Roboto Black" panose="02000000000000000000" pitchFamily="2" charset="0"/>
                <a:ea typeface="Roboto Black" panose="02000000000000000000" pitchFamily="2" charset="0"/>
                <a:cs typeface="Aharoni" panose="02010803020104030203" pitchFamily="2" charset="-79"/>
              </a:rPr>
              <a:t>Probleme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F2684E-3D83-DAC8-2707-DBC55161A05C}"/>
              </a:ext>
            </a:extLst>
          </p:cNvPr>
          <p:cNvSpPr/>
          <p:nvPr/>
        </p:nvSpPr>
        <p:spPr>
          <a:xfrm>
            <a:off x="-4439635" y="-89452"/>
            <a:ext cx="1739348" cy="70369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95A8C6-9219-A057-9519-4AC51E00910A}"/>
              </a:ext>
            </a:extLst>
          </p:cNvPr>
          <p:cNvSpPr/>
          <p:nvPr/>
        </p:nvSpPr>
        <p:spPr>
          <a:xfrm>
            <a:off x="-3900139" y="-89452"/>
            <a:ext cx="1739348" cy="7036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116FF9-12DC-5BCF-9076-1430AA895768}"/>
              </a:ext>
            </a:extLst>
          </p:cNvPr>
          <p:cNvSpPr/>
          <p:nvPr/>
        </p:nvSpPr>
        <p:spPr>
          <a:xfrm>
            <a:off x="-3357836" y="-89452"/>
            <a:ext cx="1739348" cy="70369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3F2F1C-B452-82F1-3F32-A61D84887B51}"/>
              </a:ext>
            </a:extLst>
          </p:cNvPr>
          <p:cNvSpPr/>
          <p:nvPr/>
        </p:nvSpPr>
        <p:spPr>
          <a:xfrm>
            <a:off x="-1764419" y="-89452"/>
            <a:ext cx="1739348" cy="70369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BF75F5-15B5-16F9-B9BF-DC51E26AA892}"/>
              </a:ext>
            </a:extLst>
          </p:cNvPr>
          <p:cNvSpPr/>
          <p:nvPr/>
        </p:nvSpPr>
        <p:spPr>
          <a:xfrm>
            <a:off x="-1555408" y="-89452"/>
            <a:ext cx="1739348" cy="7036904"/>
          </a:xfrm>
          <a:prstGeom prst="rect">
            <a:avLst/>
          </a:prstGeom>
          <a:solidFill>
            <a:srgbClr val="C474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0A3F9D-5C3E-F9B1-3983-6F03B902193D}"/>
              </a:ext>
            </a:extLst>
          </p:cNvPr>
          <p:cNvSpPr/>
          <p:nvPr/>
        </p:nvSpPr>
        <p:spPr>
          <a:xfrm>
            <a:off x="-1859289" y="-89452"/>
            <a:ext cx="1739348" cy="7036904"/>
          </a:xfrm>
          <a:prstGeom prst="rect">
            <a:avLst/>
          </a:prstGeom>
          <a:solidFill>
            <a:srgbClr val="A38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8C5343-8A50-6781-D7B2-4A86EAB315ED}"/>
              </a:ext>
            </a:extLst>
          </p:cNvPr>
          <p:cNvCxnSpPr>
            <a:cxnSpLocks/>
          </p:cNvCxnSpPr>
          <p:nvPr/>
        </p:nvCxnSpPr>
        <p:spPr>
          <a:xfrm>
            <a:off x="4137891" y="6991629"/>
            <a:ext cx="7739477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3DF2316-F588-FB87-D0D5-0D991BFC7BB3}"/>
              </a:ext>
            </a:extLst>
          </p:cNvPr>
          <p:cNvSpPr txBox="1"/>
          <p:nvPr/>
        </p:nvSpPr>
        <p:spPr>
          <a:xfrm>
            <a:off x="4137891" y="7042543"/>
            <a:ext cx="8910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wolles-elektronikkiste.de</a:t>
            </a:r>
            <a:r>
              <a:rPr lang="en-GB" sz="1100" dirty="0"/>
              <a:t>/</a:t>
            </a:r>
            <a:r>
              <a:rPr lang="en-GB" sz="1100" dirty="0" err="1"/>
              <a:t>wp</a:t>
            </a:r>
            <a:r>
              <a:rPr lang="en-GB" sz="1100" dirty="0"/>
              <a:t>-content/uploads/2019/09/</a:t>
            </a:r>
            <a:r>
              <a:rPr lang="en-GB" sz="1100" dirty="0" err="1"/>
              <a:t>HF_Modul_vorne_u_hinten.jpg</a:t>
            </a:r>
            <a:endParaRPr lang="en-DE" sz="11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BE2B8A1-6E2C-1D79-9FF6-F16672DE6F27}"/>
              </a:ext>
            </a:extLst>
          </p:cNvPr>
          <p:cNvSpPr txBox="1">
            <a:spLocks/>
          </p:cNvSpPr>
          <p:nvPr/>
        </p:nvSpPr>
        <p:spPr>
          <a:xfrm>
            <a:off x="874776" y="1089895"/>
            <a:ext cx="10753344" cy="4320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DE">
                <a:latin typeface="Roboto" panose="02000000000000000000" pitchFamily="2" charset="0"/>
                <a:ea typeface="Roboto" panose="02000000000000000000" pitchFamily="2" charset="0"/>
              </a:rPr>
              <a:t>Radarmodule Stören sich gegenseitig</a:t>
            </a:r>
          </a:p>
          <a:p>
            <a:pPr marL="914400" lvl="1" indent="-45720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DE">
                <a:latin typeface="Roboto" panose="02000000000000000000" pitchFamily="2" charset="0"/>
                <a:ea typeface="Roboto" panose="02000000000000000000" pitchFamily="2" charset="0"/>
              </a:rPr>
              <a:t>Großer entdeckungsbereich</a:t>
            </a:r>
          </a:p>
          <a:p>
            <a:pPr marL="914400" lvl="1" indent="-45720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DE">
                <a:latin typeface="Roboto" panose="02000000000000000000" pitchFamily="2" charset="0"/>
                <a:ea typeface="Roboto" panose="02000000000000000000" pitchFamily="2" charset="0"/>
              </a:rPr>
              <a:t>Sehr Sensibel</a:t>
            </a:r>
          </a:p>
          <a:p>
            <a:pPr marL="914400" lvl="1" indent="-45720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DE">
                <a:latin typeface="Roboto" panose="02000000000000000000" pitchFamily="2" charset="0"/>
                <a:ea typeface="Roboto" panose="02000000000000000000" pitchFamily="2" charset="0"/>
              </a:rPr>
              <a:t>Lösten oft gleichzeitig aus</a:t>
            </a:r>
          </a:p>
          <a:p>
            <a:pPr marL="457200" indent="-4572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DE">
                <a:latin typeface="Roboto" panose="02000000000000000000" pitchFamily="2" charset="0"/>
                <a:ea typeface="Roboto" panose="02000000000000000000" pitchFamily="2" charset="0"/>
              </a:rPr>
              <a:t>Abschirmung zweckslos</a:t>
            </a:r>
          </a:p>
          <a:p>
            <a:pPr marL="914400" lvl="1" indent="-4572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DE">
                <a:latin typeface="Roboto" panose="02000000000000000000" pitchFamily="2" charset="0"/>
                <a:ea typeface="Roboto" panose="02000000000000000000" pitchFamily="2" charset="0"/>
              </a:rPr>
              <a:t>Entdeckung selbst durch Abschirmung</a:t>
            </a:r>
          </a:p>
          <a:p>
            <a:pPr marL="914400" lvl="1" indent="-4572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DE">
                <a:latin typeface="Roboto" panose="02000000000000000000" pitchFamily="2" charset="0"/>
                <a:ea typeface="Roboto" panose="02000000000000000000" pitchFamily="2" charset="0"/>
              </a:rPr>
              <a:t>Entdeckung von Bewegung selbst hinter Objekten / Abschirmung</a:t>
            </a:r>
          </a:p>
          <a:p>
            <a:pPr marL="914400" lvl="1" indent="-4572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612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A7E4F-2D81-AB14-D129-189677014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7379"/>
            <a:ext cx="12192000" cy="633285"/>
          </a:xfrm>
        </p:spPr>
        <p:txBody>
          <a:bodyPr>
            <a:normAutofit/>
          </a:bodyPr>
          <a:lstStyle/>
          <a:p>
            <a:r>
              <a:rPr lang="en-DE" sz="3200" b="1" dirty="0">
                <a:latin typeface="Roboto Black" panose="02000000000000000000" pitchFamily="2" charset="0"/>
                <a:ea typeface="Roboto Black" panose="02000000000000000000" pitchFamily="2" charset="0"/>
                <a:cs typeface="Aharoni" panose="02010803020104030203" pitchFamily="2" charset="-79"/>
              </a:rPr>
              <a:t>Lösung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F2684E-3D83-DAC8-2707-DBC55161A05C}"/>
              </a:ext>
            </a:extLst>
          </p:cNvPr>
          <p:cNvSpPr/>
          <p:nvPr/>
        </p:nvSpPr>
        <p:spPr>
          <a:xfrm>
            <a:off x="-4439635" y="-89452"/>
            <a:ext cx="1739348" cy="70369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95A8C6-9219-A057-9519-4AC51E00910A}"/>
              </a:ext>
            </a:extLst>
          </p:cNvPr>
          <p:cNvSpPr/>
          <p:nvPr/>
        </p:nvSpPr>
        <p:spPr>
          <a:xfrm>
            <a:off x="-3900139" y="-89452"/>
            <a:ext cx="1739348" cy="7036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116FF9-12DC-5BCF-9076-1430AA895768}"/>
              </a:ext>
            </a:extLst>
          </p:cNvPr>
          <p:cNvSpPr/>
          <p:nvPr/>
        </p:nvSpPr>
        <p:spPr>
          <a:xfrm>
            <a:off x="-3357836" y="-89452"/>
            <a:ext cx="1739348" cy="70369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3F2F1C-B452-82F1-3F32-A61D84887B51}"/>
              </a:ext>
            </a:extLst>
          </p:cNvPr>
          <p:cNvSpPr/>
          <p:nvPr/>
        </p:nvSpPr>
        <p:spPr>
          <a:xfrm>
            <a:off x="-1764419" y="-89452"/>
            <a:ext cx="1739348" cy="70369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BF75F5-15B5-16F9-B9BF-DC51E26AA892}"/>
              </a:ext>
            </a:extLst>
          </p:cNvPr>
          <p:cNvSpPr/>
          <p:nvPr/>
        </p:nvSpPr>
        <p:spPr>
          <a:xfrm>
            <a:off x="-1678785" y="-89452"/>
            <a:ext cx="1739348" cy="7036904"/>
          </a:xfrm>
          <a:prstGeom prst="rect">
            <a:avLst/>
          </a:prstGeom>
          <a:solidFill>
            <a:srgbClr val="C474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0A3F9D-5C3E-F9B1-3983-6F03B902193D}"/>
              </a:ext>
            </a:extLst>
          </p:cNvPr>
          <p:cNvSpPr/>
          <p:nvPr/>
        </p:nvSpPr>
        <p:spPr>
          <a:xfrm>
            <a:off x="-1859289" y="-89452"/>
            <a:ext cx="1739348" cy="7036904"/>
          </a:xfrm>
          <a:prstGeom prst="rect">
            <a:avLst/>
          </a:prstGeom>
          <a:solidFill>
            <a:srgbClr val="A38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8C5343-8A50-6781-D7B2-4A86EAB315ED}"/>
              </a:ext>
            </a:extLst>
          </p:cNvPr>
          <p:cNvCxnSpPr>
            <a:cxnSpLocks/>
          </p:cNvCxnSpPr>
          <p:nvPr/>
        </p:nvCxnSpPr>
        <p:spPr>
          <a:xfrm>
            <a:off x="4137891" y="6991629"/>
            <a:ext cx="7739477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3DF2316-F588-FB87-D0D5-0D991BFC7BB3}"/>
              </a:ext>
            </a:extLst>
          </p:cNvPr>
          <p:cNvSpPr txBox="1"/>
          <p:nvPr/>
        </p:nvSpPr>
        <p:spPr>
          <a:xfrm>
            <a:off x="4137891" y="7042543"/>
            <a:ext cx="8910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wolles-elektronikkiste.de</a:t>
            </a:r>
            <a:r>
              <a:rPr lang="en-GB" sz="1100" dirty="0"/>
              <a:t>/</a:t>
            </a:r>
            <a:r>
              <a:rPr lang="en-GB" sz="1100" dirty="0" err="1"/>
              <a:t>wp</a:t>
            </a:r>
            <a:r>
              <a:rPr lang="en-GB" sz="1100" dirty="0"/>
              <a:t>-content/uploads/2019/09/</a:t>
            </a:r>
            <a:r>
              <a:rPr lang="en-GB" sz="1100" dirty="0" err="1"/>
              <a:t>HF_Modul_vorne_u_hinten.jpg</a:t>
            </a:r>
            <a:endParaRPr lang="en-DE" sz="11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7689F92-AA72-7D3B-4331-B87F50960CB7}"/>
              </a:ext>
            </a:extLst>
          </p:cNvPr>
          <p:cNvSpPr txBox="1">
            <a:spLocks/>
          </p:cNvSpPr>
          <p:nvPr/>
        </p:nvSpPr>
        <p:spPr>
          <a:xfrm>
            <a:off x="874776" y="1089895"/>
            <a:ext cx="10753344" cy="4320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DE">
                <a:latin typeface="Roboto" panose="02000000000000000000" pitchFamily="2" charset="0"/>
                <a:ea typeface="Roboto" panose="02000000000000000000" pitchFamily="2" charset="0"/>
              </a:rPr>
              <a:t>Widerstand</a:t>
            </a:r>
          </a:p>
          <a:p>
            <a:pPr marL="1371600" lvl="2" indent="-4572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DE">
                <a:latin typeface="Roboto" panose="02000000000000000000" pitchFamily="2" charset="0"/>
                <a:ea typeface="Roboto" panose="02000000000000000000" pitchFamily="2" charset="0"/>
              </a:rPr>
              <a:t>180k Ohm Widerstand zwischen R-GN</a:t>
            </a:r>
          </a:p>
          <a:p>
            <a:pPr marL="1828800" lvl="3" indent="-4572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DE">
                <a:latin typeface="Roboto" panose="02000000000000000000" pitchFamily="2" charset="0"/>
                <a:ea typeface="Roboto" panose="02000000000000000000" pitchFamily="2" charset="0"/>
              </a:rPr>
              <a:t>-&gt; Reduzieren die Reichweite auf ~5cm</a:t>
            </a:r>
          </a:p>
          <a:p>
            <a:pPr marL="1371600" lvl="2" indent="-4572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DE">
                <a:latin typeface="Roboto" panose="02000000000000000000" pitchFamily="2" charset="0"/>
                <a:ea typeface="Roboto" panose="02000000000000000000" pitchFamily="2" charset="0"/>
              </a:rPr>
              <a:t>270k Ohm Widerstand</a:t>
            </a:r>
          </a:p>
          <a:p>
            <a:pPr marL="1828800" lvl="3" indent="-4572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DE">
                <a:latin typeface="Roboto" panose="02000000000000000000" pitchFamily="2" charset="0"/>
                <a:ea typeface="Roboto" panose="02000000000000000000" pitchFamily="2" charset="0"/>
              </a:rPr>
              <a:t>-&gt; Reduzieren die Reichweite auf ~1,5m</a:t>
            </a:r>
          </a:p>
          <a:p>
            <a:pPr marL="1371600" lvl="2" indent="-4572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DE">
                <a:latin typeface="Roboto" panose="02000000000000000000" pitchFamily="2" charset="0"/>
                <a:ea typeface="Roboto" panose="02000000000000000000" pitchFamily="2" charset="0"/>
              </a:rPr>
              <a:t>100k Ohm Widerstand</a:t>
            </a:r>
          </a:p>
          <a:p>
            <a:pPr marL="1828800" lvl="3" indent="-4572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DE">
                <a:latin typeface="Roboto" panose="02000000000000000000" pitchFamily="2" charset="0"/>
                <a:ea typeface="Roboto" panose="02000000000000000000" pitchFamily="2" charset="0"/>
              </a:rPr>
              <a:t>-&gt; Reduzieren die Reichweite auf 0m</a:t>
            </a:r>
          </a:p>
          <a:p>
            <a:pPr lvl="8" algn="l">
              <a:lnSpc>
                <a:spcPct val="150000"/>
              </a:lnSpc>
            </a:pPr>
            <a:endParaRPr lang="en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4622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7D7237-CBBD-8B31-6C7F-1C27CC75E0A3}"/>
              </a:ext>
            </a:extLst>
          </p:cNvPr>
          <p:cNvSpPr/>
          <p:nvPr/>
        </p:nvSpPr>
        <p:spPr>
          <a:xfrm>
            <a:off x="6070330" y="1364214"/>
            <a:ext cx="5860580" cy="299280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CE8BD2-5BCD-A942-5F80-09114EC9A2CC}"/>
              </a:ext>
            </a:extLst>
          </p:cNvPr>
          <p:cNvSpPr/>
          <p:nvPr/>
        </p:nvSpPr>
        <p:spPr>
          <a:xfrm>
            <a:off x="6709719" y="1797934"/>
            <a:ext cx="4300151" cy="2125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A7E4F-2D81-AB14-D129-189677014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7379"/>
            <a:ext cx="12192000" cy="633285"/>
          </a:xfrm>
        </p:spPr>
        <p:txBody>
          <a:bodyPr>
            <a:normAutofit/>
          </a:bodyPr>
          <a:lstStyle/>
          <a:p>
            <a:r>
              <a:rPr lang="en-DE" sz="3200" b="1">
                <a:latin typeface="Roboto Black" panose="02000000000000000000" pitchFamily="2" charset="0"/>
                <a:ea typeface="Roboto Black" panose="02000000000000000000" pitchFamily="2" charset="0"/>
                <a:cs typeface="Aharoni" panose="02010803020104030203" pitchFamily="2" charset="-79"/>
              </a:rPr>
              <a:t>RCWL-0516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72A72-941D-A6F4-9FA7-4D067514A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376" y="937495"/>
            <a:ext cx="5373624" cy="5920505"/>
          </a:xfrm>
        </p:spPr>
        <p:txBody>
          <a:bodyPr/>
          <a:lstStyle/>
          <a:p>
            <a:pPr marL="457200" indent="-4572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DE" dirty="0">
                <a:latin typeface="Roboto" panose="02000000000000000000" pitchFamily="2" charset="0"/>
                <a:ea typeface="Roboto" panose="02000000000000000000" pitchFamily="2" charset="0"/>
              </a:rPr>
              <a:t>Anschlüsse</a:t>
            </a:r>
          </a:p>
          <a:p>
            <a:pPr marL="914400" lvl="1" indent="-4572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DE" dirty="0">
                <a:latin typeface="Roboto" panose="02000000000000000000" pitchFamily="2" charset="0"/>
                <a:ea typeface="Roboto" panose="02000000000000000000" pitchFamily="2" charset="0"/>
              </a:rPr>
              <a:t>3V3</a:t>
            </a:r>
          </a:p>
          <a:p>
            <a:pPr marL="1371600" lvl="2" indent="-4572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DE" dirty="0">
                <a:latin typeface="Roboto" panose="02000000000000000000" pitchFamily="2" charset="0"/>
                <a:ea typeface="Roboto" panose="02000000000000000000" pitchFamily="2" charset="0"/>
              </a:rPr>
              <a:t>Strom out</a:t>
            </a:r>
          </a:p>
          <a:p>
            <a:pPr marL="914400" lvl="1" indent="-4572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DE" dirty="0">
                <a:latin typeface="Roboto" panose="02000000000000000000" pitchFamily="2" charset="0"/>
                <a:ea typeface="Roboto" panose="02000000000000000000" pitchFamily="2" charset="0"/>
              </a:rPr>
              <a:t>GND</a:t>
            </a:r>
          </a:p>
          <a:p>
            <a:pPr marL="1371600" lvl="2" indent="-4572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DE" dirty="0">
                <a:latin typeface="Roboto" panose="02000000000000000000" pitchFamily="2" charset="0"/>
                <a:ea typeface="Roboto" panose="02000000000000000000" pitchFamily="2" charset="0"/>
              </a:rPr>
              <a:t>Masse (Ground)</a:t>
            </a:r>
          </a:p>
          <a:p>
            <a:pPr marL="914400" lvl="1" indent="-4572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DE" dirty="0">
                <a:latin typeface="Roboto" panose="02000000000000000000" pitchFamily="2" charset="0"/>
                <a:ea typeface="Roboto" panose="02000000000000000000" pitchFamily="2" charset="0"/>
              </a:rPr>
              <a:t>OUT</a:t>
            </a:r>
          </a:p>
          <a:p>
            <a:pPr marL="1371600" lvl="2" indent="-4572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DE" dirty="0">
                <a:latin typeface="Roboto" panose="02000000000000000000" pitchFamily="2" charset="0"/>
                <a:ea typeface="Roboto" panose="02000000000000000000" pitchFamily="2" charset="0"/>
              </a:rPr>
              <a:t>Output pin (digital)</a:t>
            </a:r>
          </a:p>
          <a:p>
            <a:pPr marL="914400" lvl="1" indent="-4572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DE" dirty="0">
                <a:latin typeface="Roboto" panose="02000000000000000000" pitchFamily="2" charset="0"/>
                <a:ea typeface="Roboto" panose="02000000000000000000" pitchFamily="2" charset="0"/>
              </a:rPr>
              <a:t>VIN</a:t>
            </a:r>
          </a:p>
          <a:p>
            <a:pPr marL="1371600" lvl="2" indent="-4572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DE" dirty="0">
                <a:latin typeface="Roboto" panose="02000000000000000000" pitchFamily="2" charset="0"/>
                <a:ea typeface="Roboto" panose="02000000000000000000" pitchFamily="2" charset="0"/>
              </a:rPr>
              <a:t>4-28V Anschluss</a:t>
            </a:r>
          </a:p>
          <a:p>
            <a:pPr marL="914400" lvl="1" indent="-4572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DE" dirty="0">
                <a:latin typeface="Roboto" panose="02000000000000000000" pitchFamily="2" charset="0"/>
                <a:ea typeface="Roboto" panose="02000000000000000000" pitchFamily="2" charset="0"/>
              </a:rPr>
              <a:t>CDS</a:t>
            </a:r>
          </a:p>
          <a:p>
            <a:pPr marL="1371600" lvl="2" indent="-4572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DE" dirty="0">
                <a:latin typeface="Roboto" panose="02000000000000000000" pitchFamily="2" charset="0"/>
                <a:ea typeface="Roboto" panose="02000000000000000000" pitchFamily="2" charset="0"/>
              </a:rPr>
              <a:t>LDR  bezogen</a:t>
            </a:r>
          </a:p>
          <a:p>
            <a:pPr marL="1371600" lvl="2" indent="-4572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F2684E-3D83-DAC8-2707-DBC55161A05C}"/>
              </a:ext>
            </a:extLst>
          </p:cNvPr>
          <p:cNvSpPr/>
          <p:nvPr/>
        </p:nvSpPr>
        <p:spPr>
          <a:xfrm>
            <a:off x="-4439635" y="-89452"/>
            <a:ext cx="1739348" cy="70369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95A8C6-9219-A057-9519-4AC51E00910A}"/>
              </a:ext>
            </a:extLst>
          </p:cNvPr>
          <p:cNvSpPr/>
          <p:nvPr/>
        </p:nvSpPr>
        <p:spPr>
          <a:xfrm>
            <a:off x="-3900139" y="-89452"/>
            <a:ext cx="1739348" cy="7036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116FF9-12DC-5BCF-9076-1430AA895768}"/>
              </a:ext>
            </a:extLst>
          </p:cNvPr>
          <p:cNvSpPr/>
          <p:nvPr/>
        </p:nvSpPr>
        <p:spPr>
          <a:xfrm>
            <a:off x="-3357836" y="-89452"/>
            <a:ext cx="1739348" cy="70369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BF75F5-15B5-16F9-B9BF-DC51E26AA892}"/>
              </a:ext>
            </a:extLst>
          </p:cNvPr>
          <p:cNvSpPr/>
          <p:nvPr/>
        </p:nvSpPr>
        <p:spPr>
          <a:xfrm>
            <a:off x="-2906241" y="-89452"/>
            <a:ext cx="1739348" cy="7036904"/>
          </a:xfrm>
          <a:prstGeom prst="rect">
            <a:avLst/>
          </a:prstGeom>
          <a:solidFill>
            <a:srgbClr val="C474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0A3F9D-5C3E-F9B1-3983-6F03B902193D}"/>
              </a:ext>
            </a:extLst>
          </p:cNvPr>
          <p:cNvSpPr/>
          <p:nvPr/>
        </p:nvSpPr>
        <p:spPr>
          <a:xfrm>
            <a:off x="-2307029" y="-89452"/>
            <a:ext cx="1739348" cy="7036904"/>
          </a:xfrm>
          <a:prstGeom prst="rect">
            <a:avLst/>
          </a:prstGeom>
          <a:solidFill>
            <a:srgbClr val="A38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6" name="Picture 5" descr="A green circuit board with white text&#10;&#10;Description automatically generated">
            <a:extLst>
              <a:ext uri="{FF2B5EF4-FFF2-40B4-BE49-F238E27FC236}">
                <a16:creationId xmlns:a16="http://schemas.microsoft.com/office/drawing/2014/main" id="{166511BA-2C73-9B1D-055F-858045F0B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540000">
            <a:off x="6096000" y="1364215"/>
            <a:ext cx="5860580" cy="2992803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55D6980-6A11-ED6D-33B2-981EE7616AF2}"/>
              </a:ext>
            </a:extLst>
          </p:cNvPr>
          <p:cNvSpPr/>
          <p:nvPr/>
        </p:nvSpPr>
        <p:spPr>
          <a:xfrm rot="21540000">
            <a:off x="10326624" y="2097025"/>
            <a:ext cx="609600" cy="1597152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AC7480B-7399-8873-654B-5D1594BBE4A6}"/>
              </a:ext>
            </a:extLst>
          </p:cNvPr>
          <p:cNvSpPr/>
          <p:nvPr/>
        </p:nvSpPr>
        <p:spPr>
          <a:xfrm rot="21540000">
            <a:off x="10326624" y="2097025"/>
            <a:ext cx="609600" cy="1597152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BB1A170-BC5E-5E33-309A-5DC202B20B79}"/>
              </a:ext>
            </a:extLst>
          </p:cNvPr>
          <p:cNvSpPr/>
          <p:nvPr/>
        </p:nvSpPr>
        <p:spPr>
          <a:xfrm rot="21540000">
            <a:off x="10326624" y="2097026"/>
            <a:ext cx="609600" cy="1597152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6383D6-C3D8-4546-1C1B-2DFE5E75B9DC}"/>
              </a:ext>
            </a:extLst>
          </p:cNvPr>
          <p:cNvSpPr/>
          <p:nvPr/>
        </p:nvSpPr>
        <p:spPr>
          <a:xfrm>
            <a:off x="-1199852" y="-89452"/>
            <a:ext cx="1739348" cy="70369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146370-8B0B-AD8B-BF18-02766436474A}"/>
              </a:ext>
            </a:extLst>
          </p:cNvPr>
          <p:cNvCxnSpPr>
            <a:cxnSpLocks/>
          </p:cNvCxnSpPr>
          <p:nvPr/>
        </p:nvCxnSpPr>
        <p:spPr>
          <a:xfrm>
            <a:off x="4137891" y="6483629"/>
            <a:ext cx="7739477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2F6C474-E1C3-246F-8361-E92E6B1D70AE}"/>
              </a:ext>
            </a:extLst>
          </p:cNvPr>
          <p:cNvSpPr txBox="1"/>
          <p:nvPr/>
        </p:nvSpPr>
        <p:spPr>
          <a:xfrm>
            <a:off x="4137891" y="6534543"/>
            <a:ext cx="8910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wolles-elektronikkiste.de</a:t>
            </a:r>
            <a:r>
              <a:rPr lang="en-GB" sz="1100" dirty="0"/>
              <a:t>/</a:t>
            </a:r>
            <a:r>
              <a:rPr lang="en-GB" sz="1100" dirty="0" err="1"/>
              <a:t>wp</a:t>
            </a:r>
            <a:r>
              <a:rPr lang="en-GB" sz="1100" dirty="0"/>
              <a:t>-content/uploads/2019/09/</a:t>
            </a:r>
            <a:r>
              <a:rPr lang="en-GB" sz="1100" dirty="0" err="1"/>
              <a:t>HF_Modul_vorne_u_hinten.jpg</a:t>
            </a:r>
            <a:endParaRPr lang="en-DE" sz="1100" dirty="0"/>
          </a:p>
        </p:txBody>
      </p:sp>
    </p:spTree>
    <p:extLst>
      <p:ext uri="{BB962C8B-B14F-4D97-AF65-F5344CB8AC3E}">
        <p14:creationId xmlns:p14="http://schemas.microsoft.com/office/powerpoint/2010/main" val="4038520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180FC72-635C-1FD5-CD88-6C84F1E6D463}"/>
              </a:ext>
            </a:extLst>
          </p:cNvPr>
          <p:cNvSpPr/>
          <p:nvPr/>
        </p:nvSpPr>
        <p:spPr>
          <a:xfrm>
            <a:off x="6070330" y="1364214"/>
            <a:ext cx="5860580" cy="299280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A7E4F-2D81-AB14-D129-189677014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7379"/>
            <a:ext cx="12192000" cy="633285"/>
          </a:xfrm>
        </p:spPr>
        <p:txBody>
          <a:bodyPr>
            <a:normAutofit/>
          </a:bodyPr>
          <a:lstStyle/>
          <a:p>
            <a:r>
              <a:rPr lang="en-DE" sz="3200" b="1">
                <a:latin typeface="Roboto Black" panose="02000000000000000000" pitchFamily="2" charset="0"/>
                <a:ea typeface="Roboto Black" panose="02000000000000000000" pitchFamily="2" charset="0"/>
                <a:cs typeface="Aharoni" panose="02010803020104030203" pitchFamily="2" charset="-79"/>
              </a:rPr>
              <a:t>RCWL-0516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72A72-941D-A6F4-9FA7-4D067514A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376" y="937495"/>
            <a:ext cx="5373624" cy="5920505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DE">
                <a:latin typeface="Roboto" panose="02000000000000000000" pitchFamily="2" charset="0"/>
                <a:ea typeface="Roboto" panose="02000000000000000000" pitchFamily="2" charset="0"/>
              </a:rPr>
              <a:t>Anschlüsse</a:t>
            </a:r>
          </a:p>
          <a:p>
            <a:pPr marL="914400" lvl="1" indent="-4572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DE">
                <a:latin typeface="Roboto" panose="02000000000000000000" pitchFamily="2" charset="0"/>
                <a:ea typeface="Roboto" panose="02000000000000000000" pitchFamily="2" charset="0"/>
              </a:rPr>
              <a:t>C-TM</a:t>
            </a:r>
          </a:p>
          <a:p>
            <a:pPr marL="1371600" lvl="2" indent="-4572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DE">
                <a:latin typeface="Roboto" panose="02000000000000000000" pitchFamily="2" charset="0"/>
                <a:ea typeface="Roboto" panose="02000000000000000000" pitchFamily="2" charset="0"/>
              </a:rPr>
              <a:t>Kondensatoren können die Länge des Signales beim OUT pin verlängern.</a:t>
            </a:r>
          </a:p>
          <a:p>
            <a:pPr marL="1371600" lvl="2" indent="-4572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DE">
                <a:latin typeface="Roboto" panose="02000000000000000000" pitchFamily="2" charset="0"/>
                <a:ea typeface="Roboto" panose="02000000000000000000" pitchFamily="2" charset="0"/>
              </a:rPr>
              <a:t>Standart = 2s</a:t>
            </a:r>
          </a:p>
          <a:p>
            <a:pPr marL="914400" lvl="1" indent="-4572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DE">
                <a:latin typeface="Roboto" panose="02000000000000000000" pitchFamily="2" charset="0"/>
                <a:ea typeface="Roboto" panose="02000000000000000000" pitchFamily="2" charset="0"/>
              </a:rPr>
              <a:t>R-CDS</a:t>
            </a:r>
          </a:p>
          <a:p>
            <a:pPr marL="1371600" lvl="2" indent="-4572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DE">
                <a:latin typeface="Roboto" panose="02000000000000000000" pitchFamily="2" charset="0"/>
                <a:ea typeface="Roboto" panose="02000000000000000000" pitchFamily="2" charset="0"/>
              </a:rPr>
              <a:t>LDR -&gt; Kann das Modul, bei Tag ausschalten</a:t>
            </a:r>
          </a:p>
          <a:p>
            <a:pPr marL="914400" lvl="1" indent="-4572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DE">
                <a:latin typeface="Roboto" panose="02000000000000000000" pitchFamily="2" charset="0"/>
                <a:ea typeface="Roboto" panose="02000000000000000000" pitchFamily="2" charset="0"/>
              </a:rPr>
              <a:t>R-GN</a:t>
            </a:r>
          </a:p>
          <a:p>
            <a:pPr marL="1371600" lvl="2" indent="-4572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DE">
                <a:latin typeface="Roboto" panose="02000000000000000000" pitchFamily="2" charset="0"/>
                <a:ea typeface="Roboto" panose="02000000000000000000" pitchFamily="2" charset="0"/>
              </a:rPr>
              <a:t>Widerstände können die Reichweite des Moduls variieren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F2684E-3D83-DAC8-2707-DBC55161A05C}"/>
              </a:ext>
            </a:extLst>
          </p:cNvPr>
          <p:cNvSpPr/>
          <p:nvPr/>
        </p:nvSpPr>
        <p:spPr>
          <a:xfrm>
            <a:off x="-4439635" y="-89452"/>
            <a:ext cx="1739348" cy="70369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95A8C6-9219-A057-9519-4AC51E00910A}"/>
              </a:ext>
            </a:extLst>
          </p:cNvPr>
          <p:cNvSpPr/>
          <p:nvPr/>
        </p:nvSpPr>
        <p:spPr>
          <a:xfrm>
            <a:off x="-3900139" y="-89452"/>
            <a:ext cx="1739348" cy="7036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116FF9-12DC-5BCF-9076-1430AA895768}"/>
              </a:ext>
            </a:extLst>
          </p:cNvPr>
          <p:cNvSpPr/>
          <p:nvPr/>
        </p:nvSpPr>
        <p:spPr>
          <a:xfrm>
            <a:off x="-3357836" y="-89452"/>
            <a:ext cx="1739348" cy="70369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3F2F1C-B452-82F1-3F32-A61D84887B51}"/>
              </a:ext>
            </a:extLst>
          </p:cNvPr>
          <p:cNvSpPr/>
          <p:nvPr/>
        </p:nvSpPr>
        <p:spPr>
          <a:xfrm>
            <a:off x="-1429653" y="-89452"/>
            <a:ext cx="1739348" cy="70369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BF75F5-15B5-16F9-B9BF-DC51E26AA892}"/>
              </a:ext>
            </a:extLst>
          </p:cNvPr>
          <p:cNvSpPr/>
          <p:nvPr/>
        </p:nvSpPr>
        <p:spPr>
          <a:xfrm>
            <a:off x="-2906241" y="-89452"/>
            <a:ext cx="1739348" cy="7036904"/>
          </a:xfrm>
          <a:prstGeom prst="rect">
            <a:avLst/>
          </a:prstGeom>
          <a:solidFill>
            <a:srgbClr val="C474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0A3F9D-5C3E-F9B1-3983-6F03B902193D}"/>
              </a:ext>
            </a:extLst>
          </p:cNvPr>
          <p:cNvSpPr/>
          <p:nvPr/>
        </p:nvSpPr>
        <p:spPr>
          <a:xfrm>
            <a:off x="-2307029" y="-89452"/>
            <a:ext cx="1739348" cy="7036904"/>
          </a:xfrm>
          <a:prstGeom prst="rect">
            <a:avLst/>
          </a:prstGeom>
          <a:solidFill>
            <a:srgbClr val="A38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6" name="Picture 5" descr="A green circuit board with white text&#10;&#10;Description automatically generated">
            <a:extLst>
              <a:ext uri="{FF2B5EF4-FFF2-40B4-BE49-F238E27FC236}">
                <a16:creationId xmlns:a16="http://schemas.microsoft.com/office/drawing/2014/main" id="{166511BA-2C73-9B1D-055F-858045F0B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540000">
            <a:off x="6096000" y="1364215"/>
            <a:ext cx="5860580" cy="2992803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55D6980-6A11-ED6D-33B2-981EE7616AF2}"/>
              </a:ext>
            </a:extLst>
          </p:cNvPr>
          <p:cNvSpPr/>
          <p:nvPr/>
        </p:nvSpPr>
        <p:spPr>
          <a:xfrm rot="21540000">
            <a:off x="9373253" y="3186586"/>
            <a:ext cx="609600" cy="866569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AC7480B-7399-8873-654B-5D1594BBE4A6}"/>
              </a:ext>
            </a:extLst>
          </p:cNvPr>
          <p:cNvSpPr/>
          <p:nvPr/>
        </p:nvSpPr>
        <p:spPr>
          <a:xfrm rot="21540000">
            <a:off x="9001468" y="2389839"/>
            <a:ext cx="743570" cy="584530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BB1A170-BC5E-5E33-309A-5DC202B20B79}"/>
              </a:ext>
            </a:extLst>
          </p:cNvPr>
          <p:cNvSpPr/>
          <p:nvPr/>
        </p:nvSpPr>
        <p:spPr>
          <a:xfrm rot="21540000">
            <a:off x="9407087" y="1670648"/>
            <a:ext cx="609600" cy="723231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18502A5-C085-667E-C3ED-1D5BCA07FDF3}"/>
              </a:ext>
            </a:extLst>
          </p:cNvPr>
          <p:cNvCxnSpPr>
            <a:cxnSpLocks/>
          </p:cNvCxnSpPr>
          <p:nvPr/>
        </p:nvCxnSpPr>
        <p:spPr>
          <a:xfrm>
            <a:off x="4137891" y="6483629"/>
            <a:ext cx="7739477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492934D-B684-66BC-CA84-923DF8F42239}"/>
              </a:ext>
            </a:extLst>
          </p:cNvPr>
          <p:cNvSpPr txBox="1"/>
          <p:nvPr/>
        </p:nvSpPr>
        <p:spPr>
          <a:xfrm>
            <a:off x="4137891" y="6534543"/>
            <a:ext cx="8910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wolles-elektronikkiste.de</a:t>
            </a:r>
            <a:r>
              <a:rPr lang="en-GB" sz="1100" dirty="0"/>
              <a:t>/</a:t>
            </a:r>
            <a:r>
              <a:rPr lang="en-GB" sz="1100" dirty="0" err="1"/>
              <a:t>wp</a:t>
            </a:r>
            <a:r>
              <a:rPr lang="en-GB" sz="1100" dirty="0"/>
              <a:t>-content/uploads/2019/09/</a:t>
            </a:r>
            <a:r>
              <a:rPr lang="en-GB" sz="1100" dirty="0" err="1"/>
              <a:t>HF_Modul_vorne_u_hinten.jpg</a:t>
            </a:r>
            <a:endParaRPr lang="en-DE" sz="1100" dirty="0"/>
          </a:p>
        </p:txBody>
      </p:sp>
    </p:spTree>
    <p:extLst>
      <p:ext uri="{BB962C8B-B14F-4D97-AF65-F5344CB8AC3E}">
        <p14:creationId xmlns:p14="http://schemas.microsoft.com/office/powerpoint/2010/main" val="2032197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A7E4F-2D81-AB14-D129-189677014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7379"/>
            <a:ext cx="12192000" cy="633285"/>
          </a:xfrm>
        </p:spPr>
        <p:txBody>
          <a:bodyPr>
            <a:normAutofit/>
          </a:bodyPr>
          <a:lstStyle/>
          <a:p>
            <a:r>
              <a:rPr lang="en-DE" sz="3200" b="1">
                <a:latin typeface="Roboto Black" panose="02000000000000000000" pitchFamily="2" charset="0"/>
                <a:ea typeface="Roboto Black" panose="02000000000000000000" pitchFamily="2" charset="0"/>
                <a:cs typeface="Aharoni" panose="02010803020104030203" pitchFamily="2" charset="-79"/>
              </a:rPr>
              <a:t>Doppler Effekt (RCWL-0516)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72A72-941D-A6F4-9FA7-4D067514A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908" y="4595095"/>
            <a:ext cx="3018027" cy="5920505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>
                <a:latin typeface="Roboto" panose="02000000000000000000" pitchFamily="2" charset="0"/>
                <a:ea typeface="Roboto" panose="02000000000000000000" pitchFamily="2" charset="0"/>
              </a:rPr>
              <a:t>R</a:t>
            </a:r>
            <a:r>
              <a:rPr lang="en-DE">
                <a:latin typeface="Roboto" panose="02000000000000000000" pitchFamily="2" charset="0"/>
                <a:ea typeface="Roboto" panose="02000000000000000000" pitchFamily="2" charset="0"/>
              </a:rPr>
              <a:t> = Reichweite</a:t>
            </a:r>
          </a:p>
          <a:p>
            <a:pPr marL="457200" indent="-45720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l-GR" b="0" i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λ</a:t>
            </a:r>
            <a:r>
              <a:rPr lang="en-DE">
                <a:solidFill>
                  <a:srgbClr val="11111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Frequenz / Wellenlänge</a:t>
            </a:r>
            <a:endParaRPr lang="en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F2684E-3D83-DAC8-2707-DBC55161A05C}"/>
              </a:ext>
            </a:extLst>
          </p:cNvPr>
          <p:cNvSpPr/>
          <p:nvPr/>
        </p:nvSpPr>
        <p:spPr>
          <a:xfrm>
            <a:off x="-4439635" y="-89452"/>
            <a:ext cx="1739348" cy="70369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95A8C6-9219-A057-9519-4AC51E00910A}"/>
              </a:ext>
            </a:extLst>
          </p:cNvPr>
          <p:cNvSpPr/>
          <p:nvPr/>
        </p:nvSpPr>
        <p:spPr>
          <a:xfrm>
            <a:off x="-3900139" y="-89452"/>
            <a:ext cx="1739348" cy="7036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116FF9-12DC-5BCF-9076-1430AA895768}"/>
              </a:ext>
            </a:extLst>
          </p:cNvPr>
          <p:cNvSpPr/>
          <p:nvPr/>
        </p:nvSpPr>
        <p:spPr>
          <a:xfrm>
            <a:off x="-1863572" y="-38227"/>
            <a:ext cx="1739348" cy="7036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3F2F1C-B452-82F1-3F32-A61D84887B51}"/>
              </a:ext>
            </a:extLst>
          </p:cNvPr>
          <p:cNvSpPr/>
          <p:nvPr/>
        </p:nvSpPr>
        <p:spPr>
          <a:xfrm>
            <a:off x="-1561363" y="-89452"/>
            <a:ext cx="1739348" cy="70369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BF75F5-15B5-16F9-B9BF-DC51E26AA892}"/>
              </a:ext>
            </a:extLst>
          </p:cNvPr>
          <p:cNvSpPr/>
          <p:nvPr/>
        </p:nvSpPr>
        <p:spPr>
          <a:xfrm>
            <a:off x="-2906241" y="-89452"/>
            <a:ext cx="1739348" cy="7036904"/>
          </a:xfrm>
          <a:prstGeom prst="rect">
            <a:avLst/>
          </a:prstGeom>
          <a:solidFill>
            <a:srgbClr val="C474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0A3F9D-5C3E-F9B1-3983-6F03B902193D}"/>
              </a:ext>
            </a:extLst>
          </p:cNvPr>
          <p:cNvSpPr/>
          <p:nvPr/>
        </p:nvSpPr>
        <p:spPr>
          <a:xfrm>
            <a:off x="-5612553" y="-89452"/>
            <a:ext cx="1739348" cy="7036904"/>
          </a:xfrm>
          <a:prstGeom prst="rect">
            <a:avLst/>
          </a:prstGeom>
          <a:solidFill>
            <a:srgbClr val="A38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9" name="Picture 8" descr="A graph of a graph of a plane&#10;&#10;Description automatically generated with medium confidence">
            <a:extLst>
              <a:ext uri="{FF2B5EF4-FFF2-40B4-BE49-F238E27FC236}">
                <a16:creationId xmlns:a16="http://schemas.microsoft.com/office/drawing/2014/main" id="{05E3114A-9664-34A6-10FD-BF29BE7ED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740664"/>
            <a:ext cx="5715000" cy="5715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83A012-DCA9-82A3-FEA3-67B5B02A340F}"/>
              </a:ext>
            </a:extLst>
          </p:cNvPr>
          <p:cNvCxnSpPr>
            <a:cxnSpLocks/>
          </p:cNvCxnSpPr>
          <p:nvPr/>
        </p:nvCxnSpPr>
        <p:spPr>
          <a:xfrm>
            <a:off x="4137891" y="6483629"/>
            <a:ext cx="7739477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5C005C-B06D-433A-2A30-7803B7F5AC97}"/>
              </a:ext>
            </a:extLst>
          </p:cNvPr>
          <p:cNvSpPr txBox="1"/>
          <p:nvPr/>
        </p:nvSpPr>
        <p:spPr>
          <a:xfrm>
            <a:off x="4137891" y="6534543"/>
            <a:ext cx="8910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www.radartutorial.eu</a:t>
            </a:r>
            <a:r>
              <a:rPr lang="en-GB" sz="1100" dirty="0"/>
              <a:t>/11.coherent/pic/</a:t>
            </a:r>
            <a:r>
              <a:rPr lang="en-GB" sz="1100" dirty="0" err="1"/>
              <a:t>phasenlage.print.png</a:t>
            </a:r>
            <a:endParaRPr lang="en-DE" sz="1100" dirty="0"/>
          </a:p>
        </p:txBody>
      </p:sp>
    </p:spTree>
    <p:extLst>
      <p:ext uri="{BB962C8B-B14F-4D97-AF65-F5344CB8AC3E}">
        <p14:creationId xmlns:p14="http://schemas.microsoft.com/office/powerpoint/2010/main" val="1703068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657</Words>
  <Application>Microsoft Macintosh PowerPoint</Application>
  <PresentationFormat>Widescreen</PresentationFormat>
  <Paragraphs>138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Aharoni</vt:lpstr>
      <vt:lpstr>Arial</vt:lpstr>
      <vt:lpstr>Calibri</vt:lpstr>
      <vt:lpstr>Calibri Light</vt:lpstr>
      <vt:lpstr>Courier New</vt:lpstr>
      <vt:lpstr>Menlo</vt:lpstr>
      <vt:lpstr>Open Sans</vt:lpstr>
      <vt:lpstr>Roboto</vt:lpstr>
      <vt:lpstr>Roboto Black</vt:lpstr>
      <vt:lpstr>Roboto Medium</vt:lpstr>
      <vt:lpstr>Office Theme</vt:lpstr>
      <vt:lpstr>Radarfalle</vt:lpstr>
      <vt:lpstr>Inhaltsangabe</vt:lpstr>
      <vt:lpstr>Projekt</vt:lpstr>
      <vt:lpstr>Aufbau</vt:lpstr>
      <vt:lpstr>Probleme</vt:lpstr>
      <vt:lpstr>Lösung</vt:lpstr>
      <vt:lpstr>RCWL-0516</vt:lpstr>
      <vt:lpstr>RCWL-0516</vt:lpstr>
      <vt:lpstr>Doppler Effekt (RCWL-0516)</vt:lpstr>
      <vt:lpstr>Umsetzung / Code</vt:lpstr>
      <vt:lpstr>Umsetzung / Code</vt:lpstr>
      <vt:lpstr>Umsetzung / Code</vt:lpstr>
      <vt:lpstr>Fazit</vt:lpstr>
      <vt:lpstr>Vielen Dank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WoJu</dc:creator>
  <cp:lastModifiedBy>WoJu</cp:lastModifiedBy>
  <cp:revision>2</cp:revision>
  <dcterms:created xsi:type="dcterms:W3CDTF">2023-11-23T21:17:04Z</dcterms:created>
  <dcterms:modified xsi:type="dcterms:W3CDTF">2023-12-04T22:09:52Z</dcterms:modified>
</cp:coreProperties>
</file>