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75" r:id="rId1"/>
  </p:sldMasterIdLst>
  <p:notesMasterIdLst>
    <p:notesMasterId r:id="rId10"/>
  </p:notesMasterIdLst>
  <p:sldIdLst>
    <p:sldId id="256" r:id="rId2"/>
    <p:sldId id="257" r:id="rId3"/>
    <p:sldId id="259" r:id="rId4"/>
    <p:sldId id="267" r:id="rId5"/>
    <p:sldId id="266" r:id="rId6"/>
    <p:sldId id="260"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5102"/>
  </p:normalViewPr>
  <p:slideViewPr>
    <p:cSldViewPr snapToGrid="0">
      <p:cViewPr varScale="1">
        <p:scale>
          <a:sx n="104" d="100"/>
          <a:sy n="104" d="100"/>
        </p:scale>
        <p:origin x="232"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hannahstrassmann/Desktop/Data%20Analytics%20Course/Exercises/Exercise%201.1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hannahstrassmann/Desktop/Data%20Analytics%20Course/Exercises/Exercise%201.10.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Users/hannahstrassmann/Desktop/Data%20Analytics%20Course/Exercises/Exercise%201.8.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hannahstrassmann/Desktop/Data%20Analytics%20Course/Exercises/Exercise%201.10.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[Exercise 1.10.xlsx]Sheet2!PivotTable1</c:name>
    <c:fmtId val="5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Sales over the Years by Region</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957182720508077"/>
          <c:y val="0.14447129939131828"/>
          <c:w val="0.73177779765602302"/>
          <c:h val="0.67765907959028993"/>
        </c:manualLayout>
      </c:layout>
      <c:lineChart>
        <c:grouping val="standard"/>
        <c:varyColors val="0"/>
        <c:ser>
          <c:idx val="0"/>
          <c:order val="0"/>
          <c:tx>
            <c:strRef>
              <c:f>Sheet2!$B$3</c:f>
              <c:strCache>
                <c:ptCount val="1"/>
                <c:pt idx="0">
                  <c:v>Sum of JP_Sales</c:v>
                </c:pt>
              </c:strCache>
            </c:strRef>
          </c:tx>
          <c:spPr>
            <a:ln w="28575" cap="rnd">
              <a:solidFill>
                <a:schemeClr val="accent6"/>
              </a:solidFill>
              <a:round/>
            </a:ln>
            <a:effectLst/>
          </c:spPr>
          <c:marker>
            <c:symbol val="none"/>
          </c:marker>
          <c:cat>
            <c:strRef>
              <c:f>Sheet2!$A$4:$A$41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Sheet2!$B$4:$B$41</c:f>
              <c:numCache>
                <c:formatCode>General</c:formatCode>
                <c:ptCount val="37"/>
                <c:pt idx="0">
                  <c:v>0</c:v>
                </c:pt>
                <c:pt idx="1">
                  <c:v>0</c:v>
                </c:pt>
                <c:pt idx="2">
                  <c:v>0</c:v>
                </c:pt>
                <c:pt idx="3">
                  <c:v>8.1</c:v>
                </c:pt>
                <c:pt idx="4">
                  <c:v>14.269999999999998</c:v>
                </c:pt>
                <c:pt idx="5">
                  <c:v>14.56</c:v>
                </c:pt>
                <c:pt idx="6">
                  <c:v>19.809999999999999</c:v>
                </c:pt>
                <c:pt idx="7">
                  <c:v>11.63</c:v>
                </c:pt>
                <c:pt idx="8">
                  <c:v>15.759999999999998</c:v>
                </c:pt>
                <c:pt idx="9">
                  <c:v>18.360000000000003</c:v>
                </c:pt>
                <c:pt idx="10">
                  <c:v>14.880000000000003</c:v>
                </c:pt>
                <c:pt idx="11">
                  <c:v>14.780000000000001</c:v>
                </c:pt>
                <c:pt idx="12">
                  <c:v>28.91</c:v>
                </c:pt>
                <c:pt idx="13">
                  <c:v>25.330000000000009</c:v>
                </c:pt>
                <c:pt idx="14">
                  <c:v>33.990000000000016</c:v>
                </c:pt>
                <c:pt idx="15">
                  <c:v>45.750000000000014</c:v>
                </c:pt>
                <c:pt idx="16">
                  <c:v>57.439999999999969</c:v>
                </c:pt>
                <c:pt idx="17">
                  <c:v>48.869999999999969</c:v>
                </c:pt>
                <c:pt idx="18">
                  <c:v>50.04</c:v>
                </c:pt>
                <c:pt idx="19">
                  <c:v>52.34</c:v>
                </c:pt>
                <c:pt idx="20">
                  <c:v>42.770000000000046</c:v>
                </c:pt>
                <c:pt idx="21">
                  <c:v>39.859999999999992</c:v>
                </c:pt>
                <c:pt idx="22">
                  <c:v>41.760000000000019</c:v>
                </c:pt>
                <c:pt idx="23">
                  <c:v>34.200000000000031</c:v>
                </c:pt>
                <c:pt idx="24">
                  <c:v>41.649999999999991</c:v>
                </c:pt>
                <c:pt idx="25">
                  <c:v>54.280000000000008</c:v>
                </c:pt>
                <c:pt idx="26">
                  <c:v>73.729999999999947</c:v>
                </c:pt>
                <c:pt idx="27">
                  <c:v>60.327797734000107</c:v>
                </c:pt>
                <c:pt idx="28">
                  <c:v>60.375595468000036</c:v>
                </c:pt>
                <c:pt idx="29">
                  <c:v>61.927797733999981</c:v>
                </c:pt>
                <c:pt idx="30">
                  <c:v>59.527797734000217</c:v>
                </c:pt>
                <c:pt idx="31">
                  <c:v>53.040000000000092</c:v>
                </c:pt>
                <c:pt idx="32">
                  <c:v>51.74000000000013</c:v>
                </c:pt>
                <c:pt idx="33">
                  <c:v>47.627797734000062</c:v>
                </c:pt>
                <c:pt idx="34">
                  <c:v>39.460000000000107</c:v>
                </c:pt>
                <c:pt idx="35">
                  <c:v>33.720000000000155</c:v>
                </c:pt>
                <c:pt idx="36">
                  <c:v>13.699999999999969</c:v>
                </c:pt>
              </c:numCache>
            </c:numRef>
          </c:val>
          <c:smooth val="0"/>
          <c:extLst>
            <c:ext xmlns:c16="http://schemas.microsoft.com/office/drawing/2014/chart" uri="{C3380CC4-5D6E-409C-BE32-E72D297353CC}">
              <c16:uniqueId val="{00000000-292A-464B-9D0A-F8C1A6CDDBEE}"/>
            </c:ext>
          </c:extLst>
        </c:ser>
        <c:ser>
          <c:idx val="1"/>
          <c:order val="1"/>
          <c:tx>
            <c:strRef>
              <c:f>Sheet2!$C$3</c:f>
              <c:strCache>
                <c:ptCount val="1"/>
                <c:pt idx="0">
                  <c:v>Sum of EU_Sales</c:v>
                </c:pt>
              </c:strCache>
            </c:strRef>
          </c:tx>
          <c:spPr>
            <a:ln w="28575" cap="rnd">
              <a:solidFill>
                <a:schemeClr val="accent5"/>
              </a:solidFill>
              <a:round/>
            </a:ln>
            <a:effectLst/>
          </c:spPr>
          <c:marker>
            <c:symbol val="none"/>
          </c:marker>
          <c:cat>
            <c:strRef>
              <c:f>Sheet2!$A$4:$A$41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Sheet2!$C$4:$C$41</c:f>
              <c:numCache>
                <c:formatCode>General</c:formatCode>
                <c:ptCount val="37"/>
                <c:pt idx="0">
                  <c:v>0.67000000000000015</c:v>
                </c:pt>
                <c:pt idx="1">
                  <c:v>1.9600000000000006</c:v>
                </c:pt>
                <c:pt idx="2">
                  <c:v>1.6500000000000008</c:v>
                </c:pt>
                <c:pt idx="3">
                  <c:v>0.80000000000000027</c:v>
                </c:pt>
                <c:pt idx="4">
                  <c:v>2.0999999999999996</c:v>
                </c:pt>
                <c:pt idx="5">
                  <c:v>4.74</c:v>
                </c:pt>
                <c:pt idx="6">
                  <c:v>2.8400000000000007</c:v>
                </c:pt>
                <c:pt idx="7">
                  <c:v>1.4100000000000001</c:v>
                </c:pt>
                <c:pt idx="8">
                  <c:v>6.5900000000000007</c:v>
                </c:pt>
                <c:pt idx="9">
                  <c:v>8.44</c:v>
                </c:pt>
                <c:pt idx="10">
                  <c:v>7.6299999999999981</c:v>
                </c:pt>
                <c:pt idx="11">
                  <c:v>3.9499999999999993</c:v>
                </c:pt>
                <c:pt idx="12">
                  <c:v>11.710000000000003</c:v>
                </c:pt>
                <c:pt idx="13">
                  <c:v>4.6499999999999995</c:v>
                </c:pt>
                <c:pt idx="14">
                  <c:v>14.879999999999997</c:v>
                </c:pt>
                <c:pt idx="15">
                  <c:v>14.899999999999981</c:v>
                </c:pt>
                <c:pt idx="16">
                  <c:v>47.259999999999984</c:v>
                </c:pt>
                <c:pt idx="17">
                  <c:v>48.319999999999986</c:v>
                </c:pt>
                <c:pt idx="18">
                  <c:v>66.900000000000119</c:v>
                </c:pt>
                <c:pt idx="19">
                  <c:v>62.67000000000003</c:v>
                </c:pt>
                <c:pt idx="20">
                  <c:v>52.750000000000028</c:v>
                </c:pt>
                <c:pt idx="21">
                  <c:v>94.889999999999858</c:v>
                </c:pt>
                <c:pt idx="22">
                  <c:v>109.74000000000032</c:v>
                </c:pt>
                <c:pt idx="23">
                  <c:v>103.8100000000003</c:v>
                </c:pt>
                <c:pt idx="24">
                  <c:v>107.32000000000035</c:v>
                </c:pt>
                <c:pt idx="25">
                  <c:v>121.94000000000041</c:v>
                </c:pt>
                <c:pt idx="26">
                  <c:v>129.23999999999992</c:v>
                </c:pt>
                <c:pt idx="27">
                  <c:v>160.64670503899973</c:v>
                </c:pt>
                <c:pt idx="28">
                  <c:v>184.69341007799983</c:v>
                </c:pt>
                <c:pt idx="29">
                  <c:v>191.73670503899984</c:v>
                </c:pt>
                <c:pt idx="30">
                  <c:v>176.87670503900017</c:v>
                </c:pt>
                <c:pt idx="31">
                  <c:v>167.44000000000025</c:v>
                </c:pt>
                <c:pt idx="32">
                  <c:v>118.78000000000002</c:v>
                </c:pt>
                <c:pt idx="33">
                  <c:v>125.94670503900004</c:v>
                </c:pt>
                <c:pt idx="34">
                  <c:v>125.65000000000011</c:v>
                </c:pt>
                <c:pt idx="35">
                  <c:v>97.710000000000022</c:v>
                </c:pt>
                <c:pt idx="36">
                  <c:v>26.760000000000062</c:v>
                </c:pt>
              </c:numCache>
            </c:numRef>
          </c:val>
          <c:smooth val="0"/>
          <c:extLst>
            <c:ext xmlns:c16="http://schemas.microsoft.com/office/drawing/2014/chart" uri="{C3380CC4-5D6E-409C-BE32-E72D297353CC}">
              <c16:uniqueId val="{00000001-292A-464B-9D0A-F8C1A6CDDBEE}"/>
            </c:ext>
          </c:extLst>
        </c:ser>
        <c:ser>
          <c:idx val="2"/>
          <c:order val="2"/>
          <c:tx>
            <c:strRef>
              <c:f>Sheet2!$D$3</c:f>
              <c:strCache>
                <c:ptCount val="1"/>
                <c:pt idx="0">
                  <c:v>Sum of NA_Sales</c:v>
                </c:pt>
              </c:strCache>
            </c:strRef>
          </c:tx>
          <c:spPr>
            <a:ln w="28575" cap="rnd">
              <a:solidFill>
                <a:schemeClr val="accent4"/>
              </a:solidFill>
              <a:round/>
            </a:ln>
            <a:effectLst/>
          </c:spPr>
          <c:marker>
            <c:symbol val="none"/>
          </c:marker>
          <c:cat>
            <c:strRef>
              <c:f>Sheet2!$A$4:$A$41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Sheet2!$D$4:$D$41</c:f>
              <c:numCache>
                <c:formatCode>General</c:formatCode>
                <c:ptCount val="37"/>
                <c:pt idx="0">
                  <c:v>10.590000000000003</c:v>
                </c:pt>
                <c:pt idx="1">
                  <c:v>33.4</c:v>
                </c:pt>
                <c:pt idx="2">
                  <c:v>26.920000000000005</c:v>
                </c:pt>
                <c:pt idx="3">
                  <c:v>7.76</c:v>
                </c:pt>
                <c:pt idx="4">
                  <c:v>33.28</c:v>
                </c:pt>
                <c:pt idx="5">
                  <c:v>33.729999999999997</c:v>
                </c:pt>
                <c:pt idx="6">
                  <c:v>12.5</c:v>
                </c:pt>
                <c:pt idx="7">
                  <c:v>8.4600000000000026</c:v>
                </c:pt>
                <c:pt idx="8">
                  <c:v>23.869999999999997</c:v>
                </c:pt>
                <c:pt idx="9">
                  <c:v>45.15</c:v>
                </c:pt>
                <c:pt idx="10">
                  <c:v>25.46</c:v>
                </c:pt>
                <c:pt idx="11">
                  <c:v>12.76</c:v>
                </c:pt>
                <c:pt idx="12">
                  <c:v>33.869999999999997</c:v>
                </c:pt>
                <c:pt idx="13">
                  <c:v>15.120000000000001</c:v>
                </c:pt>
                <c:pt idx="14">
                  <c:v>28.150000000000002</c:v>
                </c:pt>
                <c:pt idx="15">
                  <c:v>24.820000000000011</c:v>
                </c:pt>
                <c:pt idx="16">
                  <c:v>86.759999999999991</c:v>
                </c:pt>
                <c:pt idx="17">
                  <c:v>94.750000000000071</c:v>
                </c:pt>
                <c:pt idx="18">
                  <c:v>128.35999999999999</c:v>
                </c:pt>
                <c:pt idx="19">
                  <c:v>126.06000000000004</c:v>
                </c:pt>
                <c:pt idx="20">
                  <c:v>94.490000000000038</c:v>
                </c:pt>
                <c:pt idx="21">
                  <c:v>173.98000000000039</c:v>
                </c:pt>
                <c:pt idx="22">
                  <c:v>216.19000000000014</c:v>
                </c:pt>
                <c:pt idx="23">
                  <c:v>193.59000000000069</c:v>
                </c:pt>
                <c:pt idx="24">
                  <c:v>222.5900000000004</c:v>
                </c:pt>
                <c:pt idx="25">
                  <c:v>242.6100000000005</c:v>
                </c:pt>
                <c:pt idx="26">
                  <c:v>263.11999999999887</c:v>
                </c:pt>
                <c:pt idx="27">
                  <c:v>312.04999999999836</c:v>
                </c:pt>
                <c:pt idx="28">
                  <c:v>351.43999999999915</c:v>
                </c:pt>
                <c:pt idx="29">
                  <c:v>338.84999999999889</c:v>
                </c:pt>
                <c:pt idx="30">
                  <c:v>304.24</c:v>
                </c:pt>
                <c:pt idx="31">
                  <c:v>241.06000000000094</c:v>
                </c:pt>
                <c:pt idx="32">
                  <c:v>154.96000000000004</c:v>
                </c:pt>
                <c:pt idx="33">
                  <c:v>154.7700000000001</c:v>
                </c:pt>
                <c:pt idx="34">
                  <c:v>131.9700000000002</c:v>
                </c:pt>
                <c:pt idx="35">
                  <c:v>102.81999999999992</c:v>
                </c:pt>
                <c:pt idx="36">
                  <c:v>22.660000000000057</c:v>
                </c:pt>
              </c:numCache>
            </c:numRef>
          </c:val>
          <c:smooth val="0"/>
          <c:extLst>
            <c:ext xmlns:c16="http://schemas.microsoft.com/office/drawing/2014/chart" uri="{C3380CC4-5D6E-409C-BE32-E72D297353CC}">
              <c16:uniqueId val="{00000002-292A-464B-9D0A-F8C1A6CDDBEE}"/>
            </c:ext>
          </c:extLst>
        </c:ser>
        <c:dLbls>
          <c:showLegendKey val="0"/>
          <c:showVal val="0"/>
          <c:showCatName val="0"/>
          <c:showSerName val="0"/>
          <c:showPercent val="0"/>
          <c:showBubbleSize val="0"/>
        </c:dLbls>
        <c:smooth val="0"/>
        <c:axId val="336874336"/>
        <c:axId val="337549568"/>
      </c:lineChart>
      <c:catAx>
        <c:axId val="3368743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7549568"/>
        <c:crosses val="autoZero"/>
        <c:auto val="1"/>
        <c:lblAlgn val="ctr"/>
        <c:lblOffset val="100"/>
        <c:noMultiLvlLbl val="0"/>
      </c:catAx>
      <c:valAx>
        <c:axId val="33754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Sales of</a:t>
                </a:r>
                <a:r>
                  <a:rPr lang="en-GB" baseline="0"/>
                  <a:t> Units in Milllions</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6874336"/>
        <c:crosses val="autoZero"/>
        <c:crossBetween val="between"/>
      </c:valAx>
      <c:spPr>
        <a:noFill/>
        <a:ln>
          <a:noFill/>
        </a:ln>
        <a:effectLst/>
      </c:spPr>
    </c:plotArea>
    <c:legend>
      <c:legendPos val="r"/>
      <c:layout>
        <c:manualLayout>
          <c:xMode val="edge"/>
          <c:yMode val="edge"/>
          <c:x val="0.7778410924869712"/>
          <c:y val="0.22903566393528413"/>
          <c:w val="0.21329562366636368"/>
          <c:h val="0.1979099074695412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[Exercise 1.10.xlsx]Sheet4!PivotTable2</c:name>
    <c:fmtId val="3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Sales</a:t>
            </a:r>
            <a:r>
              <a:rPr lang="en-GB" baseline="0" dirty="0"/>
              <a:t> over the last 5 Years by Region</a:t>
            </a:r>
          </a:p>
          <a:p>
            <a:pPr>
              <a:defRPr/>
            </a:pPr>
            <a:endParaRPr lang="en-GB" dirty="0"/>
          </a:p>
        </c:rich>
      </c:tx>
      <c:layout>
        <c:manualLayout>
          <c:xMode val="edge"/>
          <c:yMode val="edge"/>
          <c:x val="0.32891247289740955"/>
          <c:y val="0"/>
        </c:manualLayout>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579529460991288"/>
          <c:y val="0.18600388194358189"/>
          <c:w val="0.6424081138058596"/>
          <c:h val="0.68939803728670224"/>
        </c:manualLayout>
      </c:layout>
      <c:lineChart>
        <c:grouping val="standard"/>
        <c:varyColors val="0"/>
        <c:ser>
          <c:idx val="0"/>
          <c:order val="0"/>
          <c:tx>
            <c:strRef>
              <c:f>Sheet4!$B$3</c:f>
              <c:strCache>
                <c:ptCount val="1"/>
                <c:pt idx="0">
                  <c:v>Sum of JP_Sales</c:v>
                </c:pt>
              </c:strCache>
            </c:strRef>
          </c:tx>
          <c:spPr>
            <a:ln w="28575" cap="rnd">
              <a:solidFill>
                <a:schemeClr val="accent6"/>
              </a:solidFill>
              <a:round/>
            </a:ln>
            <a:effectLst/>
          </c:spPr>
          <c:marker>
            <c:symbol val="none"/>
          </c:marker>
          <c:cat>
            <c:strRef>
              <c:f>Sheet4!$A$4:$A$9</c:f>
              <c:strCache>
                <c:ptCount val="5"/>
                <c:pt idx="0">
                  <c:v>2012</c:v>
                </c:pt>
                <c:pt idx="1">
                  <c:v>2013</c:v>
                </c:pt>
                <c:pt idx="2">
                  <c:v>2014</c:v>
                </c:pt>
                <c:pt idx="3">
                  <c:v>2015</c:v>
                </c:pt>
                <c:pt idx="4">
                  <c:v>2016</c:v>
                </c:pt>
              </c:strCache>
            </c:strRef>
          </c:cat>
          <c:val>
            <c:numRef>
              <c:f>Sheet4!$B$4:$B$9</c:f>
              <c:numCache>
                <c:formatCode>General</c:formatCode>
                <c:ptCount val="5"/>
                <c:pt idx="0">
                  <c:v>51.739999999999981</c:v>
                </c:pt>
                <c:pt idx="1">
                  <c:v>47.627797733999991</c:v>
                </c:pt>
                <c:pt idx="2">
                  <c:v>39.459999999999972</c:v>
                </c:pt>
                <c:pt idx="3">
                  <c:v>33.719999999999963</c:v>
                </c:pt>
                <c:pt idx="4">
                  <c:v>13.699999999999998</c:v>
                </c:pt>
              </c:numCache>
            </c:numRef>
          </c:val>
          <c:smooth val="0"/>
          <c:extLst>
            <c:ext xmlns:c16="http://schemas.microsoft.com/office/drawing/2014/chart" uri="{C3380CC4-5D6E-409C-BE32-E72D297353CC}">
              <c16:uniqueId val="{00000000-D645-FF45-9EA3-38197DB5A399}"/>
            </c:ext>
          </c:extLst>
        </c:ser>
        <c:ser>
          <c:idx val="1"/>
          <c:order val="1"/>
          <c:tx>
            <c:strRef>
              <c:f>Sheet4!$C$3</c:f>
              <c:strCache>
                <c:ptCount val="1"/>
                <c:pt idx="0">
                  <c:v>Sum of EU_Sales</c:v>
                </c:pt>
              </c:strCache>
            </c:strRef>
          </c:tx>
          <c:spPr>
            <a:ln w="28575" cap="rnd">
              <a:solidFill>
                <a:schemeClr val="accent5"/>
              </a:solidFill>
              <a:round/>
            </a:ln>
            <a:effectLst/>
          </c:spPr>
          <c:marker>
            <c:symbol val="none"/>
          </c:marker>
          <c:cat>
            <c:strRef>
              <c:f>Sheet4!$A$4:$A$9</c:f>
              <c:strCache>
                <c:ptCount val="5"/>
                <c:pt idx="0">
                  <c:v>2012</c:v>
                </c:pt>
                <c:pt idx="1">
                  <c:v>2013</c:v>
                </c:pt>
                <c:pt idx="2">
                  <c:v>2014</c:v>
                </c:pt>
                <c:pt idx="3">
                  <c:v>2015</c:v>
                </c:pt>
                <c:pt idx="4">
                  <c:v>2016</c:v>
                </c:pt>
              </c:strCache>
            </c:strRef>
          </c:cat>
          <c:val>
            <c:numRef>
              <c:f>Sheet4!$C$4:$C$9</c:f>
              <c:numCache>
                <c:formatCode>General</c:formatCode>
                <c:ptCount val="5"/>
                <c:pt idx="0">
                  <c:v>118.78000000000014</c:v>
                </c:pt>
                <c:pt idx="1">
                  <c:v>125.94670503900002</c:v>
                </c:pt>
                <c:pt idx="2">
                  <c:v>125.65000000000009</c:v>
                </c:pt>
                <c:pt idx="3">
                  <c:v>97.709999999999951</c:v>
                </c:pt>
                <c:pt idx="4">
                  <c:v>26.75999999999997</c:v>
                </c:pt>
              </c:numCache>
            </c:numRef>
          </c:val>
          <c:smooth val="0"/>
          <c:extLst>
            <c:ext xmlns:c16="http://schemas.microsoft.com/office/drawing/2014/chart" uri="{C3380CC4-5D6E-409C-BE32-E72D297353CC}">
              <c16:uniqueId val="{00000001-D645-FF45-9EA3-38197DB5A399}"/>
            </c:ext>
          </c:extLst>
        </c:ser>
        <c:ser>
          <c:idx val="2"/>
          <c:order val="2"/>
          <c:tx>
            <c:strRef>
              <c:f>Sheet4!$D$3</c:f>
              <c:strCache>
                <c:ptCount val="1"/>
                <c:pt idx="0">
                  <c:v>Sum of NA_Sales</c:v>
                </c:pt>
              </c:strCache>
            </c:strRef>
          </c:tx>
          <c:spPr>
            <a:ln w="28575" cap="rnd">
              <a:solidFill>
                <a:schemeClr val="accent4"/>
              </a:solidFill>
              <a:round/>
            </a:ln>
            <a:effectLst/>
          </c:spPr>
          <c:marker>
            <c:symbol val="none"/>
          </c:marker>
          <c:cat>
            <c:strRef>
              <c:f>Sheet4!$A$4:$A$9</c:f>
              <c:strCache>
                <c:ptCount val="5"/>
                <c:pt idx="0">
                  <c:v>2012</c:v>
                </c:pt>
                <c:pt idx="1">
                  <c:v>2013</c:v>
                </c:pt>
                <c:pt idx="2">
                  <c:v>2014</c:v>
                </c:pt>
                <c:pt idx="3">
                  <c:v>2015</c:v>
                </c:pt>
                <c:pt idx="4">
                  <c:v>2016</c:v>
                </c:pt>
              </c:strCache>
            </c:strRef>
          </c:cat>
          <c:val>
            <c:numRef>
              <c:f>Sheet4!$D$4:$D$9</c:f>
              <c:numCache>
                <c:formatCode>General</c:formatCode>
                <c:ptCount val="5"/>
                <c:pt idx="0">
                  <c:v>154.95999999999992</c:v>
                </c:pt>
                <c:pt idx="1">
                  <c:v>154.76999999999984</c:v>
                </c:pt>
                <c:pt idx="2">
                  <c:v>131.96999999999994</c:v>
                </c:pt>
                <c:pt idx="3">
                  <c:v>102.81999999999994</c:v>
                </c:pt>
                <c:pt idx="4">
                  <c:v>22.659999999999989</c:v>
                </c:pt>
              </c:numCache>
            </c:numRef>
          </c:val>
          <c:smooth val="0"/>
          <c:extLst>
            <c:ext xmlns:c16="http://schemas.microsoft.com/office/drawing/2014/chart" uri="{C3380CC4-5D6E-409C-BE32-E72D297353CC}">
              <c16:uniqueId val="{00000002-D645-FF45-9EA3-38197DB5A399}"/>
            </c:ext>
          </c:extLst>
        </c:ser>
        <c:dLbls>
          <c:showLegendKey val="0"/>
          <c:showVal val="0"/>
          <c:showCatName val="0"/>
          <c:showSerName val="0"/>
          <c:showPercent val="0"/>
          <c:showBubbleSize val="0"/>
        </c:dLbls>
        <c:smooth val="0"/>
        <c:axId val="1653560175"/>
        <c:axId val="1653561887"/>
      </c:lineChart>
      <c:catAx>
        <c:axId val="16535601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3561887"/>
        <c:crosses val="autoZero"/>
        <c:auto val="1"/>
        <c:lblAlgn val="ctr"/>
        <c:lblOffset val="100"/>
        <c:noMultiLvlLbl val="0"/>
      </c:catAx>
      <c:valAx>
        <c:axId val="16535618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GB" sz="1000" b="0" i="0" u="none" strike="noStrike" kern="1200" baseline="0">
                    <a:solidFill>
                      <a:sysClr val="windowText" lastClr="000000">
                        <a:lumMod val="65000"/>
                        <a:lumOff val="35000"/>
                      </a:sysClr>
                    </a:solidFill>
                  </a:rPr>
                  <a:t>Sales of Units in Milllions</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GB"/>
              </a:p>
            </c:rich>
          </c:tx>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35601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[Exercise 1.8.xlsx]Line Chart ex 6!PivotTable5</c:name>
    <c:fmtId val="70"/>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GB" sz="1400" i="0" dirty="0">
                <a:effectLst/>
              </a:rPr>
              <a:t>Proportion of Global Sales over the Years by Region</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GB" dirty="0"/>
          </a:p>
        </c:rich>
      </c:tx>
      <c:layout>
        <c:manualLayout>
          <c:xMode val="edge"/>
          <c:yMode val="edge"/>
          <c:x val="0.28416291469388988"/>
          <c:y val="4.207183209905453E-3"/>
        </c:manualLayout>
      </c:layout>
      <c:overlay val="1"/>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510903103749431"/>
          <c:y val="9.8634584448656082E-2"/>
          <c:w val="0.8544086730159608"/>
          <c:h val="0.71814638244661089"/>
        </c:manualLayout>
      </c:layout>
      <c:lineChart>
        <c:grouping val="standard"/>
        <c:varyColors val="0"/>
        <c:ser>
          <c:idx val="0"/>
          <c:order val="0"/>
          <c:tx>
            <c:strRef>
              <c:f>'Line Chart ex 6'!$B$3</c:f>
              <c:strCache>
                <c:ptCount val="1"/>
                <c:pt idx="0">
                  <c:v>Sum of Proportian of JP_Sales</c:v>
                </c:pt>
              </c:strCache>
            </c:strRef>
          </c:tx>
          <c:spPr>
            <a:ln w="28575" cap="rnd">
              <a:solidFill>
                <a:schemeClr val="accent6"/>
              </a:solidFill>
              <a:round/>
            </a:ln>
            <a:effectLst/>
          </c:spPr>
          <c:marker>
            <c:symbol val="none"/>
          </c:marker>
          <c:cat>
            <c:strRef>
              <c:f>'Line Chart ex 6'!$A$4:$A$41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'Line Chart ex 6'!$B$4:$B$41</c:f>
              <c:numCache>
                <c:formatCode>0%</c:formatCode>
                <c:ptCount val="37"/>
                <c:pt idx="0">
                  <c:v>0</c:v>
                </c:pt>
                <c:pt idx="1">
                  <c:v>0</c:v>
                </c:pt>
                <c:pt idx="2">
                  <c:v>0</c:v>
                </c:pt>
                <c:pt idx="3">
                  <c:v>0.48243001786777834</c:v>
                </c:pt>
                <c:pt idx="4">
                  <c:v>0.28335980937251776</c:v>
                </c:pt>
                <c:pt idx="5">
                  <c:v>0.26992955135335556</c:v>
                </c:pt>
                <c:pt idx="6">
                  <c:v>0.53439438899379543</c:v>
                </c:pt>
                <c:pt idx="7">
                  <c:v>0.5349586016559339</c:v>
                </c:pt>
                <c:pt idx="8">
                  <c:v>0.33375688267683179</c:v>
                </c:pt>
                <c:pt idx="9">
                  <c:v>0.24996596324029954</c:v>
                </c:pt>
                <c:pt idx="10">
                  <c:v>0.30127556185462656</c:v>
                </c:pt>
                <c:pt idx="11">
                  <c:v>0.45857896369841761</c:v>
                </c:pt>
                <c:pt idx="12">
                  <c:v>0.37959558823529421</c:v>
                </c:pt>
                <c:pt idx="13">
                  <c:v>0.55089169204001764</c:v>
                </c:pt>
                <c:pt idx="14">
                  <c:v>0.42932929139825693</c:v>
                </c:pt>
                <c:pt idx="15">
                  <c:v>0.51923731699012665</c:v>
                </c:pt>
                <c:pt idx="16">
                  <c:v>0.28842580969118747</c:v>
                </c:pt>
                <c:pt idx="17">
                  <c:v>0.24315852323614259</c:v>
                </c:pt>
                <c:pt idx="18">
                  <c:v>0.19511053924435634</c:v>
                </c:pt>
                <c:pt idx="19">
                  <c:v>0.20830182672026093</c:v>
                </c:pt>
                <c:pt idx="20">
                  <c:v>0.21219487993649533</c:v>
                </c:pt>
                <c:pt idx="21">
                  <c:v>0.12025220985307901</c:v>
                </c:pt>
                <c:pt idx="22">
                  <c:v>0.10558252427184517</c:v>
                </c:pt>
                <c:pt idx="23">
                  <c:v>9.5570769875646597E-2</c:v>
                </c:pt>
                <c:pt idx="24">
                  <c:v>9.9329851422575485E-2</c:v>
                </c:pt>
                <c:pt idx="25">
                  <c:v>0.11801539331217178</c:v>
                </c:pt>
                <c:pt idx="26">
                  <c:v>0.14150545063718936</c:v>
                </c:pt>
                <c:pt idx="27">
                  <c:v>9.8634848571321765E-2</c:v>
                </c:pt>
                <c:pt idx="28">
                  <c:v>8.8801320880103563E-2</c:v>
                </c:pt>
                <c:pt idx="29">
                  <c:v>9.2734379143076154E-2</c:v>
                </c:pt>
                <c:pt idx="30">
                  <c:v>9.9056549521753967E-2</c:v>
                </c:pt>
                <c:pt idx="31">
                  <c:v>0.10279268978081053</c:v>
                </c:pt>
                <c:pt idx="32">
                  <c:v>0.1423227155196137</c:v>
                </c:pt>
                <c:pt idx="33">
                  <c:v>0.12921001921834072</c:v>
                </c:pt>
                <c:pt idx="34">
                  <c:v>0.1170746180091983</c:v>
                </c:pt>
                <c:pt idx="35">
                  <c:v>0.12751474814702926</c:v>
                </c:pt>
                <c:pt idx="36">
                  <c:v>0.19314817425630851</c:v>
                </c:pt>
              </c:numCache>
            </c:numRef>
          </c:val>
          <c:smooth val="0"/>
          <c:extLst>
            <c:ext xmlns:c16="http://schemas.microsoft.com/office/drawing/2014/chart" uri="{C3380CC4-5D6E-409C-BE32-E72D297353CC}">
              <c16:uniqueId val="{00000000-CFBA-6040-B03C-57FC0C502A53}"/>
            </c:ext>
          </c:extLst>
        </c:ser>
        <c:ser>
          <c:idx val="1"/>
          <c:order val="1"/>
          <c:tx>
            <c:strRef>
              <c:f>'Line Chart ex 6'!$C$3</c:f>
              <c:strCache>
                <c:ptCount val="1"/>
                <c:pt idx="0">
                  <c:v>Sum of Proprtion EU_Sales</c:v>
                </c:pt>
              </c:strCache>
            </c:strRef>
          </c:tx>
          <c:spPr>
            <a:ln w="28575" cap="rnd">
              <a:solidFill>
                <a:schemeClr val="accent5"/>
              </a:solidFill>
              <a:round/>
            </a:ln>
            <a:effectLst/>
          </c:spPr>
          <c:marker>
            <c:symbol val="none"/>
          </c:marker>
          <c:cat>
            <c:strRef>
              <c:f>'Line Chart ex 6'!$A$4:$A$41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'Line Chart ex 6'!$C$4:$C$41</c:f>
              <c:numCache>
                <c:formatCode>0%</c:formatCode>
                <c:ptCount val="37"/>
                <c:pt idx="0">
                  <c:v>5.8875219683655555E-2</c:v>
                </c:pt>
                <c:pt idx="1">
                  <c:v>5.4794520547945209E-2</c:v>
                </c:pt>
                <c:pt idx="2">
                  <c:v>5.717255717255721E-2</c:v>
                </c:pt>
                <c:pt idx="3">
                  <c:v>4.7647409172126273E-2</c:v>
                </c:pt>
                <c:pt idx="4">
                  <c:v>4.1699761715647321E-2</c:v>
                </c:pt>
                <c:pt idx="5">
                  <c:v>8.7875417130144601E-2</c:v>
                </c:pt>
                <c:pt idx="6">
                  <c:v>7.6611815484219067E-2</c:v>
                </c:pt>
                <c:pt idx="7">
                  <c:v>6.4857405703771867E-2</c:v>
                </c:pt>
                <c:pt idx="8">
                  <c:v>0.13955950868276157</c:v>
                </c:pt>
                <c:pt idx="9">
                  <c:v>0.11490810074880871</c:v>
                </c:pt>
                <c:pt idx="10">
                  <c:v>0.15448471350475804</c:v>
                </c:pt>
                <c:pt idx="11">
                  <c:v>0.12255662426310887</c:v>
                </c:pt>
                <c:pt idx="12">
                  <c:v>0.1537552521008404</c:v>
                </c:pt>
                <c:pt idx="13">
                  <c:v>0.10113092648977816</c:v>
                </c:pt>
                <c:pt idx="14">
                  <c:v>0.18794998105342922</c:v>
                </c:pt>
                <c:pt idx="15">
                  <c:v>0.16910679832028142</c:v>
                </c:pt>
                <c:pt idx="16">
                  <c:v>0.23730856138589002</c:v>
                </c:pt>
                <c:pt idx="17">
                  <c:v>0.24042193253059982</c:v>
                </c:pt>
                <c:pt idx="18">
                  <c:v>0.26084922213124428</c:v>
                </c:pt>
                <c:pt idx="19">
                  <c:v>0.24941298205117995</c:v>
                </c:pt>
                <c:pt idx="20">
                  <c:v>0.26170867235562595</c:v>
                </c:pt>
                <c:pt idx="21">
                  <c:v>0.28627025070142126</c:v>
                </c:pt>
                <c:pt idx="22">
                  <c:v>0.27745752427184667</c:v>
                </c:pt>
                <c:pt idx="23">
                  <c:v>0.29009361464300853</c:v>
                </c:pt>
                <c:pt idx="24">
                  <c:v>0.25594428942787123</c:v>
                </c:pt>
                <c:pt idx="25">
                  <c:v>0.26512153759186208</c:v>
                </c:pt>
                <c:pt idx="26">
                  <c:v>0.24804237678489563</c:v>
                </c:pt>
                <c:pt idx="27">
                  <c:v>0.26265443162486357</c:v>
                </c:pt>
                <c:pt idx="28">
                  <c:v>0.27164980561508167</c:v>
                </c:pt>
                <c:pt idx="29">
                  <c:v>0.28711798176812553</c:v>
                </c:pt>
                <c:pt idx="30">
                  <c:v>0.29432965368939085</c:v>
                </c:pt>
                <c:pt idx="31">
                  <c:v>0.32450241283746067</c:v>
                </c:pt>
                <c:pt idx="32">
                  <c:v>0.326731583869727</c:v>
                </c:pt>
                <c:pt idx="33">
                  <c:v>0.34168231479992756</c:v>
                </c:pt>
                <c:pt idx="34">
                  <c:v>0.37279335410176734</c:v>
                </c:pt>
                <c:pt idx="35">
                  <c:v>0.3694978066858296</c:v>
                </c:pt>
                <c:pt idx="36">
                  <c:v>0.37727336810940432</c:v>
                </c:pt>
              </c:numCache>
            </c:numRef>
          </c:val>
          <c:smooth val="0"/>
          <c:extLst>
            <c:ext xmlns:c16="http://schemas.microsoft.com/office/drawing/2014/chart" uri="{C3380CC4-5D6E-409C-BE32-E72D297353CC}">
              <c16:uniqueId val="{00000001-CFBA-6040-B03C-57FC0C502A53}"/>
            </c:ext>
          </c:extLst>
        </c:ser>
        <c:ser>
          <c:idx val="2"/>
          <c:order val="2"/>
          <c:tx>
            <c:strRef>
              <c:f>'Line Chart ex 6'!$D$3</c:f>
              <c:strCache>
                <c:ptCount val="1"/>
                <c:pt idx="0">
                  <c:v>Sum of Proportion NA_Sales</c:v>
                </c:pt>
              </c:strCache>
            </c:strRef>
          </c:tx>
          <c:spPr>
            <a:ln w="28575" cap="rnd">
              <a:solidFill>
                <a:schemeClr val="accent4"/>
              </a:solidFill>
              <a:round/>
            </a:ln>
            <a:effectLst/>
          </c:spPr>
          <c:marker>
            <c:symbol val="none"/>
          </c:marker>
          <c:cat>
            <c:strRef>
              <c:f>'Line Chart ex 6'!$A$4:$A$41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'Line Chart ex 6'!$D$4:$D$41</c:f>
              <c:numCache>
                <c:formatCode>0%</c:formatCode>
                <c:ptCount val="37"/>
                <c:pt idx="0">
                  <c:v>0.93057996485061545</c:v>
                </c:pt>
                <c:pt idx="1">
                  <c:v>0.93374336035784145</c:v>
                </c:pt>
                <c:pt idx="2">
                  <c:v>0.93277893277893309</c:v>
                </c:pt>
                <c:pt idx="3">
                  <c:v>0.46217986896962471</c:v>
                </c:pt>
                <c:pt idx="4">
                  <c:v>0.66084193804606817</c:v>
                </c:pt>
                <c:pt idx="5">
                  <c:v>0.625324434556915</c:v>
                </c:pt>
                <c:pt idx="6">
                  <c:v>0.33719989209603451</c:v>
                </c:pt>
                <c:pt idx="7">
                  <c:v>0.38914443422263129</c:v>
                </c:pt>
                <c:pt idx="8">
                  <c:v>0.50550614146548067</c:v>
                </c:pt>
                <c:pt idx="9">
                  <c:v>0.61470388019060584</c:v>
                </c:pt>
                <c:pt idx="10">
                  <c:v>0.51548896537760691</c:v>
                </c:pt>
                <c:pt idx="11">
                  <c:v>0.39590443686006821</c:v>
                </c:pt>
                <c:pt idx="12">
                  <c:v>0.44472163865546227</c:v>
                </c:pt>
                <c:pt idx="13">
                  <c:v>0.32883862548934323</c:v>
                </c:pt>
                <c:pt idx="14">
                  <c:v>0.35556397625363134</c:v>
                </c:pt>
                <c:pt idx="15">
                  <c:v>0.28169333787311357</c:v>
                </c:pt>
                <c:pt idx="16">
                  <c:v>0.4356515189555612</c:v>
                </c:pt>
                <c:pt idx="17">
                  <c:v>0.47143994427306202</c:v>
                </c:pt>
                <c:pt idx="18">
                  <c:v>0.5004873864389604</c:v>
                </c:pt>
                <c:pt idx="19">
                  <c:v>0.50169140764914222</c:v>
                </c:pt>
                <c:pt idx="20">
                  <c:v>0.46879341139114866</c:v>
                </c:pt>
                <c:pt idx="21">
                  <c:v>0.52487404591667675</c:v>
                </c:pt>
                <c:pt idx="22">
                  <c:v>0.54659688511327131</c:v>
                </c:pt>
                <c:pt idx="23">
                  <c:v>0.54098085790135886</c:v>
                </c:pt>
                <c:pt idx="24">
                  <c:v>0.53084829839498493</c:v>
                </c:pt>
                <c:pt idx="25">
                  <c:v>0.52748184545810706</c:v>
                </c:pt>
                <c:pt idx="26">
                  <c:v>0.50499001996008586</c:v>
                </c:pt>
                <c:pt idx="27">
                  <c:v>0.5101960564248158</c:v>
                </c:pt>
                <c:pt idx="28">
                  <c:v>0.51690316208383236</c:v>
                </c:pt>
                <c:pt idx="29">
                  <c:v>0.50741420690597527</c:v>
                </c:pt>
                <c:pt idx="30">
                  <c:v>0.5062670848527836</c:v>
                </c:pt>
                <c:pt idx="31">
                  <c:v>0.46717959650381302</c:v>
                </c:pt>
                <c:pt idx="32">
                  <c:v>0.42625295703361593</c:v>
                </c:pt>
                <c:pt idx="33">
                  <c:v>0.41987737468169239</c:v>
                </c:pt>
                <c:pt idx="34">
                  <c:v>0.39154428126390978</c:v>
                </c:pt>
                <c:pt idx="35">
                  <c:v>0.38882166086825259</c:v>
                </c:pt>
                <c:pt idx="36">
                  <c:v>0.3194698999013118</c:v>
                </c:pt>
              </c:numCache>
            </c:numRef>
          </c:val>
          <c:smooth val="0"/>
          <c:extLst>
            <c:ext xmlns:c16="http://schemas.microsoft.com/office/drawing/2014/chart" uri="{C3380CC4-5D6E-409C-BE32-E72D297353CC}">
              <c16:uniqueId val="{00000002-CFBA-6040-B03C-57FC0C502A53}"/>
            </c:ext>
          </c:extLst>
        </c:ser>
        <c:dLbls>
          <c:showLegendKey val="0"/>
          <c:showVal val="0"/>
          <c:showCatName val="0"/>
          <c:showSerName val="0"/>
          <c:showPercent val="0"/>
          <c:showBubbleSize val="0"/>
        </c:dLbls>
        <c:smooth val="0"/>
        <c:axId val="1913045087"/>
        <c:axId val="66522128"/>
      </c:lineChart>
      <c:catAx>
        <c:axId val="191304508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400"/>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522128"/>
        <c:crosses val="autoZero"/>
        <c:auto val="1"/>
        <c:lblAlgn val="ctr"/>
        <c:lblOffset val="100"/>
        <c:noMultiLvlLbl val="0"/>
      </c:catAx>
      <c:valAx>
        <c:axId val="66522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400"/>
                  <a:t>Sales by Region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3045087"/>
        <c:crosses val="autoZero"/>
        <c:crossBetween val="between"/>
      </c:valAx>
      <c:spPr>
        <a:noFill/>
        <a:ln>
          <a:noFill/>
        </a:ln>
        <a:effectLst/>
      </c:spPr>
    </c:plotArea>
    <c:legend>
      <c:legendPos val="r"/>
      <c:layout>
        <c:manualLayout>
          <c:xMode val="edge"/>
          <c:yMode val="edge"/>
          <c:x val="0.71317920202907037"/>
          <c:y val="0.17678959398105373"/>
          <c:w val="0.28479967236676379"/>
          <c:h val="0.209368711045114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[Exercise 1.10.xlsx]Sheet2!PivotTable1</c:name>
    <c:fmtId val="77"/>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GB" sz="1400" i="0" dirty="0">
                <a:effectLst/>
              </a:rPr>
              <a:t>Proportion of Global Sales over the Years by Region</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GB" dirty="0"/>
          </a:p>
        </c:rich>
      </c:tx>
      <c:layout>
        <c:manualLayout>
          <c:xMode val="edge"/>
          <c:yMode val="edge"/>
          <c:x val="0.24488377392502339"/>
          <c:y val="4.8027398062231066E-2"/>
        </c:manualLayout>
      </c:layout>
      <c:overlay val="1"/>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82499725203306"/>
          <c:y val="0.16585541734270778"/>
          <c:w val="0.64542136365460412"/>
          <c:h val="0.63688281528356827"/>
        </c:manualLayout>
      </c:layout>
      <c:barChart>
        <c:barDir val="col"/>
        <c:grouping val="percentStacked"/>
        <c:varyColors val="0"/>
        <c:ser>
          <c:idx val="0"/>
          <c:order val="0"/>
          <c:tx>
            <c:strRef>
              <c:f>Sheet2!$B$3</c:f>
              <c:strCache>
                <c:ptCount val="1"/>
                <c:pt idx="0">
                  <c:v>Sum of JP_Sales</c:v>
                </c:pt>
              </c:strCache>
            </c:strRef>
          </c:tx>
          <c:spPr>
            <a:solidFill>
              <a:schemeClr val="accent6"/>
            </a:solidFill>
            <a:ln>
              <a:noFill/>
            </a:ln>
            <a:effectLst/>
          </c:spPr>
          <c:invertIfNegative val="0"/>
          <c:cat>
            <c:strRef>
              <c:f>Sheet2!$A$4:$A$41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Sheet2!$B$4:$B$41</c:f>
              <c:numCache>
                <c:formatCode>General</c:formatCode>
                <c:ptCount val="37"/>
                <c:pt idx="0">
                  <c:v>0</c:v>
                </c:pt>
                <c:pt idx="1">
                  <c:v>0</c:v>
                </c:pt>
                <c:pt idx="2">
                  <c:v>0</c:v>
                </c:pt>
                <c:pt idx="3">
                  <c:v>8.1</c:v>
                </c:pt>
                <c:pt idx="4">
                  <c:v>14.269999999999998</c:v>
                </c:pt>
                <c:pt idx="5">
                  <c:v>14.56</c:v>
                </c:pt>
                <c:pt idx="6">
                  <c:v>19.809999999999999</c:v>
                </c:pt>
                <c:pt idx="7">
                  <c:v>11.63</c:v>
                </c:pt>
                <c:pt idx="8">
                  <c:v>15.759999999999998</c:v>
                </c:pt>
                <c:pt idx="9">
                  <c:v>18.360000000000003</c:v>
                </c:pt>
                <c:pt idx="10">
                  <c:v>14.880000000000003</c:v>
                </c:pt>
                <c:pt idx="11">
                  <c:v>14.780000000000001</c:v>
                </c:pt>
                <c:pt idx="12">
                  <c:v>28.91</c:v>
                </c:pt>
                <c:pt idx="13">
                  <c:v>25.330000000000009</c:v>
                </c:pt>
                <c:pt idx="14">
                  <c:v>33.990000000000016</c:v>
                </c:pt>
                <c:pt idx="15">
                  <c:v>45.750000000000014</c:v>
                </c:pt>
                <c:pt idx="16">
                  <c:v>57.439999999999969</c:v>
                </c:pt>
                <c:pt idx="17">
                  <c:v>48.869999999999969</c:v>
                </c:pt>
                <c:pt idx="18">
                  <c:v>50.04</c:v>
                </c:pt>
                <c:pt idx="19">
                  <c:v>52.34</c:v>
                </c:pt>
                <c:pt idx="20">
                  <c:v>42.770000000000046</c:v>
                </c:pt>
                <c:pt idx="21">
                  <c:v>39.859999999999992</c:v>
                </c:pt>
                <c:pt idx="22">
                  <c:v>41.760000000000019</c:v>
                </c:pt>
                <c:pt idx="23">
                  <c:v>34.200000000000031</c:v>
                </c:pt>
                <c:pt idx="24">
                  <c:v>41.649999999999991</c:v>
                </c:pt>
                <c:pt idx="25">
                  <c:v>54.280000000000008</c:v>
                </c:pt>
                <c:pt idx="26">
                  <c:v>73.729999999999947</c:v>
                </c:pt>
                <c:pt idx="27">
                  <c:v>60.327797734000107</c:v>
                </c:pt>
                <c:pt idx="28">
                  <c:v>60.375595468000036</c:v>
                </c:pt>
                <c:pt idx="29">
                  <c:v>61.927797733999981</c:v>
                </c:pt>
                <c:pt idx="30">
                  <c:v>59.527797734000217</c:v>
                </c:pt>
                <c:pt idx="31">
                  <c:v>53.040000000000092</c:v>
                </c:pt>
                <c:pt idx="32">
                  <c:v>51.74000000000013</c:v>
                </c:pt>
                <c:pt idx="33">
                  <c:v>47.627797734000062</c:v>
                </c:pt>
                <c:pt idx="34">
                  <c:v>39.460000000000107</c:v>
                </c:pt>
                <c:pt idx="35">
                  <c:v>33.720000000000155</c:v>
                </c:pt>
                <c:pt idx="36">
                  <c:v>13.699999999999969</c:v>
                </c:pt>
              </c:numCache>
            </c:numRef>
          </c:val>
          <c:extLst>
            <c:ext xmlns:c16="http://schemas.microsoft.com/office/drawing/2014/chart" uri="{C3380CC4-5D6E-409C-BE32-E72D297353CC}">
              <c16:uniqueId val="{00000000-EB88-0A48-A380-CA3F046EADBD}"/>
            </c:ext>
          </c:extLst>
        </c:ser>
        <c:ser>
          <c:idx val="1"/>
          <c:order val="1"/>
          <c:tx>
            <c:strRef>
              <c:f>Sheet2!$C$3</c:f>
              <c:strCache>
                <c:ptCount val="1"/>
                <c:pt idx="0">
                  <c:v>Sum of EU_Sales</c:v>
                </c:pt>
              </c:strCache>
            </c:strRef>
          </c:tx>
          <c:spPr>
            <a:solidFill>
              <a:schemeClr val="accent5"/>
            </a:solidFill>
            <a:ln>
              <a:noFill/>
            </a:ln>
            <a:effectLst/>
          </c:spPr>
          <c:invertIfNegative val="0"/>
          <c:cat>
            <c:strRef>
              <c:f>Sheet2!$A$4:$A$41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Sheet2!$C$4:$C$41</c:f>
              <c:numCache>
                <c:formatCode>General</c:formatCode>
                <c:ptCount val="37"/>
                <c:pt idx="0">
                  <c:v>0.67000000000000015</c:v>
                </c:pt>
                <c:pt idx="1">
                  <c:v>1.9600000000000006</c:v>
                </c:pt>
                <c:pt idx="2">
                  <c:v>1.6500000000000008</c:v>
                </c:pt>
                <c:pt idx="3">
                  <c:v>0.80000000000000027</c:v>
                </c:pt>
                <c:pt idx="4">
                  <c:v>2.0999999999999996</c:v>
                </c:pt>
                <c:pt idx="5">
                  <c:v>4.74</c:v>
                </c:pt>
                <c:pt idx="6">
                  <c:v>2.8400000000000007</c:v>
                </c:pt>
                <c:pt idx="7">
                  <c:v>1.4100000000000001</c:v>
                </c:pt>
                <c:pt idx="8">
                  <c:v>6.5900000000000007</c:v>
                </c:pt>
                <c:pt idx="9">
                  <c:v>8.44</c:v>
                </c:pt>
                <c:pt idx="10">
                  <c:v>7.6299999999999981</c:v>
                </c:pt>
                <c:pt idx="11">
                  <c:v>3.9499999999999993</c:v>
                </c:pt>
                <c:pt idx="12">
                  <c:v>11.710000000000003</c:v>
                </c:pt>
                <c:pt idx="13">
                  <c:v>4.6499999999999995</c:v>
                </c:pt>
                <c:pt idx="14">
                  <c:v>14.879999999999997</c:v>
                </c:pt>
                <c:pt idx="15">
                  <c:v>14.899999999999981</c:v>
                </c:pt>
                <c:pt idx="16">
                  <c:v>47.259999999999984</c:v>
                </c:pt>
                <c:pt idx="17">
                  <c:v>48.319999999999986</c:v>
                </c:pt>
                <c:pt idx="18">
                  <c:v>66.900000000000119</c:v>
                </c:pt>
                <c:pt idx="19">
                  <c:v>62.67000000000003</c:v>
                </c:pt>
                <c:pt idx="20">
                  <c:v>52.750000000000028</c:v>
                </c:pt>
                <c:pt idx="21">
                  <c:v>94.889999999999858</c:v>
                </c:pt>
                <c:pt idx="22">
                  <c:v>109.74000000000032</c:v>
                </c:pt>
                <c:pt idx="23">
                  <c:v>103.8100000000003</c:v>
                </c:pt>
                <c:pt idx="24">
                  <c:v>107.32000000000035</c:v>
                </c:pt>
                <c:pt idx="25">
                  <c:v>121.94000000000041</c:v>
                </c:pt>
                <c:pt idx="26">
                  <c:v>129.23999999999992</c:v>
                </c:pt>
                <c:pt idx="27">
                  <c:v>160.64670503899973</c:v>
                </c:pt>
                <c:pt idx="28">
                  <c:v>184.69341007799983</c:v>
                </c:pt>
                <c:pt idx="29">
                  <c:v>191.73670503899984</c:v>
                </c:pt>
                <c:pt idx="30">
                  <c:v>176.87670503900017</c:v>
                </c:pt>
                <c:pt idx="31">
                  <c:v>167.44000000000025</c:v>
                </c:pt>
                <c:pt idx="32">
                  <c:v>118.78000000000002</c:v>
                </c:pt>
                <c:pt idx="33">
                  <c:v>125.94670503900004</c:v>
                </c:pt>
                <c:pt idx="34">
                  <c:v>125.65000000000011</c:v>
                </c:pt>
                <c:pt idx="35">
                  <c:v>97.710000000000022</c:v>
                </c:pt>
                <c:pt idx="36">
                  <c:v>26.760000000000062</c:v>
                </c:pt>
              </c:numCache>
            </c:numRef>
          </c:val>
          <c:extLst>
            <c:ext xmlns:c16="http://schemas.microsoft.com/office/drawing/2014/chart" uri="{C3380CC4-5D6E-409C-BE32-E72D297353CC}">
              <c16:uniqueId val="{00000001-EB88-0A48-A380-CA3F046EADBD}"/>
            </c:ext>
          </c:extLst>
        </c:ser>
        <c:ser>
          <c:idx val="2"/>
          <c:order val="2"/>
          <c:tx>
            <c:strRef>
              <c:f>Sheet2!$D$3</c:f>
              <c:strCache>
                <c:ptCount val="1"/>
                <c:pt idx="0">
                  <c:v>Sum of NA_Sales</c:v>
                </c:pt>
              </c:strCache>
            </c:strRef>
          </c:tx>
          <c:spPr>
            <a:solidFill>
              <a:schemeClr val="accent4"/>
            </a:solidFill>
            <a:ln>
              <a:noFill/>
            </a:ln>
            <a:effectLst/>
          </c:spPr>
          <c:invertIfNegative val="0"/>
          <c:cat>
            <c:strRef>
              <c:f>Sheet2!$A$4:$A$41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Sheet2!$D$4:$D$41</c:f>
              <c:numCache>
                <c:formatCode>General</c:formatCode>
                <c:ptCount val="37"/>
                <c:pt idx="0">
                  <c:v>10.590000000000003</c:v>
                </c:pt>
                <c:pt idx="1">
                  <c:v>33.4</c:v>
                </c:pt>
                <c:pt idx="2">
                  <c:v>26.920000000000005</c:v>
                </c:pt>
                <c:pt idx="3">
                  <c:v>7.76</c:v>
                </c:pt>
                <c:pt idx="4">
                  <c:v>33.28</c:v>
                </c:pt>
                <c:pt idx="5">
                  <c:v>33.729999999999997</c:v>
                </c:pt>
                <c:pt idx="6">
                  <c:v>12.5</c:v>
                </c:pt>
                <c:pt idx="7">
                  <c:v>8.4600000000000026</c:v>
                </c:pt>
                <c:pt idx="8">
                  <c:v>23.869999999999997</c:v>
                </c:pt>
                <c:pt idx="9">
                  <c:v>45.15</c:v>
                </c:pt>
                <c:pt idx="10">
                  <c:v>25.46</c:v>
                </c:pt>
                <c:pt idx="11">
                  <c:v>12.76</c:v>
                </c:pt>
                <c:pt idx="12">
                  <c:v>33.869999999999997</c:v>
                </c:pt>
                <c:pt idx="13">
                  <c:v>15.120000000000001</c:v>
                </c:pt>
                <c:pt idx="14">
                  <c:v>28.150000000000002</c:v>
                </c:pt>
                <c:pt idx="15">
                  <c:v>24.820000000000011</c:v>
                </c:pt>
                <c:pt idx="16">
                  <c:v>86.759999999999991</c:v>
                </c:pt>
                <c:pt idx="17">
                  <c:v>94.750000000000071</c:v>
                </c:pt>
                <c:pt idx="18">
                  <c:v>128.35999999999999</c:v>
                </c:pt>
                <c:pt idx="19">
                  <c:v>126.06000000000004</c:v>
                </c:pt>
                <c:pt idx="20">
                  <c:v>94.490000000000038</c:v>
                </c:pt>
                <c:pt idx="21">
                  <c:v>173.98000000000039</c:v>
                </c:pt>
                <c:pt idx="22">
                  <c:v>216.19000000000014</c:v>
                </c:pt>
                <c:pt idx="23">
                  <c:v>193.59000000000069</c:v>
                </c:pt>
                <c:pt idx="24">
                  <c:v>222.5900000000004</c:v>
                </c:pt>
                <c:pt idx="25">
                  <c:v>242.6100000000005</c:v>
                </c:pt>
                <c:pt idx="26">
                  <c:v>263.11999999999887</c:v>
                </c:pt>
                <c:pt idx="27">
                  <c:v>312.04999999999836</c:v>
                </c:pt>
                <c:pt idx="28">
                  <c:v>351.43999999999915</c:v>
                </c:pt>
                <c:pt idx="29">
                  <c:v>338.84999999999889</c:v>
                </c:pt>
                <c:pt idx="30">
                  <c:v>304.24</c:v>
                </c:pt>
                <c:pt idx="31">
                  <c:v>241.06000000000094</c:v>
                </c:pt>
                <c:pt idx="32">
                  <c:v>154.96000000000004</c:v>
                </c:pt>
                <c:pt idx="33">
                  <c:v>154.7700000000001</c:v>
                </c:pt>
                <c:pt idx="34">
                  <c:v>131.9700000000002</c:v>
                </c:pt>
                <c:pt idx="35">
                  <c:v>102.81999999999992</c:v>
                </c:pt>
                <c:pt idx="36">
                  <c:v>22.660000000000057</c:v>
                </c:pt>
              </c:numCache>
            </c:numRef>
          </c:val>
          <c:extLst>
            <c:ext xmlns:c16="http://schemas.microsoft.com/office/drawing/2014/chart" uri="{C3380CC4-5D6E-409C-BE32-E72D297353CC}">
              <c16:uniqueId val="{00000002-EB88-0A48-A380-CA3F046EADBD}"/>
            </c:ext>
          </c:extLst>
        </c:ser>
        <c:dLbls>
          <c:showLegendKey val="0"/>
          <c:showVal val="0"/>
          <c:showCatName val="0"/>
          <c:showSerName val="0"/>
          <c:showPercent val="0"/>
          <c:showBubbleSize val="0"/>
        </c:dLbls>
        <c:gapWidth val="150"/>
        <c:overlap val="100"/>
        <c:axId val="871714223"/>
        <c:axId val="1171546463"/>
      </c:barChart>
      <c:catAx>
        <c:axId val="87171422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1546463"/>
        <c:crosses val="autoZero"/>
        <c:auto val="1"/>
        <c:lblAlgn val="ctr"/>
        <c:lblOffset val="100"/>
        <c:noMultiLvlLbl val="0"/>
      </c:catAx>
      <c:valAx>
        <c:axId val="11715464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Sales by Region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7142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0.72389</cdr:x>
      <cdr:y>0.70845</cdr:y>
    </cdr:from>
    <cdr:to>
      <cdr:x>0.77686</cdr:x>
      <cdr:y>0.74227</cdr:y>
    </cdr:to>
    <cdr:cxnSp macro="">
      <cdr:nvCxnSpPr>
        <cdr:cNvPr id="3" name="Straight Arrow Connector 2">
          <a:extLst xmlns:a="http://schemas.openxmlformats.org/drawingml/2006/main">
            <a:ext uri="{FF2B5EF4-FFF2-40B4-BE49-F238E27FC236}">
              <a16:creationId xmlns:a16="http://schemas.microsoft.com/office/drawing/2014/main" id="{5BB948D0-C4A6-EC08-6964-159875F5FBDB}"/>
            </a:ext>
          </a:extLst>
        </cdr:cNvPr>
        <cdr:cNvCxnSpPr/>
      </cdr:nvCxnSpPr>
      <cdr:spPr>
        <a:xfrm xmlns:a="http://schemas.openxmlformats.org/drawingml/2006/main" flipH="1">
          <a:off x="7612116" y="3082706"/>
          <a:ext cx="557049" cy="147145"/>
        </a:xfrm>
        <a:prstGeom xmlns:a="http://schemas.openxmlformats.org/drawingml/2006/main" prst="straightConnector1">
          <a:avLst/>
        </a:prstGeom>
        <a:ln xmlns:a="http://schemas.openxmlformats.org/drawingml/2006/main" w="63500">
          <a:solidFill>
            <a:srgbClr val="FF0000"/>
          </a:solidFill>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CD190-DC96-754B-B8BF-C2072E48AD10}" type="datetimeFigureOut">
              <a:rPr lang="en-US" smtClean="0"/>
              <a:t>12/7/24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946E81-5012-9B42-9D16-5DED4EBE2BE8}" type="slidenum">
              <a:rPr lang="en-US" smtClean="0"/>
              <a:t>‹#›</a:t>
            </a:fld>
            <a:endParaRPr lang="en-US"/>
          </a:p>
        </p:txBody>
      </p:sp>
    </p:spTree>
    <p:extLst>
      <p:ext uri="{BB962C8B-B14F-4D97-AF65-F5344CB8AC3E}">
        <p14:creationId xmlns:p14="http://schemas.microsoft.com/office/powerpoint/2010/main" val="814647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how units sold, changed over the years in each of the three regions. As can be seen clearly, sales in North America have dropped spectacularly and now are approximately on the Level of the European Union. This can be seen even better in the next Slide.</a:t>
            </a:r>
          </a:p>
          <a:p>
            <a:endParaRPr lang="en-US" dirty="0"/>
          </a:p>
        </p:txBody>
      </p:sp>
      <p:sp>
        <p:nvSpPr>
          <p:cNvPr id="4" name="Slide Number Placeholder 3"/>
          <p:cNvSpPr>
            <a:spLocks noGrp="1"/>
          </p:cNvSpPr>
          <p:nvPr>
            <p:ph type="sldNum" sz="quarter" idx="5"/>
          </p:nvPr>
        </p:nvSpPr>
        <p:spPr/>
        <p:txBody>
          <a:bodyPr/>
          <a:lstStyle/>
          <a:p>
            <a:fld id="{9F946E81-5012-9B42-9D16-5DED4EBE2BE8}" type="slidenum">
              <a:rPr lang="en-US" smtClean="0"/>
              <a:t>3</a:t>
            </a:fld>
            <a:endParaRPr lang="en-US"/>
          </a:p>
        </p:txBody>
      </p:sp>
    </p:spTree>
    <p:extLst>
      <p:ext uri="{BB962C8B-B14F-4D97-AF65-F5344CB8AC3E}">
        <p14:creationId xmlns:p14="http://schemas.microsoft.com/office/powerpoint/2010/main" val="270818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it can be seen more clearly, that the number of units sold in North America dropped below the number of units sold in the European Union.</a:t>
            </a:r>
          </a:p>
        </p:txBody>
      </p:sp>
      <p:sp>
        <p:nvSpPr>
          <p:cNvPr id="4" name="Slide Number Placeholder 3"/>
          <p:cNvSpPr>
            <a:spLocks noGrp="1"/>
          </p:cNvSpPr>
          <p:nvPr>
            <p:ph type="sldNum" sz="quarter" idx="5"/>
          </p:nvPr>
        </p:nvSpPr>
        <p:spPr/>
        <p:txBody>
          <a:bodyPr/>
          <a:lstStyle/>
          <a:p>
            <a:fld id="{9F946E81-5012-9B42-9D16-5DED4EBE2BE8}" type="slidenum">
              <a:rPr lang="en-US" smtClean="0"/>
              <a:t>4</a:t>
            </a:fld>
            <a:endParaRPr lang="en-US"/>
          </a:p>
        </p:txBody>
      </p:sp>
    </p:spTree>
    <p:extLst>
      <p:ext uri="{BB962C8B-B14F-4D97-AF65-F5344CB8AC3E}">
        <p14:creationId xmlns:p14="http://schemas.microsoft.com/office/powerpoint/2010/main" val="1752551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that the proportion of sales in each region compared to global sales have developed very differently </a:t>
            </a:r>
            <a:r>
              <a:rPr lang="en-US" dirty="0">
                <a:sym typeface="Wingdings" pitchFamily="2" charset="2"/>
              </a:rPr>
              <a:t></a:t>
            </a:r>
            <a:r>
              <a:rPr lang="en-US" dirty="0"/>
              <a:t>While the proportion of sales in the European Union has increased more or less steadily, this is not the case in Japan and North America. This can also be seen nicely in the next slide.</a:t>
            </a:r>
          </a:p>
        </p:txBody>
      </p:sp>
      <p:sp>
        <p:nvSpPr>
          <p:cNvPr id="4" name="Slide Number Placeholder 3"/>
          <p:cNvSpPr>
            <a:spLocks noGrp="1"/>
          </p:cNvSpPr>
          <p:nvPr>
            <p:ph type="sldNum" sz="quarter" idx="5"/>
          </p:nvPr>
        </p:nvSpPr>
        <p:spPr/>
        <p:txBody>
          <a:bodyPr/>
          <a:lstStyle/>
          <a:p>
            <a:fld id="{9F946E81-5012-9B42-9D16-5DED4EBE2BE8}" type="slidenum">
              <a:rPr lang="en-US" smtClean="0"/>
              <a:t>5</a:t>
            </a:fld>
            <a:endParaRPr lang="en-US"/>
          </a:p>
        </p:txBody>
      </p:sp>
    </p:spTree>
    <p:extLst>
      <p:ext uri="{BB962C8B-B14F-4D97-AF65-F5344CB8AC3E}">
        <p14:creationId xmlns:p14="http://schemas.microsoft.com/office/powerpoint/2010/main" val="3458801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previous slide visualized how sales developed over time, here we see the same data in a different </a:t>
            </a:r>
            <a:r>
              <a:rPr lang="en-US" dirty="0" err="1"/>
              <a:t>visualisation</a:t>
            </a:r>
            <a:r>
              <a:rPr lang="en-US" dirty="0"/>
              <a:t>. If we look at the right few columns, we notice that the proportion of North American sales and those in the European Union have become very similar in size. But, if we look at the left part of the graph, we also see that this did not use to be the case. While the last graph shows the development better, here it is easier to see how sales were in each region in any given year.</a:t>
            </a:r>
          </a:p>
        </p:txBody>
      </p:sp>
      <p:sp>
        <p:nvSpPr>
          <p:cNvPr id="4" name="Slide Number Placeholder 3"/>
          <p:cNvSpPr>
            <a:spLocks noGrp="1"/>
          </p:cNvSpPr>
          <p:nvPr>
            <p:ph type="sldNum" sz="quarter" idx="5"/>
          </p:nvPr>
        </p:nvSpPr>
        <p:spPr/>
        <p:txBody>
          <a:bodyPr/>
          <a:lstStyle/>
          <a:p>
            <a:fld id="{9F946E81-5012-9B42-9D16-5DED4EBE2BE8}" type="slidenum">
              <a:rPr lang="en-US" smtClean="0"/>
              <a:t>6</a:t>
            </a:fld>
            <a:endParaRPr lang="en-US"/>
          </a:p>
        </p:txBody>
      </p:sp>
    </p:spTree>
    <p:extLst>
      <p:ext uri="{BB962C8B-B14F-4D97-AF65-F5344CB8AC3E}">
        <p14:creationId xmlns:p14="http://schemas.microsoft.com/office/powerpoint/2010/main" val="1391428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The proportion of sales in the European Union has increased steadily</a:t>
            </a:r>
          </a:p>
          <a:p>
            <a:r>
              <a:rPr lang="en-US" dirty="0"/>
              <a:t>2) There were more units sold in the European Union than in north America in 2016, which was historically a first</a:t>
            </a:r>
          </a:p>
          <a:p>
            <a:r>
              <a:rPr lang="en-US" dirty="0"/>
              <a:t>3) Sales in North America have dropped the most in recent years.</a:t>
            </a:r>
          </a:p>
          <a:p>
            <a:r>
              <a:rPr lang="en-US" dirty="0"/>
              <a:t>4) In terms of units sold, there was a drop in all three regions.</a:t>
            </a:r>
          </a:p>
          <a:p>
            <a:endParaRPr lang="en-US" dirty="0"/>
          </a:p>
        </p:txBody>
      </p:sp>
      <p:sp>
        <p:nvSpPr>
          <p:cNvPr id="4" name="Slide Number Placeholder 3"/>
          <p:cNvSpPr>
            <a:spLocks noGrp="1"/>
          </p:cNvSpPr>
          <p:nvPr>
            <p:ph type="sldNum" sz="quarter" idx="5"/>
          </p:nvPr>
        </p:nvSpPr>
        <p:spPr/>
        <p:txBody>
          <a:bodyPr/>
          <a:lstStyle/>
          <a:p>
            <a:fld id="{9F946E81-5012-9B42-9D16-5DED4EBE2BE8}" type="slidenum">
              <a:rPr lang="en-US" smtClean="0"/>
              <a:t>7</a:t>
            </a:fld>
            <a:endParaRPr lang="en-US"/>
          </a:p>
        </p:txBody>
      </p:sp>
    </p:spTree>
    <p:extLst>
      <p:ext uri="{BB962C8B-B14F-4D97-AF65-F5344CB8AC3E}">
        <p14:creationId xmlns:p14="http://schemas.microsoft.com/office/powerpoint/2010/main" val="1408126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Even though the EU is not the biggest market, it appears to be growing. So until </a:t>
            </a:r>
            <a:r>
              <a:rPr lang="en-US" dirty="0" err="1"/>
              <a:t>firther</a:t>
            </a:r>
            <a:r>
              <a:rPr lang="en-US" dirty="0"/>
              <a:t> research into why sales generally dropped is available, it could make sense to focus resources on this market.</a:t>
            </a:r>
          </a:p>
          <a:p>
            <a:pPr marL="228600" indent="-228600">
              <a:buAutoNum type="arabicParenR"/>
            </a:pPr>
            <a:r>
              <a:rPr lang="en-US" dirty="0"/>
              <a:t>Finding out why sales have dropped would allow </a:t>
            </a:r>
            <a:r>
              <a:rPr lang="en-US" dirty="0" err="1"/>
              <a:t>GameCo</a:t>
            </a:r>
            <a:r>
              <a:rPr lang="en-US" dirty="0"/>
              <a:t> to change tactic in an informed way. For example, if sales dropped more for male customers, it could make sense to focus more on games women </a:t>
            </a:r>
            <a:r>
              <a:rPr lang="en-US" dirty="0" err="1"/>
              <a:t>aare</a:t>
            </a:r>
            <a:r>
              <a:rPr lang="en-US" dirty="0"/>
              <a:t> more likely to buy. Or if more (educational) games for younger audiences are bought more frequently, it could make sense to focus resources there, </a:t>
            </a:r>
            <a:r>
              <a:rPr lang="en-US" dirty="0" err="1"/>
              <a:t>etc</a:t>
            </a:r>
            <a:endParaRPr lang="en-US" dirty="0"/>
          </a:p>
          <a:p>
            <a:pPr marL="228600" indent="-228600">
              <a:buAutoNum type="arabicParenR"/>
            </a:pPr>
            <a:r>
              <a:rPr lang="en-US" dirty="0"/>
              <a:t>If sales have only dropped for certain gernes then </a:t>
            </a:r>
            <a:r>
              <a:rPr lang="en-US" dirty="0" err="1"/>
              <a:t>GameCo</a:t>
            </a:r>
            <a:r>
              <a:rPr lang="en-US" dirty="0"/>
              <a:t> could push games of genres where sales have dropped less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9F946E81-5012-9B42-9D16-5DED4EBE2BE8}" type="slidenum">
              <a:rPr lang="en-US" smtClean="0"/>
              <a:t>8</a:t>
            </a:fld>
            <a:endParaRPr lang="en-US"/>
          </a:p>
        </p:txBody>
      </p:sp>
    </p:spTree>
    <p:extLst>
      <p:ext uri="{BB962C8B-B14F-4D97-AF65-F5344CB8AC3E}">
        <p14:creationId xmlns:p14="http://schemas.microsoft.com/office/powerpoint/2010/main" val="40536649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9C5AADC6-6DE9-7145-A604-07998E24164D}" type="datetimeFigureOut">
              <a:rPr lang="en-US" smtClean="0"/>
              <a:t>12/7/24</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67BEF29-297E-7D4B-BC7E-86F3212F6273}" type="slidenum">
              <a:rPr lang="en-US" smtClean="0"/>
              <a:t>‹#›</a:t>
            </a:fld>
            <a:endParaRPr lang="en-US"/>
          </a:p>
        </p:txBody>
      </p:sp>
    </p:spTree>
    <p:extLst>
      <p:ext uri="{BB962C8B-B14F-4D97-AF65-F5344CB8AC3E}">
        <p14:creationId xmlns:p14="http://schemas.microsoft.com/office/powerpoint/2010/main" val="4211373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C5AADC6-6DE9-7145-A604-07998E24164D}" type="datetimeFigureOut">
              <a:rPr lang="en-US" smtClean="0"/>
              <a:t>12/7/24</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7BEF29-297E-7D4B-BC7E-86F3212F6273}" type="slidenum">
              <a:rPr lang="en-US" smtClean="0"/>
              <a:t>‹#›</a:t>
            </a:fld>
            <a:endParaRPr lang="en-US"/>
          </a:p>
        </p:txBody>
      </p:sp>
    </p:spTree>
    <p:extLst>
      <p:ext uri="{BB962C8B-B14F-4D97-AF65-F5344CB8AC3E}">
        <p14:creationId xmlns:p14="http://schemas.microsoft.com/office/powerpoint/2010/main" val="392991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9C5AADC6-6DE9-7145-A604-07998E24164D}"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7BEF29-297E-7D4B-BC7E-86F3212F6273}" type="slidenum">
              <a:rPr lang="en-US" smtClean="0"/>
              <a:t>‹#›</a:t>
            </a:fld>
            <a:endParaRPr lang="en-US"/>
          </a:p>
        </p:txBody>
      </p:sp>
    </p:spTree>
    <p:extLst>
      <p:ext uri="{BB962C8B-B14F-4D97-AF65-F5344CB8AC3E}">
        <p14:creationId xmlns:p14="http://schemas.microsoft.com/office/powerpoint/2010/main" val="3831104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GB"/>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GB"/>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9C5AADC6-6DE9-7145-A604-07998E24164D}"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7BEF29-297E-7D4B-BC7E-86F3212F6273}" type="slidenum">
              <a:rPr lang="en-US" smtClean="0"/>
              <a:t>‹#›</a:t>
            </a:fld>
            <a:endParaRPr lang="en-US"/>
          </a:p>
        </p:txBody>
      </p:sp>
    </p:spTree>
    <p:extLst>
      <p:ext uri="{BB962C8B-B14F-4D97-AF65-F5344CB8AC3E}">
        <p14:creationId xmlns:p14="http://schemas.microsoft.com/office/powerpoint/2010/main" val="2000310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C5AADC6-6DE9-7145-A604-07998E24164D}"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7BEF29-297E-7D4B-BC7E-86F3212F6273}" type="slidenum">
              <a:rPr lang="en-US" smtClean="0"/>
              <a:t>‹#›</a:t>
            </a:fld>
            <a:endParaRPr lang="en-US"/>
          </a:p>
        </p:txBody>
      </p:sp>
    </p:spTree>
    <p:extLst>
      <p:ext uri="{BB962C8B-B14F-4D97-AF65-F5344CB8AC3E}">
        <p14:creationId xmlns:p14="http://schemas.microsoft.com/office/powerpoint/2010/main" val="922320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C5AADC6-6DE9-7145-A604-07998E24164D}" type="datetimeFigureOut">
              <a:rPr lang="en-US" smtClean="0"/>
              <a:t>12/7/24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7BEF29-297E-7D4B-BC7E-86F3212F6273}" type="slidenum">
              <a:rPr lang="en-US" smtClean="0"/>
              <a:t>‹#›</a:t>
            </a:fld>
            <a:endParaRPr lang="en-US"/>
          </a:p>
        </p:txBody>
      </p:sp>
    </p:spTree>
    <p:extLst>
      <p:ext uri="{BB962C8B-B14F-4D97-AF65-F5344CB8AC3E}">
        <p14:creationId xmlns:p14="http://schemas.microsoft.com/office/powerpoint/2010/main" val="839677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C5AADC6-6DE9-7145-A604-07998E24164D}" type="datetimeFigureOut">
              <a:rPr lang="en-US" smtClean="0"/>
              <a:t>12/7/24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7BEF29-297E-7D4B-BC7E-86F3212F6273}" type="slidenum">
              <a:rPr lang="en-US" smtClean="0"/>
              <a:t>‹#›</a:t>
            </a:fld>
            <a:endParaRPr lang="en-US"/>
          </a:p>
        </p:txBody>
      </p:sp>
    </p:spTree>
    <p:extLst>
      <p:ext uri="{BB962C8B-B14F-4D97-AF65-F5344CB8AC3E}">
        <p14:creationId xmlns:p14="http://schemas.microsoft.com/office/powerpoint/2010/main" val="992693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C5AADC6-6DE9-7145-A604-07998E24164D}"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BEF29-297E-7D4B-BC7E-86F3212F6273}" type="slidenum">
              <a:rPr lang="en-US" smtClean="0"/>
              <a:t>‹#›</a:t>
            </a:fld>
            <a:endParaRPr lang="en-US"/>
          </a:p>
        </p:txBody>
      </p:sp>
    </p:spTree>
    <p:extLst>
      <p:ext uri="{BB962C8B-B14F-4D97-AF65-F5344CB8AC3E}">
        <p14:creationId xmlns:p14="http://schemas.microsoft.com/office/powerpoint/2010/main" val="1075772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C5AADC6-6DE9-7145-A604-07998E24164D}" type="datetimeFigureOut">
              <a:rPr lang="en-US" smtClean="0"/>
              <a:t>12/7/24</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7BEF29-297E-7D4B-BC7E-86F3212F6273}" type="slidenum">
              <a:rPr lang="en-US" smtClean="0"/>
              <a:t>‹#›</a:t>
            </a:fld>
            <a:endParaRPr lang="en-US"/>
          </a:p>
        </p:txBody>
      </p:sp>
    </p:spTree>
    <p:extLst>
      <p:ext uri="{BB962C8B-B14F-4D97-AF65-F5344CB8AC3E}">
        <p14:creationId xmlns:p14="http://schemas.microsoft.com/office/powerpoint/2010/main" val="296094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C5AADC6-6DE9-7145-A604-07998E24164D}" type="datetimeFigureOut">
              <a:rPr lang="en-US" smtClean="0"/>
              <a:t>12/7/24</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D67BEF29-297E-7D4B-BC7E-86F3212F6273}" type="slidenum">
              <a:rPr lang="en-US" smtClean="0"/>
              <a:t>‹#›</a:t>
            </a:fld>
            <a:endParaRPr lang="en-US"/>
          </a:p>
        </p:txBody>
      </p:sp>
    </p:spTree>
    <p:extLst>
      <p:ext uri="{BB962C8B-B14F-4D97-AF65-F5344CB8AC3E}">
        <p14:creationId xmlns:p14="http://schemas.microsoft.com/office/powerpoint/2010/main" val="2128909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C5AADC6-6DE9-7145-A604-07998E24164D}" type="datetimeFigureOut">
              <a:rPr lang="en-US" smtClean="0"/>
              <a:t>12/7/24</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67BEF29-297E-7D4B-BC7E-86F3212F6273}" type="slidenum">
              <a:rPr lang="en-US" smtClean="0"/>
              <a:t>‹#›</a:t>
            </a:fld>
            <a:endParaRPr lang="en-US"/>
          </a:p>
        </p:txBody>
      </p:sp>
    </p:spTree>
    <p:extLst>
      <p:ext uri="{BB962C8B-B14F-4D97-AF65-F5344CB8AC3E}">
        <p14:creationId xmlns:p14="http://schemas.microsoft.com/office/powerpoint/2010/main" val="143806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C5AADC6-6DE9-7145-A604-07998E24164D}" type="datetimeFigureOut">
              <a:rPr lang="en-US" smtClean="0"/>
              <a:t>12/7/24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BEF29-297E-7D4B-BC7E-86F3212F6273}" type="slidenum">
              <a:rPr lang="en-US" smtClean="0"/>
              <a:t>‹#›</a:t>
            </a:fld>
            <a:endParaRPr lang="en-US"/>
          </a:p>
        </p:txBody>
      </p:sp>
    </p:spTree>
    <p:extLst>
      <p:ext uri="{BB962C8B-B14F-4D97-AF65-F5344CB8AC3E}">
        <p14:creationId xmlns:p14="http://schemas.microsoft.com/office/powerpoint/2010/main" val="123679155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C5AADC6-6DE9-7145-A604-07998E24164D}" type="datetimeFigureOut">
              <a:rPr lang="en-US" smtClean="0"/>
              <a:t>12/7/24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7BEF29-297E-7D4B-BC7E-86F3212F6273}" type="slidenum">
              <a:rPr lang="en-US" smtClean="0"/>
              <a:t>‹#›</a:t>
            </a:fld>
            <a:endParaRPr lang="en-US"/>
          </a:p>
        </p:txBody>
      </p:sp>
    </p:spTree>
    <p:extLst>
      <p:ext uri="{BB962C8B-B14F-4D97-AF65-F5344CB8AC3E}">
        <p14:creationId xmlns:p14="http://schemas.microsoft.com/office/powerpoint/2010/main" val="319847272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C5AADC6-6DE9-7145-A604-07998E24164D}" type="datetimeFigureOut">
              <a:rPr lang="en-US" smtClean="0"/>
              <a:t>12/7/24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7BEF29-297E-7D4B-BC7E-86F3212F6273}" type="slidenum">
              <a:rPr lang="en-US" smtClean="0"/>
              <a:t>‹#›</a:t>
            </a:fld>
            <a:endParaRPr lang="en-US"/>
          </a:p>
        </p:txBody>
      </p:sp>
    </p:spTree>
    <p:extLst>
      <p:ext uri="{BB962C8B-B14F-4D97-AF65-F5344CB8AC3E}">
        <p14:creationId xmlns:p14="http://schemas.microsoft.com/office/powerpoint/2010/main" val="357713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5AADC6-6DE9-7145-A604-07998E24164D}" type="datetimeFigureOut">
              <a:rPr lang="en-US" smtClean="0"/>
              <a:t>12/7/24</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67BEF29-297E-7D4B-BC7E-86F3212F6273}" type="slidenum">
              <a:rPr lang="en-US" smtClean="0"/>
              <a:t>‹#›</a:t>
            </a:fld>
            <a:endParaRPr lang="en-US"/>
          </a:p>
        </p:txBody>
      </p:sp>
    </p:spTree>
    <p:extLst>
      <p:ext uri="{BB962C8B-B14F-4D97-AF65-F5344CB8AC3E}">
        <p14:creationId xmlns:p14="http://schemas.microsoft.com/office/powerpoint/2010/main" val="3596448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C5AADC6-6DE9-7145-A604-07998E24164D}" type="datetimeFigureOut">
              <a:rPr lang="en-US" smtClean="0"/>
              <a:t>12/7/24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7BEF29-297E-7D4B-BC7E-86F3212F6273}" type="slidenum">
              <a:rPr lang="en-US" smtClean="0"/>
              <a:t>‹#›</a:t>
            </a:fld>
            <a:endParaRPr lang="en-US"/>
          </a:p>
        </p:txBody>
      </p:sp>
    </p:spTree>
    <p:extLst>
      <p:ext uri="{BB962C8B-B14F-4D97-AF65-F5344CB8AC3E}">
        <p14:creationId xmlns:p14="http://schemas.microsoft.com/office/powerpoint/2010/main" val="255842025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C5AADC6-6DE9-7145-A604-07998E24164D}" type="datetimeFigureOut">
              <a:rPr lang="en-US" smtClean="0"/>
              <a:t>12/7/24</a:t>
            </a:fld>
            <a:endParaRPr lang="en-US"/>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67BEF29-297E-7D4B-BC7E-86F3212F6273}" type="slidenum">
              <a:rPr lang="en-US" smtClean="0"/>
              <a:t>‹#›</a:t>
            </a:fld>
            <a:endParaRPr lang="en-US"/>
          </a:p>
        </p:txBody>
      </p:sp>
    </p:spTree>
    <p:extLst>
      <p:ext uri="{BB962C8B-B14F-4D97-AF65-F5344CB8AC3E}">
        <p14:creationId xmlns:p14="http://schemas.microsoft.com/office/powerpoint/2010/main" val="2571326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C5AADC6-6DE9-7145-A604-07998E24164D}" type="datetimeFigureOut">
              <a:rPr lang="en-US" smtClean="0"/>
              <a:t>12/7/24</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67BEF29-297E-7D4B-BC7E-86F3212F6273}" type="slidenum">
              <a:rPr lang="en-US" smtClean="0"/>
              <a:t>‹#›</a:t>
            </a:fld>
            <a:endParaRPr lang="en-US"/>
          </a:p>
        </p:txBody>
      </p:sp>
    </p:spTree>
    <p:extLst>
      <p:ext uri="{BB962C8B-B14F-4D97-AF65-F5344CB8AC3E}">
        <p14:creationId xmlns:p14="http://schemas.microsoft.com/office/powerpoint/2010/main" val="1658879323"/>
      </p:ext>
    </p:extLst>
  </p:cSld>
  <p:clrMap bg1="lt1" tx1="dk1" bg2="lt2" tx2="dk2" accent1="accent1" accent2="accent2" accent3="accent3" accent4="accent4" accent5="accent5" accent6="accent6" hlink="hlink" folHlink="folHlink"/>
  <p:sldLayoutIdLst>
    <p:sldLayoutId id="2147484176" r:id="rId1"/>
    <p:sldLayoutId id="2147484177" r:id="rId2"/>
    <p:sldLayoutId id="2147484178" r:id="rId3"/>
    <p:sldLayoutId id="2147484179" r:id="rId4"/>
    <p:sldLayoutId id="2147484180" r:id="rId5"/>
    <p:sldLayoutId id="2147484181" r:id="rId6"/>
    <p:sldLayoutId id="2147484182" r:id="rId7"/>
    <p:sldLayoutId id="2147484183" r:id="rId8"/>
    <p:sldLayoutId id="2147484184" r:id="rId9"/>
    <p:sldLayoutId id="2147484185" r:id="rId10"/>
    <p:sldLayoutId id="2147484186" r:id="rId11"/>
    <p:sldLayoutId id="2147484187" r:id="rId12"/>
    <p:sldLayoutId id="2147484188" r:id="rId13"/>
    <p:sldLayoutId id="2147484189" r:id="rId14"/>
    <p:sldLayoutId id="2147484190" r:id="rId15"/>
    <p:sldLayoutId id="2147484191" r:id="rId16"/>
    <p:sldLayoutId id="214748419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9CC93-EBDB-248F-2D18-8FC4DC435356}"/>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Final Project Presentation</a:t>
            </a:r>
          </a:p>
        </p:txBody>
      </p:sp>
      <p:sp>
        <p:nvSpPr>
          <p:cNvPr id="3" name="Subtitle 2">
            <a:extLst>
              <a:ext uri="{FF2B5EF4-FFF2-40B4-BE49-F238E27FC236}">
                <a16:creationId xmlns:a16="http://schemas.microsoft.com/office/drawing/2014/main" id="{0EB2F5E4-3949-F755-1168-F47E14CA2D0B}"/>
              </a:ext>
            </a:extLst>
          </p:cNvPr>
          <p:cNvSpPr>
            <a:spLocks noGrp="1"/>
          </p:cNvSpPr>
          <p:nvPr>
            <p:ph type="subTitle" idx="1"/>
          </p:nvPr>
        </p:nvSpPr>
        <p:spPr/>
        <p:txBody>
          <a:bodyPr>
            <a:normAutofit/>
          </a:bodyPr>
          <a:lstStyle/>
          <a:p>
            <a:r>
              <a:rPr lang="en-US" dirty="0" err="1">
                <a:latin typeface="Arial" panose="020B0604020202020204" pitchFamily="34" charset="0"/>
                <a:cs typeface="Arial" panose="020B0604020202020204" pitchFamily="34" charset="0"/>
              </a:rPr>
              <a:t>GameCo</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Marketing Budget 2017</a:t>
            </a:r>
          </a:p>
        </p:txBody>
      </p:sp>
    </p:spTree>
    <p:extLst>
      <p:ext uri="{BB962C8B-B14F-4D97-AF65-F5344CB8AC3E}">
        <p14:creationId xmlns:p14="http://schemas.microsoft.com/office/powerpoint/2010/main" val="3762027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DCC6-F9B7-427C-E78A-F35A55C2D62B}"/>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Current Understanding</a:t>
            </a:r>
          </a:p>
        </p:txBody>
      </p:sp>
      <p:sp>
        <p:nvSpPr>
          <p:cNvPr id="3" name="Content Placeholder 2">
            <a:extLst>
              <a:ext uri="{FF2B5EF4-FFF2-40B4-BE49-F238E27FC236}">
                <a16:creationId xmlns:a16="http://schemas.microsoft.com/office/drawing/2014/main" id="{A4141963-5F6F-ABBD-0576-F17549C576B4}"/>
              </a:ext>
            </a:extLst>
          </p:cNvPr>
          <p:cNvSpPr>
            <a:spLocks noGrp="1"/>
          </p:cNvSpPr>
          <p:nvPr>
            <p:ph idx="1"/>
          </p:nvPr>
        </p:nvSpPr>
        <p:spPr/>
        <p:txBody>
          <a:bodyPr/>
          <a:lstStyle/>
          <a:p>
            <a:pPr marL="0" indent="0">
              <a:lnSpc>
                <a:spcPct val="150000"/>
              </a:lnSpc>
              <a:buNone/>
            </a:pPr>
            <a:r>
              <a:rPr lang="en-US" dirty="0">
                <a:latin typeface="Arial" panose="020B0604020202020204" pitchFamily="34" charset="0"/>
                <a:cs typeface="Arial" panose="020B0604020202020204" pitchFamily="34" charset="0"/>
              </a:rPr>
              <a:t>The current understanding is that sales in the different markets, specifically North America, the European Union and Japan, have stayed the same over the years. </a:t>
            </a:r>
          </a:p>
        </p:txBody>
      </p:sp>
    </p:spTree>
    <p:extLst>
      <p:ext uri="{BB962C8B-B14F-4D97-AF65-F5344CB8AC3E}">
        <p14:creationId xmlns:p14="http://schemas.microsoft.com/office/powerpoint/2010/main" val="4212428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D8DC-215F-7ADB-BAB0-9719F42C09E3}"/>
              </a:ext>
            </a:extLst>
          </p:cNvPr>
          <p:cNvSpPr>
            <a:spLocks noGrp="1"/>
          </p:cNvSpPr>
          <p:nvPr>
            <p:ph type="title"/>
          </p:nvPr>
        </p:nvSpPr>
        <p:spPr/>
        <p:txBody>
          <a:bodyPr>
            <a:normAutofit fontScale="90000"/>
          </a:bodyPr>
          <a:lstStyle/>
          <a:p>
            <a:pPr algn="ctr"/>
            <a:r>
              <a:rPr lang="en-GB" sz="3600" dirty="0">
                <a:latin typeface="Arial" panose="020B0604020202020204" pitchFamily="34" charset="0"/>
                <a:cs typeface="Arial" panose="020B0604020202020204" pitchFamily="34" charset="0"/>
              </a:rPr>
              <a:t>Sales over the Years by Region</a:t>
            </a:r>
            <a:br>
              <a:rPr lang="en-GB" sz="3600" dirty="0">
                <a:latin typeface="Arial" panose="020B0604020202020204" pitchFamily="34" charset="0"/>
                <a:cs typeface="Arial" panose="020B0604020202020204" pitchFamily="34" charset="0"/>
              </a:rPr>
            </a:br>
            <a:endParaRPr lang="en-US" sz="3600" dirty="0">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563D16EE-D9EB-865B-A75B-1B25DAA6828C}"/>
              </a:ext>
            </a:extLst>
          </p:cNvPr>
          <p:cNvGraphicFramePr>
            <a:graphicFrameLocks noGrp="1"/>
          </p:cNvGraphicFramePr>
          <p:nvPr>
            <p:ph idx="1"/>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8917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E020-2265-9B18-C544-6B02229621C4}"/>
              </a:ext>
            </a:extLst>
          </p:cNvPr>
          <p:cNvSpPr>
            <a:spLocks noGrp="1"/>
          </p:cNvSpPr>
          <p:nvPr>
            <p:ph type="title"/>
          </p:nvPr>
        </p:nvSpPr>
        <p:spPr/>
        <p:txBody>
          <a:bodyPr>
            <a:normAutofit/>
          </a:bodyPr>
          <a:lstStyle/>
          <a:p>
            <a:pPr algn="ctr"/>
            <a:r>
              <a:rPr lang="en-GB" sz="3600" dirty="0">
                <a:latin typeface="Arial" panose="020B0604020202020204" pitchFamily="34" charset="0"/>
                <a:cs typeface="Arial" panose="020B0604020202020204" pitchFamily="34" charset="0"/>
              </a:rPr>
              <a:t>Sales over the Years by Region</a:t>
            </a:r>
            <a:endParaRPr lang="en-US" sz="3600" dirty="0">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9AECF239-BCFF-9833-05BC-ED509DDD00CE}"/>
              </a:ext>
            </a:extLst>
          </p:cNvPr>
          <p:cNvGraphicFramePr>
            <a:graphicFrameLocks noGrp="1"/>
          </p:cNvGraphicFramePr>
          <p:nvPr>
            <p:ph idx="1"/>
            <p:extLst>
              <p:ext uri="{D42A27DB-BD31-4B8C-83A1-F6EECF244321}">
                <p14:modId xmlns:p14="http://schemas.microsoft.com/office/powerpoint/2010/main" val="2595645314"/>
              </p:ext>
            </p:extLst>
          </p:nvPr>
        </p:nvGraphicFramePr>
        <p:xfrm>
          <a:off x="754118" y="2409568"/>
          <a:ext cx="10515600" cy="37935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3460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1A62-58AF-CFCC-A9B0-5BA02A299667}"/>
              </a:ext>
            </a:extLst>
          </p:cNvPr>
          <p:cNvSpPr>
            <a:spLocks noGrp="1"/>
          </p:cNvSpPr>
          <p:nvPr>
            <p:ph type="title"/>
          </p:nvPr>
        </p:nvSpPr>
        <p:spPr>
          <a:xfrm>
            <a:off x="838200" y="654908"/>
            <a:ext cx="10515600" cy="1035780"/>
          </a:xfrm>
        </p:spPr>
        <p:txBody>
          <a:bodyPr>
            <a:noAutofit/>
          </a:bodyPr>
          <a:lstStyle/>
          <a:p>
            <a:pPr marL="0" marR="0" lvl="0" indent="0" algn="ctr" defTabSz="914400" rtl="0" eaLnBrk="1" fontAlgn="auto" latinLnBrk="0" hangingPunct="1">
              <a:lnSpc>
                <a:spcPct val="100000"/>
              </a:lnSpc>
              <a:spcBef>
                <a:spcPts val="0"/>
              </a:spcBef>
              <a:spcAft>
                <a:spcPts val="0"/>
              </a:spcAft>
              <a:tabLst/>
              <a:defRPr sz="1400" b="0" i="0" u="none" strike="noStrike" kern="1200" spc="0" baseline="0">
                <a:solidFill>
                  <a:sysClr val="windowText" lastClr="000000">
                    <a:lumMod val="65000"/>
                    <a:lumOff val="35000"/>
                  </a:sysClr>
                </a:solidFill>
                <a:latin typeface="+mn-lt"/>
                <a:ea typeface="+mn-ea"/>
                <a:cs typeface="+mn-cs"/>
              </a:defRPr>
            </a:pPr>
            <a:r>
              <a:rPr lang="en-US" sz="3200" dirty="0">
                <a:solidFill>
                  <a:schemeClr val="bg1"/>
                </a:solidFill>
                <a:latin typeface="Arial" panose="020B0604020202020204" pitchFamily="34" charset="0"/>
                <a:cs typeface="Arial" panose="020B0604020202020204" pitchFamily="34" charset="0"/>
              </a:rPr>
              <a:t>Proportion of Global Sales over the Years by </a:t>
            </a:r>
            <a:br>
              <a:rPr lang="en-US" sz="3200" dirty="0">
                <a:solidFill>
                  <a:schemeClr val="bg1"/>
                </a:solidFill>
                <a:latin typeface="Arial" panose="020B0604020202020204" pitchFamily="34" charset="0"/>
                <a:cs typeface="Arial" panose="020B0604020202020204" pitchFamily="34" charset="0"/>
              </a:rPr>
            </a:br>
            <a:r>
              <a:rPr lang="en-US" sz="3200" dirty="0">
                <a:solidFill>
                  <a:schemeClr val="bg1"/>
                </a:solidFill>
                <a:latin typeface="Arial" panose="020B0604020202020204" pitchFamily="34" charset="0"/>
                <a:cs typeface="Arial" panose="020B0604020202020204" pitchFamily="34" charset="0"/>
              </a:rPr>
              <a:t>Region </a:t>
            </a:r>
          </a:p>
        </p:txBody>
      </p:sp>
      <p:graphicFrame>
        <p:nvGraphicFramePr>
          <p:cNvPr id="7" name="Content Placeholder 6">
            <a:extLst>
              <a:ext uri="{FF2B5EF4-FFF2-40B4-BE49-F238E27FC236}">
                <a16:creationId xmlns:a16="http://schemas.microsoft.com/office/drawing/2014/main" id="{8B039772-6284-6EC1-3583-BD126F608889}"/>
              </a:ext>
            </a:extLst>
          </p:cNvPr>
          <p:cNvGraphicFramePr>
            <a:graphicFrameLocks noGrp="1"/>
          </p:cNvGraphicFramePr>
          <p:nvPr>
            <p:ph idx="1"/>
            <p:extLst>
              <p:ext uri="{D42A27DB-BD31-4B8C-83A1-F6EECF244321}">
                <p14:modId xmlns:p14="http://schemas.microsoft.com/office/powerpoint/2010/main" val="879610917"/>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2293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1207-6061-760E-A376-F0E7FA44D899}"/>
              </a:ext>
            </a:extLst>
          </p:cNvPr>
          <p:cNvSpPr>
            <a:spLocks noGrp="1"/>
          </p:cNvSpPr>
          <p:nvPr>
            <p:ph type="title"/>
          </p:nvPr>
        </p:nvSpPr>
        <p:spPr/>
        <p:txBody>
          <a:bodyPr>
            <a:normAutofit fontScale="90000"/>
          </a:bodyPr>
          <a:lstStyle/>
          <a:p>
            <a:pPr algn="ctr"/>
            <a:r>
              <a:rPr lang="en-GB" sz="3600" i="0" dirty="0">
                <a:effectLst/>
                <a:latin typeface="Arial" panose="020B0604020202020204" pitchFamily="34" charset="0"/>
                <a:cs typeface="Arial" panose="020B0604020202020204" pitchFamily="34" charset="0"/>
              </a:rPr>
              <a:t>Proportion of Global Sales over the Years by Region</a:t>
            </a:r>
            <a:br>
              <a:rPr lang="en-GB" sz="4400" i="0" dirty="0">
                <a:effectLst/>
              </a:rPr>
            </a:br>
            <a:endParaRPr lang="en-US" dirty="0"/>
          </a:p>
        </p:txBody>
      </p:sp>
      <p:graphicFrame>
        <p:nvGraphicFramePr>
          <p:cNvPr id="4" name="Content Placeholder 3">
            <a:extLst>
              <a:ext uri="{FF2B5EF4-FFF2-40B4-BE49-F238E27FC236}">
                <a16:creationId xmlns:a16="http://schemas.microsoft.com/office/drawing/2014/main" id="{5BD76762-5B75-FE6F-C24F-3405F68848C2}"/>
              </a:ext>
            </a:extLst>
          </p:cNvPr>
          <p:cNvGraphicFramePr>
            <a:graphicFrameLocks noGrp="1"/>
          </p:cNvGraphicFramePr>
          <p:nvPr>
            <p:ph idx="1"/>
            <p:extLst>
              <p:ext uri="{D42A27DB-BD31-4B8C-83A1-F6EECF244321}">
                <p14:modId xmlns:p14="http://schemas.microsoft.com/office/powerpoint/2010/main" val="2963137242"/>
              </p:ext>
            </p:extLst>
          </p:nvPr>
        </p:nvGraphicFramePr>
        <p:xfrm>
          <a:off x="1853515" y="2508422"/>
          <a:ext cx="9498700" cy="372144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6330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0401-AF7C-DDEE-3DB5-9583766E9DEF}"/>
              </a:ext>
            </a:extLst>
          </p:cNvPr>
          <p:cNvSpPr>
            <a:spLocks noGrp="1"/>
          </p:cNvSpPr>
          <p:nvPr>
            <p:ph type="title"/>
          </p:nvPr>
        </p:nvSpPr>
        <p:spPr/>
        <p:txBody>
          <a:bodyPr>
            <a:normAutofit/>
          </a:bodyPr>
          <a:lstStyle/>
          <a:p>
            <a:pPr algn="ctr"/>
            <a:r>
              <a:rPr lang="en-US"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F95A2147-1D54-DD7F-D017-D3D62D83C974}"/>
              </a:ext>
            </a:extLst>
          </p:cNvPr>
          <p:cNvSpPr>
            <a:spLocks noGrp="1"/>
          </p:cNvSpPr>
          <p:nvPr>
            <p:ph idx="1"/>
          </p:nvPr>
        </p:nvSpPr>
        <p:spPr/>
        <p:txBody>
          <a:bodyPr/>
          <a:lstStyle/>
          <a:p>
            <a:pPr marL="0" indent="0">
              <a:lnSpc>
                <a:spcPct val="150000"/>
              </a:lnSpc>
              <a:buNone/>
            </a:pPr>
            <a:r>
              <a:rPr lang="en-US" dirty="0" err="1">
                <a:latin typeface="Arial" panose="020B0604020202020204" pitchFamily="34" charset="0"/>
                <a:cs typeface="Arial" panose="020B0604020202020204" pitchFamily="34" charset="0"/>
              </a:rPr>
              <a:t>GameCo’s</a:t>
            </a:r>
            <a:r>
              <a:rPr lang="en-US" dirty="0">
                <a:latin typeface="Arial" panose="020B0604020202020204" pitchFamily="34" charset="0"/>
                <a:cs typeface="Arial" panose="020B0604020202020204" pitchFamily="34" charset="0"/>
              </a:rPr>
              <a:t> assumption, that sales in the different markets have stayed the same has to be revised </a:t>
            </a:r>
            <a:r>
              <a:rPr lang="en-US" dirty="0">
                <a:latin typeface="Arial" panose="020B0604020202020204" pitchFamily="34" charset="0"/>
                <a:cs typeface="Arial" panose="020B0604020202020204" pitchFamily="34" charset="0"/>
                <a:sym typeface="Wingdings" pitchFamily="2" charset="2"/>
              </a:rPr>
              <a:t> the markets have not stayed the same and have also developed very differently.</a:t>
            </a:r>
          </a:p>
          <a:p>
            <a:pPr marL="0" indent="0">
              <a:lnSpc>
                <a:spcPct val="150000"/>
              </a:lnSpc>
              <a:buNone/>
            </a:pPr>
            <a:endParaRPr lang="en-US" dirty="0">
              <a:latin typeface="Arial" panose="020B0604020202020204" pitchFamily="34" charset="0"/>
              <a:cs typeface="Arial" panose="020B0604020202020204" pitchFamily="34" charset="0"/>
              <a:sym typeface="Wingdings" pitchFamily="2" charset="2"/>
            </a:endParaRPr>
          </a:p>
        </p:txBody>
      </p:sp>
    </p:spTree>
    <p:extLst>
      <p:ext uri="{BB962C8B-B14F-4D97-AF65-F5344CB8AC3E}">
        <p14:creationId xmlns:p14="http://schemas.microsoft.com/office/powerpoint/2010/main" val="1595812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C586-83DB-E394-9C75-3ACD36497ACD}"/>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Recommendations</a:t>
            </a:r>
          </a:p>
        </p:txBody>
      </p:sp>
      <p:sp>
        <p:nvSpPr>
          <p:cNvPr id="3" name="Content Placeholder 2">
            <a:extLst>
              <a:ext uri="{FF2B5EF4-FFF2-40B4-BE49-F238E27FC236}">
                <a16:creationId xmlns:a16="http://schemas.microsoft.com/office/drawing/2014/main" id="{6B797E84-1F01-4DC0-7901-479E168137F4}"/>
              </a:ext>
            </a:extLst>
          </p:cNvPr>
          <p:cNvSpPr>
            <a:spLocks noGrp="1"/>
          </p:cNvSpPr>
          <p:nvPr>
            <p:ph idx="1"/>
          </p:nvPr>
        </p:nvSpPr>
        <p:spPr/>
        <p:txBody>
          <a:bodyPr>
            <a:normAutofit/>
          </a:bodyPr>
          <a:lstStyle/>
          <a:p>
            <a:pPr marL="514350" indent="-514350">
              <a:lnSpc>
                <a:spcPct val="150000"/>
              </a:lnSpc>
              <a:buAutoNum type="arabicParenR"/>
            </a:pPr>
            <a:r>
              <a:rPr lang="en-US" dirty="0">
                <a:latin typeface="Arial" panose="020B0604020202020204" pitchFamily="34" charset="0"/>
                <a:cs typeface="Arial" panose="020B0604020202020204" pitchFamily="34" charset="0"/>
              </a:rPr>
              <a:t>The European Union is growing as a market </a:t>
            </a:r>
            <a:r>
              <a:rPr lang="en-US" dirty="0">
                <a:latin typeface="Arial" panose="020B0604020202020204" pitchFamily="34" charset="0"/>
                <a:cs typeface="Arial" panose="020B0604020202020204" pitchFamily="34" charset="0"/>
                <a:sym typeface="Wingdings" pitchFamily="2" charset="2"/>
              </a:rPr>
              <a:t> invest more resources there.</a:t>
            </a:r>
            <a:endParaRPr lang="en-US" dirty="0">
              <a:latin typeface="Arial" panose="020B0604020202020204" pitchFamily="34" charset="0"/>
              <a:cs typeface="Arial" panose="020B0604020202020204" pitchFamily="34" charset="0"/>
            </a:endParaRPr>
          </a:p>
          <a:p>
            <a:pPr marL="514350" indent="-514350">
              <a:lnSpc>
                <a:spcPct val="150000"/>
              </a:lnSpc>
              <a:buAutoNum type="arabicParenR"/>
            </a:pPr>
            <a:r>
              <a:rPr lang="en-US" dirty="0">
                <a:latin typeface="Arial" panose="020B0604020202020204" pitchFamily="34" charset="0"/>
                <a:cs typeface="Arial" panose="020B0604020202020204" pitchFamily="34" charset="0"/>
              </a:rPr>
              <a:t>Sales have dropped everywhere </a:t>
            </a:r>
            <a:r>
              <a:rPr lang="en-US" dirty="0">
                <a:latin typeface="Arial" panose="020B0604020202020204" pitchFamily="34" charset="0"/>
                <a:cs typeface="Arial" panose="020B0604020202020204" pitchFamily="34" charset="0"/>
                <a:sym typeface="Wingdings" pitchFamily="2" charset="2"/>
              </a:rPr>
              <a:t></a:t>
            </a:r>
            <a:r>
              <a:rPr lang="en-US" dirty="0">
                <a:latin typeface="Arial" panose="020B0604020202020204" pitchFamily="34" charset="0"/>
                <a:cs typeface="Arial" panose="020B0604020202020204" pitchFamily="34" charset="0"/>
              </a:rPr>
              <a:t> In order to find the reason, targeted research should be conducted.</a:t>
            </a:r>
          </a:p>
          <a:p>
            <a:pPr marL="514350" indent="-514350">
              <a:lnSpc>
                <a:spcPct val="150000"/>
              </a:lnSpc>
              <a:buAutoNum type="arabicParenR"/>
            </a:pPr>
            <a:r>
              <a:rPr lang="en-US" dirty="0">
                <a:latin typeface="Arial" panose="020B0604020202020204" pitchFamily="34" charset="0"/>
                <a:cs typeface="Arial" panose="020B0604020202020204" pitchFamily="34" charset="0"/>
              </a:rPr>
              <a:t>Further projects to find out if this decline in sales affects all genres might provide more insights.</a:t>
            </a:r>
          </a:p>
        </p:txBody>
      </p:sp>
    </p:spTree>
    <p:extLst>
      <p:ext uri="{BB962C8B-B14F-4D97-AF65-F5344CB8AC3E}">
        <p14:creationId xmlns:p14="http://schemas.microsoft.com/office/powerpoint/2010/main" val="3850520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194</TotalTime>
  <Words>654</Words>
  <Application>Microsoft Macintosh PowerPoint</Application>
  <PresentationFormat>Widescreen</PresentationFormat>
  <Paragraphs>44</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Century Gothic</vt:lpstr>
      <vt:lpstr>Wingdings</vt:lpstr>
      <vt:lpstr>Wingdings 3</vt:lpstr>
      <vt:lpstr>Ion Boardroom</vt:lpstr>
      <vt:lpstr>Final Project Presentation</vt:lpstr>
      <vt:lpstr>Current Understanding</vt:lpstr>
      <vt:lpstr>Sales over the Years by Region </vt:lpstr>
      <vt:lpstr>Sales over the Years by Region</vt:lpstr>
      <vt:lpstr>Proportion of Global Sales over the Years by  Region </vt:lpstr>
      <vt:lpstr>Proportion of Global Sales over the Years by Region </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Hannah Strassmann</dc:creator>
  <cp:lastModifiedBy>Hannah Strassmann</cp:lastModifiedBy>
  <cp:revision>10</cp:revision>
  <dcterms:created xsi:type="dcterms:W3CDTF">2024-12-07T13:09:41Z</dcterms:created>
  <dcterms:modified xsi:type="dcterms:W3CDTF">2024-12-07T16:24:05Z</dcterms:modified>
</cp:coreProperties>
</file>