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7:29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713 293 24575,'8'-3'0,"-4"-2"0,3 1 0,-9 0 0,-3 15 0,-7-2 0,-8 17 0,4-8 0,0 4 0,1-6 0,3 0 0,-1-1 0,-3 7 0,5 2 0,-8 6 0,4 0 0,-3 11 0,3-8 0,3 8 0,3-17 0,0-5 0,5-5 0,1-5 0,-1 6 0,3-7 0,-2 4 0,3-4 0,0-1 0,0 1 0,0 0 0,0 0 0,0-1 0,0 1 0,0 3 0,-5 8 0,4 5 0,-10 17 0,4 3 0,-9 24 0,-8 13 0,6 4 0,-7 8 0,9-23 0,1-3 0,3-23 0,0-2 0,3-19 0,0-1 0,1-6 0,4 0 0,-3-4 0,6-1 0,-6-3 0,2-17 0,0-16 0,1-19 0,4-12 0,0-17 0,0-4 0,0-14-1846,-1 5 1,2-4 1845,2 29 0,2 3 0,0 7 0,0 0-545,4-14 0,0 2 545,8-22 0,-8 21 0,0 0 0,7-15-218,-6 22 1,-2 1 217,0-15 0,-1 1 0,-7 14 3355,0 21-3355,0 13 1293,0 6-1293,-4 11 568,0 2-568,-4 11 0,-9 21 0,7-12 0,-29 51 0,7-14 0,-5 11 0,-9 22 0,23-37 0,1 7 0,0 0 0,-4-4 0,1 34 0,0-31 0,11-15 0,-5 4 0,15-23 0,0-9 0,4 5 0,0-14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23.3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32.2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35.5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38.4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159 17 24575,'-8'0'0,"0"-4"0,0 3 0,0-2 0,0 3 0,1 0 0,-1 0 0,0 0 0,0 0 0,0 0 0,0 0 0,4-4 0,-3 3 0,2-2 0,-3 3 0,-3 0 0,2 0 0,-2 0 0,3 0 0,3 0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43.8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58 10 24575,'8'0'0,"-1"0"0,1 0 0,0 0 0,0 0 0,0 3 0,-1-2 0,1 3 0,0-4 0,0 0 0,-1 0 0,1 0 0,-4 3 0,0 2 0,-4 2 0,3 1 0,-2 3 0,3-2 0,-4 2 0,0-3 0,0 0 0,-4-4 0,3 3 0,-2-3 0,3 4 0,-4-3 0,3 2 0,-2-3 0,-1 0 0,4-4 0,-4-4 0,0-1 0,4-2 0,-4 3 0,1-4 0,2 0 0,-3 0 0,1 4 0,2-3 0,-3 2 0,1-3 0,2 0 0,-6 4 0,2-3 0,-2 3 0,-1-4 0,0 3 0,0-2 0,0 6 0,0-2 0,0 3 0,4-4 0,-3 4 0,2-4 0,1 1 0,-3 2 0,2-3 0,-2 4 0,2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7:43.5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624 1 24575,'-9'33'0,"2"-7"0,4-11 0,2-7 0,-3 7 0,4-3 0,0 4 0,0 0 0,0-1 0,0 1 0,-3 0 0,2-4 0,-3 3 0,4-7 0,0 4 0,0-5 0,0 5 0,0-4 0,-3 7 0,2-6 0,-3 2 0,4-3 0,-3 3 0,2-2 0,-3 2 0,4-3 0,0 3 0,0-2 0,0 2 0,0-3 0,-3 0 0,2 3 0,-2-2 0,-1 5 0,3-5 0,-2 6 0,-1-6 0,3 5 0,-6-1 0,6-1 0,-2 2 0,-1-5 0,3 2 0,-2-3 0,3 4 0,-4-4 0,4 7 0,-4-6 0,1 5 0,2-1 0,-3 2 0,1 1 0,2 0 0,-6-4 0,6 3 0,-3-3 0,1 0 0,2 3 0,-6-3 0,6 4 0,-6-1 0,3 1 0,-1 0 0,-2-4 0,6 3 0,-6-3 0,6 4 0,-6-1 0,6 1 0,-6 0 0,7-4 0,-8 3 0,4-3 0,0 3 0,-3 1 0,6 0 0,-6 0 0,6-1 0,-6 1 0,6 0 0,-7 6 0,7-5 0,-7 5 0,7 0 0,-6-5 0,6 5 0,-6-10 0,6 3 0,-2-6 0,-1 6 0,3-3 0,-6 3 0,6 1 0,-6 0 0,2 6 0,0 1 0,-3 1 0,1 16 0,-2-14 0,-5 27 0,4-20 0,2 8 0,-1-11 0,5-6 0,-2 4 0,3-14 0,-1 7 0,3-9 0,-6 4 0,6 0 0,-2-4 0,-1 3 0,4-3 0,-8 3 0,8 1 0,-4 0 0,1-4 0,2 3 0,-3-3 0,1 4 0,2-1 0,-6 1 0,1 6 0,2 2 0,-5 5 0,3 1 0,1 12 0,-4-9 0,3 8 0,1-11 0,-4 0 0,1 11 0,2-8 0,-4 2 0,10-7 0,-7-10 0,6 4 0,-3 0 0,1-5 0,2 5 0,-3-6 0,1-1 0,2 1 0,-6 0 0,6 6 0,-6-5 0,6 11 0,-7-4 0,1 17 0,1-14 0,-5 12 0,5-15 0,1 17 0,-4-8 0,1 20 0,2-20 0,-4 8 0,9-11 0,-4-6 0,5-2 0,0-7 0,-3-2 0,2-2 0,17-40 0,-4 17 0,23-49 0,-21 35 0,22-59 0,-17 44 0,9-33 0,-18 51 0,3-6 0,-7 12 0,7-5 0,-5 6 0,1-6 0,-1 4 0,1 0 0,-2 3 0,1 6 0,0-2 0,0 3 0,-1 0 0,-2 0 0,2 0 0,-3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7:44.6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0 459 24575,'0'-25'0,"0"3"0,0 10 0,0 3 0,0-9 0,0 8 0,0-5 0,0 7 0,0 1 0,0-5 0,0 3 0,0-2 0,0 3 0,0 0 0,0-3 0,0 2 0,4-3 0,-3 5 0,2-1 0,-3-4 0,0 3 0,0-2 0,3 3 0,-2 0 0,3-3 0,-1 2 0,-2-2 0,3 3 0,-4 0 0,3-4 0,-2 3 0,2-2 0,1 3 0,-3 0 0,2-3 0,-3 2 0,4-2 0,-4 3 0,4 0 0,-1-4 0,-2 4 0,3-4 0,-1 4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7:50.6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 3385 24575,'0'-34'0,"0"-2"0,0 19 0,-4-6 0,4 1 0,-4 5 0,4-5 0,0 6 0,0 0 0,0 4 0,0-3 0,0 3 0,0-4 0,0 3 0,0 2 0,-3 3 0,2 0 0,-3-3 0,4 2 0,0-6 0,0 3 0,0-1 0,-3-2 0,2 3 0,-3-4 0,4 4 0,0-3 0,0 3 0,-3 0 0,2-3 0,-3 6 0,4-6 0,0 6 0,0-6 0,0 6 0,0-2 0,0-1 0,0 4 0,0-4 0,0 1 0,0 2 0,0-6 0,0 6 0,0-2 0,0-1 0,0 4 0,0-4 0,0 1 0,0 2 0,0-2 0,0 3 0,0-4 0,0 3 0,0-5 0,0 5 0,0-3 0,0 1 0,4 2 0,-3-2 0,2 3 0,-3 0 0,0-4 0,0 4 0,0-4 0,0 4 0,0 0 0,4-3 0,-4-1 0,4-4 0,-4 0 0,0 0 0,0 0 0,0 1 0,0 2 0,0-2 0,0 6 0,0-5 0,0 5 0,0-3 0,0 4 0,0 1 0,0-5 0,0 3 0,0-2 0,0-1 0,0 4 0,0-4 0,0 4 0,3 0 0,-2-7 0,3 6 0,-4-10 0,0 11 0,0-7 0,0 6 0,3-6 0,-2 3 0,2-1 0,-3-2 0,4 3 0,-3 0 0,2-3 0,-3 6 0,4-6 0,-3 3 0,2-4 0,-3 0 0,3 0 0,-2 0 0,3 1 0,-1-1 0,-2 0 0,3 0 0,-4 4 0,0-3 0,3 3 0,-2-4 0,2 3 0,-3-1 0,0 5 0,0-6 0,4 6 0,-3-2 0,2 3 0,-3 0 0,0-4 0,0 4 0,0-7 0,4 2 0,-4 1 0,4-3 0,-4-4 0,0 2 0,0-5 0,0 6 0,3 0 0,-2 0 0,3-6 0,-4 5 0,3-5 0,-2 6 0,2 0 0,1 0 0,-3 0 0,2 1 0,-3 2 0,5-8 0,-4 7 0,3-8 0,-4 6 0,4 4 0,-4-3 0,4 3 0,-4-4 0,3 4 0,-2-3 0,3 6 0,-4-6 0,0 6 0,0-2 0,0 3 0,0 0 0,0-4 0,0 4 0,0-4 0,0 4 0,3-3 0,-2 2 0,2-6 0,-3 6 0,0-6 0,0 7 0,4-7 0,-3 2 0,2-2 0,-3-1 0,0-6 0,0 4 0,0-4 0,0 6 0,0 0 0,0 4 0,4 1 0,-3 3 0,2 0 0,-3-4 0,0 4 0,0-4 0,0 4 0,0 0 0,0-3 0,0 2 0,0-6 0,3 6 0,-2-6 0,3-3 0,-4 0 0,0 0 0,3 3 0,-2 3 0,3-1 0,-4-2 0,0 7 0,3-4 0,-2 1 0,2 2 0,-3-3 0,4 5 0,-3-1 0,2-4 0,-3 0 0,4 0 0,-4-3 0,7 6 0,-6-6 0,3 3 0,-1-1 0,-2-8 0,6 7 0,-6-14 0,6 10 0,-6-4 0,6 0 0,-2 5 0,0-5 0,2 6 0,-6 0 0,3 4 0,-1-3 0,-2 2 0,6 1 0,-6-3 0,6 6 0,-7-2 0,4-1 0,-1 4 0,2-7 0,-1 2 0,3-2 0,-2-8 0,3 6 0,1-2 0,-5 4 0,3 7 0,-6-4 0,2 1 0,1 2 0,0-2 0,1 3 0,1 0 0,-5 0 0,6 0 0,-6-3 0,6 2 0,-6-3 0,2 4 0,1 1 0,0-1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7:53.8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 4898 24575,'0'-34'0,"0"0"0,-4 10 0,4-4 0,-8 4 0,6-6 0,-2 0 0,4 7 0,0-17 0,0 19 0,0-30 0,0 31 0,0-32 0,0 26 0,0-10 0,0 8 0,0 10 0,0-10 0,0 11 0,0-6 0,0 8 0,0-1 0,0 0 0,0 0 0,0 4 0,0-9 0,0 7 0,0-15 0,0 15 0,0-13 0,0 13 0,0-8 0,0 0 0,0 8 0,0-25 0,0 25 0,0-36 0,0 37 0,0-38 0,0 38 0,0-38 0,0 34 0,0-22 0,0 25 0,0-8 0,0 4 0,0 0 0,0 0 0,6-15 0,-4 20 0,4-20 0,-6 3 0,0 10 0,3-14 0,-2 0 0,3 18 0,-1-17 0,-2 20 0,9-20 0,-9 13 0,9-14 0,-9 18 0,6 0 0,0-17 0,-2 12 0,5-19 0,-9 23 0,7-5 0,-7 6 0,7-6 0,-1-13 0,3 8 0,-3-7 0,0 19 0,-6-1 0,6 0 0,-3 0 0,0 0 0,3 1 0,-6-1 0,6 0 0,0-18 0,1 14 0,-1-14 0,1 12 0,-2-2 0,-1-6 0,4 0 0,-3 0 0,4 0 0,0 0 0,-1 0 0,3-11 0,-6 8 0,5-9 0,-6 12 0,7-11 0,-2 8 0,2-9 0,-6 12 0,2 0 0,-2 0 0,4 0 0,0 0 0,-5 6 0,4-4 0,-4 11 0,0-12 0,2 12 0,-2-12 0,0 5 0,3-6 0,-3 7 0,5-6 0,-1 6 0,-4-7 0,4 0 0,-4-1 0,5 1 0,0 0 0,0 0 0,0 0 0,-4 7 0,2-6 0,-6 5 0,6-6 0,-3 7 0,5-6 0,-2 12 0,-3-12 0,3 6 0,-3-7 0,5 0 0,0 0 0,-4 0 0,4-12 0,-4 9 0,8-20 0,1 20 0,-1-20 0,3 9 0,-5-1 0,1-8 0,0 9 0,1-12 0,0 0 0,6 0 0,-4-11 0,5 8 0,-5-20 0,-2 20 0,1-8 0,-1 11 0,0 0 0,-2 12 0,-5-9 0,2 20 0,-4-9 0,1 18 0,-2 2 0,0 6 0,-3-6 0,6 5 0,-7-5 0,4 9 0,-4-2 0,0 7 0,3 0 0,2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7:57.2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2204 24575,'7'-33'0,"-2"4"0,2 7 0,-5-2 0,5-7 0,-1 1 0,-2-1 0,4 8 0,-7-6 0,6 12 0,-6-5 0,2 6 0,-3 0 0,4 0 0,-3 0 0,2 1 0,0 2 0,-2 2 0,3-7 0,-4 8 0,0-11 0,3 12 0,-2-6 0,3 3 0,-4-4 0,0 0 0,0 0 0,3 4 0,-2-3 0,2 6 0,-3-2 0,0-1 0,0 3 0,0-2 0,4 3 0,-3-3 0,2 2 0,-3-6 0,0 3 0,0-4 0,4 0 0,-4 4 0,4-3 0,-4 2 0,0-2 0,0-1 0,0 0 0,0 4 0,3-3 0,-2 6 0,3-12 0,-1 7 0,-2-5 0,2 4 0,-3 6 0,0-6 0,0 7 0,4-4 0,-3 4 0,2 0 0,-3-7 0,0 6 0,4-6 0,-3 7 0,2-10 0,-3 8 0,0-8 0,3 10 0,-2 0 0,3-7 0,0-4 0,-3 1 0,7 1 0,-7 5 0,2 3 0,1-5 0,-3 1 0,6-3 0,-6 1 0,6-1 0,-7 0 0,4 0 0,-1 4 0,-2-3 0,6 3 0,-2-11 0,0 6 0,-1-5 0,0 6 0,-3 0 0,2 4 0,1-3 0,-4 3 0,4-4 0,0-6 0,1 4 0,0-4 0,-1 6 0,-1 4 0,-2-3 0,2 6 0,1-6 0,-3 3 0,6-4 0,-7 0 0,4 1 0,-1-1 0,-2 0 0,3 0 0,-1 0 0,-2 1 0,6-1 0,-6 0 0,6 4 0,-6-3 0,2 2 0,0-3 0,-2 1 0,3-1 0,-1 0 0,-2 0 0,6 0 0,-6 1 0,2-1 0,1 3 0,-3-2 0,2 7 0,1-4 0,-4 1 0,4 2 0,-1-2 0,-2-1 0,6 3 0,-6-2 0,2 3 0,1-3 0,-3 2 0,2-3 0,1 5 0,-3-1 0,5-4 0,-5 3 0,3-2 0,-1 3 0,-2 0 0,6-3 0,-6 2 0,2-2 0,-3 3 0,4 0 0,-3-4 0,2 3 0,1-2 0,0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00.5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1228 24575,'0'-30'0,"0"5"0,0 13 0,0 0 0,0-4 0,0-7 0,0 6 0,0-6 0,0 11 0,0-3 0,0 6 0,0-3 0,0 4 0,0-3 0,0 2 0,0-2 0,0-1 0,3 4 0,-2-7 0,2 6 0,-3-3 0,0 5 0,0-1 0,4-4 0,-3 0 0,2 0 0,-3 0 0,0 1 0,0 2 0,4-6 0,-4 6 0,4-2 0,-4-1 0,0 4 0,3-7 0,-2 6 0,3-3 0,-4 4 0,0-9 0,0 6 0,3-10 0,-2 12 0,2-6 0,-3 7 0,0-4 0,5-6 0,-4 8 0,3-18 0,-4 18 0,0-8 0,0 7 0,4 2 0,-3-2 0,2-1 0,-3 3 0,0-2 0,0 3 0,0 0 0,4-3 0,-4 2 0,4-2 0,-4 3 0,0 0 0,0-4 0,3 4 0,-2-4 0,3 4 0,-4 0 0,0-9 0,0 3 0,3-8 0,-2 9 0,2-2 0,-3 7 0,4-7 0,-3 6 0,2-3 0,-3 1 0,0 2 0,4-2 0,-3 3 0,2 0 0,-3-4 0,4 4 0,-4-4 0,4 1 0,-4-1 0,3-1 0,-2 2 0,3 3 0,-4 0 0,3-3 0,-2 2 0,2-6 0,-3 6 0,0-2 0,4-1 0,-3 3 0,2-2 0,-3 3 0,0 0 0,0-3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15.8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72 364 24575,'0'-30'0,"0"5"0,0 17 0,0 0 0,0-7 0,0 5 0,0-5 0,0 7 0,0 1 0,0-5 0,0 3 0,-4-2 0,3 3 0,-2 0 0,-1-3 0,3 2 0,-2-3 0,-1 5 0,3-1 0,-6-4 0,7 3 0,-4-2 0,1 3 0,2 0 0,-3-3 0,1 2 0,2-2 0,-3 3 0,1 0 0,2-4 0,-6 7 0,6-9 0,-6 9 0,2-7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5:58:19.9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DD027D-EB36-F443-807B-E9099207A61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17D270-8AB3-374D-8268-1810CBCF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3_10TASK2/Dashboard1?:language=en-GB&amp;:sid=&amp;:redirect=auth&amp;:display_count=n&amp;:origin=viz_share_link" TargetMode="External"/><Relationship Id="rId2" Type="http://schemas.openxmlformats.org/officeDocument/2006/relationships/hyperlink" Target="https://public.tableau.com/views/3_20TASK/Dashboard1?:language=en-GB&amp;:sid=&amp;:redirect=auth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3_10Task3/Dashboard1?:language=en-GB&amp;:sid=&amp;:redirect=auth&amp;:display_count=n&amp;:origin=viz_share_l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3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customXml" Target="../ink/ink11.xml"/><Relationship Id="rId27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7E3B-5C3F-0468-24A2-51AE3F3A2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briola" pitchFamily="82" charset="0"/>
              </a:rPr>
              <a:t>Rockbuster</a:t>
            </a:r>
            <a:endParaRPr lang="en-US" dirty="0">
              <a:latin typeface="Gabriola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6A3FC-26FD-5B1D-7F68-C314FCC7F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2025</a:t>
            </a:r>
          </a:p>
          <a:p>
            <a:r>
              <a:rPr lang="en-US" dirty="0"/>
              <a:t>Hannah Strassmann</a:t>
            </a:r>
          </a:p>
        </p:txBody>
      </p:sp>
    </p:spTree>
    <p:extLst>
      <p:ext uri="{BB962C8B-B14F-4D97-AF65-F5344CB8AC3E}">
        <p14:creationId xmlns:p14="http://schemas.microsoft.com/office/powerpoint/2010/main" val="418155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21ED-0CC1-696D-EDDB-105D7F64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Gabriola" pitchFamily="8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9B53-BD1A-1FDE-41BF-414C0913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Gabriola" pitchFamily="82" charset="0"/>
              </a:rPr>
              <a:t>Expand those markets where the most customers live.</a:t>
            </a:r>
          </a:p>
          <a:p>
            <a:r>
              <a:rPr lang="en-US" sz="2200" dirty="0">
                <a:latin typeface="Gabriola" pitchFamily="82" charset="0"/>
              </a:rPr>
              <a:t>Offer special deals for films which are returned within 3 days.</a:t>
            </a:r>
          </a:p>
          <a:p>
            <a:endParaRPr lang="en-US" dirty="0">
              <a:latin typeface="Gabriola" pitchFamily="82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Gabriola" pitchFamily="82" charset="0"/>
              </a:rPr>
              <a:t>Further Research needed</a:t>
            </a:r>
          </a:p>
          <a:p>
            <a:r>
              <a:rPr lang="en-US" sz="2200" dirty="0">
                <a:latin typeface="Gabriola" pitchFamily="82" charset="0"/>
              </a:rPr>
              <a:t>Those countries with the most customers are also big countries, therefor other countries might be a better target for marketing if a higher percentage of the population is a customer of </a:t>
            </a:r>
            <a:r>
              <a:rPr lang="en-US" sz="2200" dirty="0" err="1">
                <a:latin typeface="Gabriola" pitchFamily="82" charset="0"/>
              </a:rPr>
              <a:t>Rockbuster’s</a:t>
            </a:r>
            <a:r>
              <a:rPr lang="en-US" sz="2200" dirty="0">
                <a:latin typeface="Gabriola" pitchFamily="82" charset="0"/>
              </a:rPr>
              <a:t>. </a:t>
            </a:r>
          </a:p>
          <a:p>
            <a:r>
              <a:rPr lang="en-US" sz="2200" dirty="0">
                <a:latin typeface="Gabriola" pitchFamily="82" charset="0"/>
              </a:rPr>
              <a:t>More analysis into revenue is needed. So far it is only known where the highest paying customers live, but not which country produces the highest revenue. </a:t>
            </a:r>
          </a:p>
        </p:txBody>
      </p:sp>
    </p:spTree>
    <p:extLst>
      <p:ext uri="{BB962C8B-B14F-4D97-AF65-F5344CB8AC3E}">
        <p14:creationId xmlns:p14="http://schemas.microsoft.com/office/powerpoint/2010/main" val="52512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1E50-16CC-842C-B9C7-6B9305E5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Gabriola" pitchFamily="82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F0E3-F055-A17B-5937-E47FD73E1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https://public.tableau.com/views/3_20TASK/Dashboard1?:language=en-GB&amp;:sid=&amp;:redirect=auth&amp;:display_count=n&amp;:origin=viz_share_link</a:t>
            </a:r>
            <a:endParaRPr lang="en-US" dirty="0"/>
          </a:p>
          <a:p>
            <a:r>
              <a:rPr lang="en-US" dirty="0">
                <a:hlinkClick r:id="rId3"/>
              </a:rPr>
              <a:t>https://public.tableau.com/views/3_10TASK2/Dashboard1?:language=en-GB&amp;:sid=&amp;:redirect=auth&amp;:display_count=n&amp;:origin=viz_share_link</a:t>
            </a:r>
            <a:endParaRPr lang="en-US" dirty="0"/>
          </a:p>
          <a:p>
            <a:r>
              <a:rPr lang="en-US" dirty="0">
                <a:hlinkClick r:id="rId4"/>
              </a:rPr>
              <a:t>https://public.tableau.com/views/3_10Task3/Dashboard1?:language=en-GB&amp;:sid=&amp;:redirect=auth&amp;:display_count=n&amp;:origin=viz_share_link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8CF7-1262-4A15-99BA-41E94746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Gabriola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8004-A691-451A-38C9-552821B1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err="1">
                <a:solidFill>
                  <a:srgbClr val="000000"/>
                </a:solidFill>
                <a:effectLst/>
                <a:latin typeface="Gabriola" pitchFamily="82" charset="0"/>
              </a:rPr>
              <a:t>Rockbuster</a:t>
            </a:r>
            <a:r>
              <a:rPr lang="en-GB" sz="3600" dirty="0">
                <a:solidFill>
                  <a:srgbClr val="000000"/>
                </a:solidFill>
                <a:effectLst/>
                <a:latin typeface="Gabriola" pitchFamily="82" charset="0"/>
              </a:rPr>
              <a:t> Stealth LLC is a movie rental company that used to have stores around the world. Facing stiff competition from streaming services such as Netflix and Amazon Prime, the </a:t>
            </a:r>
            <a:r>
              <a:rPr lang="en-GB" sz="3600" dirty="0" err="1">
                <a:solidFill>
                  <a:srgbClr val="000000"/>
                </a:solidFill>
                <a:effectLst/>
                <a:latin typeface="Gabriola" pitchFamily="82" charset="0"/>
              </a:rPr>
              <a:t>Rockbuster</a:t>
            </a:r>
            <a:r>
              <a:rPr lang="en-GB" sz="3600" dirty="0">
                <a:solidFill>
                  <a:srgbClr val="000000"/>
                </a:solidFill>
                <a:effectLst/>
                <a:latin typeface="Gabriola" pitchFamily="82" charset="0"/>
              </a:rPr>
              <a:t> Stealth management team is planning to use its existing movie licenses to launch an online video rental service in order to stay competitive.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D971-5CCE-83A6-B9E4-DA7DE520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>
                <a:latin typeface="Gabriola" pitchFamily="82" charset="0"/>
              </a:rPr>
              <a:t>Bussiness</a:t>
            </a:r>
            <a:r>
              <a:rPr lang="en-US" sz="4400" dirty="0">
                <a:latin typeface="Gabriola" pitchFamily="82" charset="0"/>
              </a:rPr>
              <a:t>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9D33-F416-410D-FFF3-8B1006BD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abriola" pitchFamily="82" charset="0"/>
              </a:rPr>
              <a:t>In order to answer some of </a:t>
            </a:r>
            <a:r>
              <a:rPr lang="en-US" sz="2000" dirty="0" err="1">
                <a:latin typeface="Gabriola" pitchFamily="82" charset="0"/>
              </a:rPr>
              <a:t>Rockbuster’s</a:t>
            </a:r>
            <a:r>
              <a:rPr lang="en-US" sz="2000" dirty="0">
                <a:latin typeface="Gabriola" pitchFamily="82" charset="0"/>
              </a:rPr>
              <a:t> question some analysis have been made. In the following, the questions</a:t>
            </a:r>
          </a:p>
          <a:p>
            <a:r>
              <a:rPr lang="en-US" sz="2000" dirty="0">
                <a:latin typeface="Gabriola" pitchFamily="82" charset="0"/>
              </a:rPr>
              <a:t>Where are the most </a:t>
            </a:r>
            <a:r>
              <a:rPr lang="en-US" sz="2000" dirty="0" err="1">
                <a:latin typeface="Gabriola" pitchFamily="82" charset="0"/>
              </a:rPr>
              <a:t>Rockbuster</a:t>
            </a:r>
            <a:r>
              <a:rPr lang="en-US" sz="2000" dirty="0">
                <a:latin typeface="Gabriola" pitchFamily="82" charset="0"/>
              </a:rPr>
              <a:t> customers based</a:t>
            </a:r>
          </a:p>
          <a:p>
            <a:r>
              <a:rPr lang="en-US" sz="2000" dirty="0">
                <a:latin typeface="Gabriola" pitchFamily="82" charset="0"/>
              </a:rPr>
              <a:t>Where are the customers with the highest revenue based</a:t>
            </a:r>
          </a:p>
          <a:p>
            <a:r>
              <a:rPr lang="en-US" sz="2000" dirty="0">
                <a:latin typeface="Gabriola" pitchFamily="82" charset="0"/>
              </a:rPr>
              <a:t>How long are films usually rented for</a:t>
            </a:r>
          </a:p>
          <a:p>
            <a:endParaRPr lang="en-US" sz="2000" dirty="0">
              <a:latin typeface="Gabriola" pitchFamily="82" charset="0"/>
            </a:endParaRPr>
          </a:p>
          <a:p>
            <a:pPr marL="0" indent="0">
              <a:buNone/>
            </a:pPr>
            <a:r>
              <a:rPr lang="en-US" sz="2000" dirty="0">
                <a:latin typeface="Gabriola" pitchFamily="82" charset="0"/>
              </a:rPr>
              <a:t>will be answered.</a:t>
            </a:r>
          </a:p>
        </p:txBody>
      </p:sp>
    </p:spTree>
    <p:extLst>
      <p:ext uri="{BB962C8B-B14F-4D97-AF65-F5344CB8AC3E}">
        <p14:creationId xmlns:p14="http://schemas.microsoft.com/office/powerpoint/2010/main" val="128009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2E0-990F-FB62-710F-6987887A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8860"/>
          </a:xfrm>
        </p:spPr>
        <p:txBody>
          <a:bodyPr/>
          <a:lstStyle/>
          <a:p>
            <a:pPr algn="ctr"/>
            <a:br>
              <a:rPr lang="en-US" dirty="0">
                <a:latin typeface="Gabriola" pitchFamily="82" charset="0"/>
              </a:rPr>
            </a:br>
            <a:r>
              <a:rPr lang="en-US" sz="4400" dirty="0">
                <a:latin typeface="Gabriola" pitchFamily="82" charset="0"/>
              </a:rPr>
              <a:t>Exploratory Data Analysis</a:t>
            </a:r>
          </a:p>
        </p:txBody>
      </p:sp>
      <p:pic>
        <p:nvPicPr>
          <p:cNvPr id="5" name="Content Placeholder 4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DD00F230-2CB1-925F-271D-D1A383C1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68" y="4321582"/>
            <a:ext cx="6173917" cy="812934"/>
          </a:xfrm>
        </p:spPr>
      </p:pic>
      <p:pic>
        <p:nvPicPr>
          <p:cNvPr id="7" name="Picture 6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01DE5C82-E78C-EFC1-FB13-9738EBA7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8" y="3217563"/>
            <a:ext cx="6794500" cy="1066800"/>
          </a:xfrm>
          <a:prstGeom prst="rect">
            <a:avLst/>
          </a:prstGeom>
        </p:spPr>
      </p:pic>
      <p:pic>
        <p:nvPicPr>
          <p:cNvPr id="9" name="Picture 8" descr="A close-up of a sign&#10;&#10;AI-generated content may be incorrect.">
            <a:extLst>
              <a:ext uri="{FF2B5EF4-FFF2-40B4-BE49-F238E27FC236}">
                <a16:creationId xmlns:a16="http://schemas.microsoft.com/office/drawing/2014/main" id="{C1B5AA9E-D9AD-5E41-3F7D-8C39B5876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2772"/>
            <a:ext cx="6685808" cy="920189"/>
          </a:xfrm>
          <a:prstGeom prst="rect">
            <a:avLst/>
          </a:prstGeom>
        </p:spPr>
      </p:pic>
      <p:pic>
        <p:nvPicPr>
          <p:cNvPr id="11" name="Picture 10" descr="A blue and white sign with black text&#10;&#10;AI-generated content may be incorrect.">
            <a:extLst>
              <a:ext uri="{FF2B5EF4-FFF2-40B4-BE49-F238E27FC236}">
                <a16:creationId xmlns:a16="http://schemas.microsoft.com/office/drawing/2014/main" id="{2338C6DA-9366-705A-9884-9A69BD7B3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8" y="5236446"/>
            <a:ext cx="5626100" cy="763761"/>
          </a:xfrm>
          <a:prstGeom prst="rect">
            <a:avLst/>
          </a:prstGeom>
        </p:spPr>
      </p:pic>
      <p:pic>
        <p:nvPicPr>
          <p:cNvPr id="13" name="Picture 12" descr="A blue rectangular sign with black text&#10;&#10;AI-generated content may be incorrect.">
            <a:extLst>
              <a:ext uri="{FF2B5EF4-FFF2-40B4-BE49-F238E27FC236}">
                <a16:creationId xmlns:a16="http://schemas.microsoft.com/office/drawing/2014/main" id="{F4F99D23-970D-1753-0519-A66A8B77E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68" y="6074646"/>
            <a:ext cx="5295900" cy="7637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F4F7EB-A7A3-1CC8-B742-57F0205B77BF}"/>
              </a:ext>
            </a:extLst>
          </p:cNvPr>
          <p:cNvSpPr/>
          <p:nvPr/>
        </p:nvSpPr>
        <p:spPr>
          <a:xfrm>
            <a:off x="7399791" y="2431900"/>
            <a:ext cx="3195452" cy="6153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abriola" pitchFamily="82" charset="0"/>
              </a:rPr>
              <a:t>Rental Duration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C6D42-0341-F1D5-6C47-DEB40A2A6D68}"/>
              </a:ext>
            </a:extLst>
          </p:cNvPr>
          <p:cNvSpPr/>
          <p:nvPr/>
        </p:nvSpPr>
        <p:spPr>
          <a:xfrm>
            <a:off x="7399791" y="3376507"/>
            <a:ext cx="3195452" cy="678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briola" pitchFamily="82" charset="0"/>
              </a:rPr>
              <a:t>Replacement Cost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91090-B473-7698-BAC6-92642F4016CC}"/>
              </a:ext>
            </a:extLst>
          </p:cNvPr>
          <p:cNvSpPr/>
          <p:nvPr/>
        </p:nvSpPr>
        <p:spPr>
          <a:xfrm>
            <a:off x="7399791" y="4384612"/>
            <a:ext cx="3195452" cy="6153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abriola" pitchFamily="82" charset="0"/>
              </a:rPr>
              <a:t>Release Year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1BFD6A-9DC8-5BFD-7118-D729498F40BC}"/>
              </a:ext>
            </a:extLst>
          </p:cNvPr>
          <p:cNvSpPr/>
          <p:nvPr/>
        </p:nvSpPr>
        <p:spPr>
          <a:xfrm>
            <a:off x="7399791" y="5310996"/>
            <a:ext cx="3195452" cy="6153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briola" pitchFamily="82" charset="0"/>
              </a:rPr>
              <a:t>Rental Rate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45EC7-BB8A-A66C-A098-6C496D8F76E8}"/>
              </a:ext>
            </a:extLst>
          </p:cNvPr>
          <p:cNvSpPr/>
          <p:nvPr/>
        </p:nvSpPr>
        <p:spPr>
          <a:xfrm>
            <a:off x="7399791" y="6223029"/>
            <a:ext cx="3195452" cy="6153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briola" pitchFamily="82" charset="0"/>
              </a:rPr>
              <a:t>Film Length</a:t>
            </a:r>
          </a:p>
        </p:txBody>
      </p:sp>
    </p:spTree>
    <p:extLst>
      <p:ext uri="{BB962C8B-B14F-4D97-AF65-F5344CB8AC3E}">
        <p14:creationId xmlns:p14="http://schemas.microsoft.com/office/powerpoint/2010/main" val="108214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A007-C8B0-991A-22DB-253FF640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Gabriola" pitchFamily="82" charset="0"/>
              </a:rPr>
              <a:t>Rental Length Take Away</a:t>
            </a:r>
          </a:p>
        </p:txBody>
      </p:sp>
      <p:pic>
        <p:nvPicPr>
          <p:cNvPr id="4" name="Content Placeholder 3" descr="A close-up of a sign&#10;&#10;AI-generated content may be incorrect.">
            <a:extLst>
              <a:ext uri="{FF2B5EF4-FFF2-40B4-BE49-F238E27FC236}">
                <a16:creationId xmlns:a16="http://schemas.microsoft.com/office/drawing/2014/main" id="{BCCA0ED4-3151-0BFE-4CFD-53D98E40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53" y="2502243"/>
            <a:ext cx="11527047" cy="1853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2940E4-7AC6-C0FD-A9C8-7ADB85CC26E3}"/>
              </a:ext>
            </a:extLst>
          </p:cNvPr>
          <p:cNvSpPr txBox="1"/>
          <p:nvPr/>
        </p:nvSpPr>
        <p:spPr>
          <a:xfrm>
            <a:off x="907192" y="4355757"/>
            <a:ext cx="1037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abriola" pitchFamily="82" charset="0"/>
              </a:rPr>
              <a:t>Films are not usually rented for more than a week but also rarely for just a day. </a:t>
            </a:r>
          </a:p>
        </p:txBody>
      </p:sp>
    </p:spTree>
    <p:extLst>
      <p:ext uri="{BB962C8B-B14F-4D97-AF65-F5344CB8AC3E}">
        <p14:creationId xmlns:p14="http://schemas.microsoft.com/office/powerpoint/2010/main" val="83219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7D0FD0D-6961-D018-DD4E-38026A99A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4720"/>
            <a:ext cx="12140529" cy="64732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6E703-8368-7E7A-F712-7613AC739BC5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abriola" pitchFamily="82" charset="0"/>
                <a:cs typeface="Arial" panose="020B0604020202020204" pitchFamily="34" charset="0"/>
              </a:rPr>
              <a:t>Which Country has the Highest Customer Numbers?</a:t>
            </a:r>
          </a:p>
          <a:p>
            <a:pPr algn="ctr"/>
            <a:endParaRPr lang="en-US" sz="4400" dirty="0">
              <a:latin typeface="Gabriola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9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932E-7396-1B8A-F0AA-E10A266E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effectLst/>
                <a:latin typeface="Gabriola" pitchFamily="82" charset="0"/>
                <a:ea typeface="AppleGothic" pitchFamily="2" charset="-127"/>
              </a:rPr>
              <a:t>Which Cities Within those Countries have the Highest Customer Numbers</a:t>
            </a:r>
            <a:br>
              <a:rPr lang="en-GB" dirty="0">
                <a:effectLst/>
                <a:latin typeface="Gabriola" pitchFamily="82" charset="0"/>
              </a:rPr>
            </a:br>
            <a:endParaRPr lang="en-US" dirty="0">
              <a:latin typeface="Gabriola" pitchFamily="82" charset="0"/>
            </a:endParaRPr>
          </a:p>
        </p:txBody>
      </p:sp>
      <p:pic>
        <p:nvPicPr>
          <p:cNvPr id="5" name="Content Placeholder 4" descr="A graph of a number of countries/regions&#10;&#10;AI-generated content may be incorrect.">
            <a:extLst>
              <a:ext uri="{FF2B5EF4-FFF2-40B4-BE49-F238E27FC236}">
                <a16:creationId xmlns:a16="http://schemas.microsoft.com/office/drawing/2014/main" id="{08D09225-87EA-C219-C670-782025D1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83" y="1186249"/>
            <a:ext cx="11378034" cy="56717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CBCF0-296A-E91B-5C54-FB8DEB00E3FC}"/>
              </a:ext>
            </a:extLst>
          </p:cNvPr>
          <p:cNvSpPr txBox="1"/>
          <p:nvPr/>
        </p:nvSpPr>
        <p:spPr>
          <a:xfrm>
            <a:off x="3049030" y="355943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Gabriola" pitchFamily="82" charset="0"/>
                <a:ea typeface="AppleGothic" pitchFamily="2" charset="-127"/>
              </a:rPr>
              <a:t>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3CB08-9DA7-41ED-A9C8-ADBDA8D36C14}"/>
              </a:ext>
            </a:extLst>
          </p:cNvPr>
          <p:cNvSpPr txBox="1"/>
          <p:nvPr/>
        </p:nvSpPr>
        <p:spPr>
          <a:xfrm>
            <a:off x="406983" y="0"/>
            <a:ext cx="1137803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000000"/>
                </a:solidFill>
                <a:effectLst/>
                <a:latin typeface="Gabriola" pitchFamily="82" charset="0"/>
                <a:ea typeface="AppleGothic" pitchFamily="2" charset="-127"/>
              </a:rPr>
              <a:t>Which Cities Within those Countries have the Highest Customer Numbers</a:t>
            </a:r>
            <a:endParaRPr lang="en-US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5658CF-B760-9939-DABB-84BBDBF87FA0}"/>
                  </a:ext>
                </a:extLst>
              </p14:cNvPr>
              <p14:cNvContentPartPr/>
              <p14:nvPr/>
            </p14:nvContentPartPr>
            <p14:xfrm>
              <a:off x="104974" y="1266830"/>
              <a:ext cx="263880" cy="570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5658CF-B760-9939-DABB-84BBDBF87F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74" y="1257830"/>
                <a:ext cx="281520" cy="58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468F458-A26B-91B2-97F9-4A894D453933}"/>
              </a:ext>
            </a:extLst>
          </p:cNvPr>
          <p:cNvGrpSpPr/>
          <p:nvPr/>
        </p:nvGrpSpPr>
        <p:grpSpPr>
          <a:xfrm>
            <a:off x="237454" y="1469150"/>
            <a:ext cx="252720" cy="2160360"/>
            <a:chOff x="237454" y="1469150"/>
            <a:chExt cx="252720" cy="21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4D5C3F-BB8C-A055-2FC1-5D12A2D090B3}"/>
                    </a:ext>
                  </a:extLst>
                </p14:cNvPr>
                <p14:cNvContentPartPr/>
                <p14:nvPr/>
              </p14:nvContentPartPr>
              <p14:xfrm>
                <a:off x="237454" y="1469150"/>
                <a:ext cx="224640" cy="107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4D5C3F-BB8C-A055-2FC1-5D12A2D090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4814" y="1406510"/>
                  <a:ext cx="350280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7C04DB-6D4A-ABEB-020C-2568E2F6AD1C}"/>
                    </a:ext>
                  </a:extLst>
                </p14:cNvPr>
                <p14:cNvContentPartPr/>
                <p14:nvPr/>
              </p14:nvContentPartPr>
              <p14:xfrm>
                <a:off x="364534" y="2109950"/>
                <a:ext cx="22680" cy="165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7C04DB-6D4A-ABEB-020C-2568E2F6AD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534" y="2046950"/>
                  <a:ext cx="148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DB3B39-EDDA-CD3C-2697-E47C195E2A13}"/>
                    </a:ext>
                  </a:extLst>
                </p14:cNvPr>
                <p14:cNvContentPartPr/>
                <p14:nvPr/>
              </p14:nvContentPartPr>
              <p14:xfrm>
                <a:off x="350494" y="2410910"/>
                <a:ext cx="139680" cy="121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DB3B39-EDDA-CD3C-2697-E47C195E2A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494" y="2348270"/>
                  <a:ext cx="265320" cy="134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CDB7F6-0715-6337-D0BB-FD6BA5F1533C}"/>
                  </a:ext>
                </a:extLst>
              </p14:cNvPr>
              <p14:cNvContentPartPr/>
              <p14:nvPr/>
            </p14:nvContentPartPr>
            <p14:xfrm>
              <a:off x="358054" y="3832910"/>
              <a:ext cx="328680" cy="1763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CDB7F6-0715-6337-D0BB-FD6BA5F153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5054" y="3769910"/>
                <a:ext cx="454320" cy="18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14976D-8564-0216-D128-AABE9DC9F4E6}"/>
                  </a:ext>
                </a:extLst>
              </p14:cNvPr>
              <p14:cNvContentPartPr/>
              <p14:nvPr/>
            </p14:nvContentPartPr>
            <p14:xfrm>
              <a:off x="352654" y="3686030"/>
              <a:ext cx="146880" cy="793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14976D-8564-0216-D128-AABE9DC9F4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014" y="3623030"/>
                <a:ext cx="27252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69AA5D2-2AC4-D617-D71E-5B6B8C2890D1}"/>
                  </a:ext>
                </a:extLst>
              </p14:cNvPr>
              <p14:cNvContentPartPr/>
              <p14:nvPr/>
            </p14:nvContentPartPr>
            <p14:xfrm>
              <a:off x="369574" y="5639030"/>
              <a:ext cx="46080" cy="442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69AA5D2-2AC4-D617-D71E-5B6B8C2890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6934" y="5576030"/>
                <a:ext cx="17172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333942-D715-9578-3812-9333E6525318}"/>
                  </a:ext>
                </a:extLst>
              </p14:cNvPr>
              <p14:cNvContentPartPr/>
              <p14:nvPr/>
            </p14:nvContentPartPr>
            <p14:xfrm>
              <a:off x="392254" y="6651710"/>
              <a:ext cx="25920" cy="131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333942-D715-9578-3812-9333E65253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9254" y="6588710"/>
                <a:ext cx="1515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46E94A7-08CE-2652-D9AB-36846F36C24B}"/>
                  </a:ext>
                </a:extLst>
              </p14:cNvPr>
              <p14:cNvContentPartPr/>
              <p14:nvPr/>
            </p14:nvContentPartPr>
            <p14:xfrm>
              <a:off x="347254" y="651419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46E94A7-08CE-2652-D9AB-36846F36C2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254" y="645155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844CED-4BA6-203D-180B-912F00E32BC1}"/>
                  </a:ext>
                </a:extLst>
              </p14:cNvPr>
              <p14:cNvContentPartPr/>
              <p14:nvPr/>
            </p14:nvContentPartPr>
            <p14:xfrm>
              <a:off x="346894" y="629999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844CED-4BA6-203D-180B-912F00E32B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254" y="62369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6D1B09-03CC-E0D0-F770-FDCB4EF09293}"/>
                  </a:ext>
                </a:extLst>
              </p14:cNvPr>
              <p14:cNvContentPartPr/>
              <p14:nvPr/>
            </p14:nvContentPartPr>
            <p14:xfrm>
              <a:off x="424654" y="616679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6D1B09-03CC-E0D0-F770-FDCB4EF092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0334" y="61624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F40E24B-7130-D0D8-1775-762CDD4BE5E5}"/>
              </a:ext>
            </a:extLst>
          </p:cNvPr>
          <p:cNvGrpSpPr/>
          <p:nvPr/>
        </p:nvGrpSpPr>
        <p:grpSpPr>
          <a:xfrm>
            <a:off x="383254" y="6149510"/>
            <a:ext cx="90360" cy="261360"/>
            <a:chOff x="383254" y="6149510"/>
            <a:chExt cx="903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105D86-933A-3949-C8E9-87EA8B01E23A}"/>
                    </a:ext>
                  </a:extLst>
                </p14:cNvPr>
                <p14:cNvContentPartPr/>
                <p14:nvPr/>
              </p14:nvContentPartPr>
              <p14:xfrm>
                <a:off x="423934" y="62441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105D86-933A-3949-C8E9-87EA8B01E2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614" y="6239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1DE30C-7929-176D-AC50-AE048CF6371B}"/>
                    </a:ext>
                  </a:extLst>
                </p14:cNvPr>
                <p14:cNvContentPartPr/>
                <p14:nvPr/>
              </p14:nvContentPartPr>
              <p14:xfrm>
                <a:off x="383254" y="6149510"/>
                <a:ext cx="57240" cy="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1DE30C-7929-176D-AC50-AE048CF637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8934" y="6145190"/>
                  <a:ext cx="658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50CCCE-A0B8-ACB5-748A-4066D5C03832}"/>
                    </a:ext>
                  </a:extLst>
                </p14:cNvPr>
                <p14:cNvContentPartPr/>
                <p14:nvPr/>
              </p14:nvContentPartPr>
              <p14:xfrm>
                <a:off x="413494" y="6363350"/>
                <a:ext cx="60120" cy="47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50CCCE-A0B8-ACB5-748A-4066D5C038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9174" y="6359030"/>
                  <a:ext cx="68760" cy="5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68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706D-769B-5C28-3961-9BB31DE5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75" y="0"/>
            <a:ext cx="11620893" cy="11481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br>
              <a:rPr lang="en-GB" sz="4400" dirty="0">
                <a:effectLst/>
              </a:rPr>
            </a:br>
            <a:r>
              <a:rPr lang="en-GB" sz="4400" dirty="0">
                <a:solidFill>
                  <a:srgbClr val="000000"/>
                </a:solidFill>
                <a:effectLst/>
                <a:latin typeface="Gabriola" pitchFamily="82" charset="0"/>
                <a:ea typeface="AppleGothic" pitchFamily="2" charset="-127"/>
              </a:rPr>
              <a:t>Where do the Customers Live who Pay the Most?</a:t>
            </a:r>
            <a:endParaRPr lang="en-US" sz="4400" dirty="0"/>
          </a:p>
        </p:txBody>
      </p:sp>
      <p:pic>
        <p:nvPicPr>
          <p:cNvPr id="5" name="Content Placeholder 4" descr="A graph of a bar&#10;&#10;AI-generated content may be incorrect.">
            <a:extLst>
              <a:ext uri="{FF2B5EF4-FFF2-40B4-BE49-F238E27FC236}">
                <a16:creationId xmlns:a16="http://schemas.microsoft.com/office/drawing/2014/main" id="{CD1ADB4C-09B3-9954-AE97-AB9D50312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75" y="1148148"/>
            <a:ext cx="11517186" cy="5329309"/>
          </a:xfrm>
        </p:spPr>
      </p:pic>
    </p:spTree>
    <p:extLst>
      <p:ext uri="{BB962C8B-B14F-4D97-AF65-F5344CB8AC3E}">
        <p14:creationId xmlns:p14="http://schemas.microsoft.com/office/powerpoint/2010/main" val="427842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2697-0215-9CB6-2DFA-E4748852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Gabriola" pitchFamily="8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83E6-83FE-E4E9-B2FD-B4C93BFF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Gabriola" pitchFamily="82" charset="0"/>
              </a:rPr>
              <a:t>Rockbuster</a:t>
            </a:r>
            <a:r>
              <a:rPr lang="en-US" sz="2400" dirty="0">
                <a:latin typeface="Gabriola" pitchFamily="82" charset="0"/>
              </a:rPr>
              <a:t> has the most customers in India, China and the United States.</a:t>
            </a:r>
          </a:p>
          <a:p>
            <a:r>
              <a:rPr lang="en-US" sz="2400" dirty="0" err="1">
                <a:latin typeface="Gabriola" pitchFamily="82" charset="0"/>
              </a:rPr>
              <a:t>Rockbuster’s</a:t>
            </a:r>
            <a:r>
              <a:rPr lang="en-US" sz="2400" dirty="0">
                <a:latin typeface="Gabriola" pitchFamily="82" charset="0"/>
              </a:rPr>
              <a:t>  highest paying customers live in Turkey, Mexico and Indonesia.</a:t>
            </a:r>
          </a:p>
          <a:p>
            <a:r>
              <a:rPr lang="en-US" sz="2400" dirty="0" err="1">
                <a:latin typeface="Gabriola" pitchFamily="82" charset="0"/>
              </a:rPr>
              <a:t>Fimls</a:t>
            </a:r>
            <a:r>
              <a:rPr lang="en-US" sz="2400" dirty="0">
                <a:latin typeface="Gabriola" pitchFamily="82" charset="0"/>
              </a:rPr>
              <a:t> are usually rented for at least 3 days but no longer than 7.</a:t>
            </a:r>
          </a:p>
        </p:txBody>
      </p:sp>
    </p:spTree>
    <p:extLst>
      <p:ext uri="{BB962C8B-B14F-4D97-AF65-F5344CB8AC3E}">
        <p14:creationId xmlns:p14="http://schemas.microsoft.com/office/powerpoint/2010/main" val="113381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430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Gabriola</vt:lpstr>
      <vt:lpstr>Wingdings 3</vt:lpstr>
      <vt:lpstr>Ion Boardroom</vt:lpstr>
      <vt:lpstr>Rockbuster</vt:lpstr>
      <vt:lpstr>Objective</vt:lpstr>
      <vt:lpstr>Bussiness Questions</vt:lpstr>
      <vt:lpstr> Exploratory Data Analysis</vt:lpstr>
      <vt:lpstr>Rental Length Take Away</vt:lpstr>
      <vt:lpstr>PowerPoint Presentation</vt:lpstr>
      <vt:lpstr>Which Cities Within those Countries have the Highest Customer Numbers </vt:lpstr>
      <vt:lpstr> Where do the Customers Live who Pay the Most?</vt:lpstr>
      <vt:lpstr>Results</vt:lpstr>
      <vt:lpstr>Recommendations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Strassmann</dc:creator>
  <cp:lastModifiedBy>Hannah Strassmann</cp:lastModifiedBy>
  <cp:revision>7</cp:revision>
  <dcterms:created xsi:type="dcterms:W3CDTF">2025-02-14T15:18:09Z</dcterms:created>
  <dcterms:modified xsi:type="dcterms:W3CDTF">2025-03-12T17:48:04Z</dcterms:modified>
</cp:coreProperties>
</file>