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1BFAF68-78C6-4664-9412-2E7099EAA9EE}">
  <a:tblStyle styleId="{A1BFAF68-78C6-4664-9412-2E7099EAA9E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4.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64f6ab8b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64f6ab8b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64f6ab8b0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64f6ab8b0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64f6ab8b0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64f6ab8b0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72625" y="891450"/>
            <a:ext cx="5951100" cy="256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ctr">
              <a:spcBef>
                <a:spcPts val="0"/>
              </a:spcBef>
              <a:spcAft>
                <a:spcPts val="0"/>
              </a:spcAft>
              <a:buNone/>
            </a:pPr>
            <a:r>
              <a:rPr lang="en" sz="4438"/>
              <a:t>Arduino Final Project</a:t>
            </a:r>
            <a:endParaRPr sz="4438"/>
          </a:p>
          <a:p>
            <a:pPr indent="0" lvl="0" marL="0" rtl="0" algn="ctr">
              <a:spcBef>
                <a:spcPts val="0"/>
              </a:spcBef>
              <a:spcAft>
                <a:spcPts val="0"/>
              </a:spcAft>
              <a:buNone/>
            </a:pPr>
            <a:r>
              <a:t/>
            </a:r>
            <a:endParaRPr sz="3422" u="sng"/>
          </a:p>
          <a:p>
            <a:pPr indent="0" lvl="0" marL="0" rtl="0" algn="ctr">
              <a:spcBef>
                <a:spcPts val="0"/>
              </a:spcBef>
              <a:spcAft>
                <a:spcPts val="0"/>
              </a:spcAft>
              <a:buNone/>
            </a:pPr>
            <a:r>
              <a:rPr lang="en" sz="3422" u="sng"/>
              <a:t>EE120</a:t>
            </a:r>
            <a:endParaRPr sz="3422" u="sng"/>
          </a:p>
        </p:txBody>
      </p:sp>
      <p:sp>
        <p:nvSpPr>
          <p:cNvPr id="135" name="Google Shape;135;p13"/>
          <p:cNvSpPr txBox="1"/>
          <p:nvPr>
            <p:ph idx="1" type="subTitle"/>
          </p:nvPr>
        </p:nvSpPr>
        <p:spPr>
          <a:xfrm>
            <a:off x="4928300" y="3182050"/>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Tyler Burfield, Hannah Siegel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Prototype Functionality</a:t>
            </a:r>
            <a:endParaRPr/>
          </a:p>
        </p:txBody>
      </p:sp>
      <p:sp>
        <p:nvSpPr>
          <p:cNvPr id="141" name="Google Shape;141;p14"/>
          <p:cNvSpPr txBox="1"/>
          <p:nvPr>
            <p:ph idx="1" type="body"/>
          </p:nvPr>
        </p:nvSpPr>
        <p:spPr>
          <a:xfrm>
            <a:off x="1297500" y="1567550"/>
            <a:ext cx="4532400" cy="304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functionality of the prototype is to turn on a fan based on the current temperature (°C) and humidity. Using an DHT11 humidity and temperature sensor, it reads the current temperature and humidity and displays it on the LCD. If the temperature reads hotter than 20</a:t>
            </a:r>
            <a:r>
              <a:rPr lang="en"/>
              <a:t>°C and more than 10% humidity, the fan will run. The fan has different speeds, which vary on the current temperature (we take the threshold temperature, 20°C, and subtract it from the current temperature). The RGB LED lights up when the fan is running, and changes colors between blue, green, and red, based on how fast the fan is running.</a:t>
            </a:r>
            <a:endParaRPr/>
          </a:p>
        </p:txBody>
      </p:sp>
      <p:pic>
        <p:nvPicPr>
          <p:cNvPr id="142" name="Google Shape;142;p14"/>
          <p:cNvPicPr preferRelativeResize="0"/>
          <p:nvPr/>
        </p:nvPicPr>
        <p:blipFill rotWithShape="1">
          <a:blip r:embed="rId3">
            <a:alphaModFix/>
          </a:blip>
          <a:srcRect b="14282" l="38125" r="11729" t="38705"/>
          <a:stretch/>
        </p:blipFill>
        <p:spPr>
          <a:xfrm>
            <a:off x="6247175" y="2087124"/>
            <a:ext cx="2264001" cy="1061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Inputs/Outputs</a:t>
            </a:r>
            <a:endParaRPr/>
          </a:p>
        </p:txBody>
      </p:sp>
      <p:graphicFrame>
        <p:nvGraphicFramePr>
          <p:cNvPr id="148" name="Google Shape;148;p15"/>
          <p:cNvGraphicFramePr/>
          <p:nvPr/>
        </p:nvGraphicFramePr>
        <p:xfrm>
          <a:off x="952500" y="2099825"/>
          <a:ext cx="3000000" cy="3000000"/>
        </p:xfrm>
        <a:graphic>
          <a:graphicData uri="http://schemas.openxmlformats.org/drawingml/2006/table">
            <a:tbl>
              <a:tblPr>
                <a:noFill/>
                <a:tableStyleId>{A1BFAF68-78C6-4664-9412-2E7099EAA9EE}</a:tableStyleId>
              </a:tblPr>
              <a:tblGrid>
                <a:gridCol w="3619500"/>
                <a:gridCol w="3619500"/>
              </a:tblGrid>
              <a:tr h="381000">
                <a:tc>
                  <a:txBody>
                    <a:bodyPr/>
                    <a:lstStyle/>
                    <a:p>
                      <a:pPr indent="0" lvl="0" marL="0" rtl="0" algn="l">
                        <a:spcBef>
                          <a:spcPts val="0"/>
                        </a:spcBef>
                        <a:spcAft>
                          <a:spcPts val="0"/>
                        </a:spcAft>
                        <a:buNone/>
                      </a:pPr>
                      <a:r>
                        <a:rPr lang="en">
                          <a:solidFill>
                            <a:schemeClr val="lt1"/>
                          </a:solidFill>
                        </a:rPr>
                        <a:t>Temperature/Humidity Sensor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t> </a:t>
                      </a:r>
                      <a:r>
                        <a:rPr lang="en">
                          <a:solidFill>
                            <a:schemeClr val="lt1"/>
                          </a:solidFill>
                        </a:rPr>
                        <a:t>Input</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LCD</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Output</a:t>
                      </a:r>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DC Motor</a:t>
                      </a:r>
                      <a:endParaRPr/>
                    </a:p>
                  </a:txBody>
                  <a:tcPr marT="91425" marB="91425" marR="91425" marL="91425"/>
                </a:tc>
                <a:tc>
                  <a:txBody>
                    <a:bodyPr/>
                    <a:lstStyle/>
                    <a:p>
                      <a:pPr indent="0" lvl="0" marL="0" rtl="0" algn="l">
                        <a:spcBef>
                          <a:spcPts val="0"/>
                        </a:spcBef>
                        <a:spcAft>
                          <a:spcPts val="0"/>
                        </a:spcAft>
                        <a:buNone/>
                      </a:pPr>
                      <a:r>
                        <a:rPr lang="en">
                          <a:solidFill>
                            <a:schemeClr val="lt1"/>
                          </a:solidFill>
                        </a:rPr>
                        <a:t>Out</a:t>
                      </a:r>
                      <a:r>
                        <a:rPr lang="en">
                          <a:solidFill>
                            <a:schemeClr val="lt1"/>
                          </a:solidFill>
                        </a:rPr>
                        <a:t>put</a:t>
                      </a:r>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RGB LED (bluePin, greenPin, redPin)</a:t>
                      </a:r>
                      <a:endParaRPr/>
                    </a:p>
                  </a:txBody>
                  <a:tcPr marT="91425" marB="91425" marR="91425" marL="91425"/>
                </a:tc>
                <a:tc>
                  <a:txBody>
                    <a:bodyPr/>
                    <a:lstStyle/>
                    <a:p>
                      <a:pPr indent="0" lvl="0" marL="0" rtl="0" algn="l">
                        <a:spcBef>
                          <a:spcPts val="0"/>
                        </a:spcBef>
                        <a:spcAft>
                          <a:spcPts val="0"/>
                        </a:spcAft>
                        <a:buNone/>
                      </a:pPr>
                      <a:r>
                        <a:rPr lang="en">
                          <a:solidFill>
                            <a:schemeClr val="lt1"/>
                          </a:solidFill>
                        </a:rPr>
                        <a:t>Out</a:t>
                      </a:r>
                      <a:r>
                        <a:rPr lang="en">
                          <a:solidFill>
                            <a:schemeClr val="lt1"/>
                          </a:solidFill>
                        </a:rPr>
                        <a:t>put</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Prototype Circuit Schematic</a:t>
            </a:r>
            <a:endParaRPr/>
          </a:p>
        </p:txBody>
      </p:sp>
      <p:pic>
        <p:nvPicPr>
          <p:cNvPr id="154" name="Google Shape;154;p16"/>
          <p:cNvPicPr preferRelativeResize="0"/>
          <p:nvPr/>
        </p:nvPicPr>
        <p:blipFill rotWithShape="1">
          <a:blip r:embed="rId3">
            <a:alphaModFix/>
          </a:blip>
          <a:srcRect b="0" l="11284" r="9078" t="0"/>
          <a:stretch/>
        </p:blipFill>
        <p:spPr>
          <a:xfrm>
            <a:off x="1149550" y="1460250"/>
            <a:ext cx="7038899" cy="3314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