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44200" cy="7543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BE9"/>
    <a:srgbClr val="AFCEEB"/>
    <a:srgbClr val="D7D200"/>
    <a:srgbClr val="FFF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3" autoAdjust="0"/>
    <p:restoredTop sz="94660"/>
  </p:normalViewPr>
  <p:slideViewPr>
    <p:cSldViewPr snapToGrid="0">
      <p:cViewPr>
        <p:scale>
          <a:sx n="97" d="100"/>
          <a:sy n="97" d="100"/>
        </p:scale>
        <p:origin x="8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815" y="1234599"/>
            <a:ext cx="9132570" cy="262636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025" y="3962242"/>
            <a:ext cx="8058150" cy="1821338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8819" y="401637"/>
            <a:ext cx="2316718" cy="6393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8664" y="401637"/>
            <a:ext cx="6815852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068" y="1880713"/>
            <a:ext cx="9266873" cy="3138011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068" y="5048411"/>
            <a:ext cx="9266873" cy="1650206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664" y="2008187"/>
            <a:ext cx="4566285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251" y="2008187"/>
            <a:ext cx="4566285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7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063" y="401639"/>
            <a:ext cx="9266873" cy="1458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064" y="1849279"/>
            <a:ext cx="4545300" cy="90630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064" y="2755582"/>
            <a:ext cx="4545300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9252" y="1849279"/>
            <a:ext cx="4567684" cy="90630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9252" y="2755582"/>
            <a:ext cx="4567684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7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063" y="502920"/>
            <a:ext cx="3465284" cy="17602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685" y="1086169"/>
            <a:ext cx="5439251" cy="536098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063" y="2263140"/>
            <a:ext cx="3465284" cy="419274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063" y="502920"/>
            <a:ext cx="3465284" cy="17602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7685" y="1086169"/>
            <a:ext cx="5439251" cy="5360988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063" y="2263140"/>
            <a:ext cx="3465284" cy="419274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8664" y="401639"/>
            <a:ext cx="9266873" cy="145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664" y="2008187"/>
            <a:ext cx="9266873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664" y="6991986"/>
            <a:ext cx="241744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77CF-EE43-44D1-9C23-EE8AA2EE1A8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9016" y="6991986"/>
            <a:ext cx="362616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091" y="6991986"/>
            <a:ext cx="241744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DF9C-BB4C-4650-B35F-F7D80237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1FDF7EB-4FE2-429E-BC4C-62333A3943D0}"/>
              </a:ext>
            </a:extLst>
          </p:cNvPr>
          <p:cNvSpPr txBox="1"/>
          <p:nvPr/>
        </p:nvSpPr>
        <p:spPr>
          <a:xfrm>
            <a:off x="1594715" y="2725011"/>
            <a:ext cx="3869976" cy="4502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PARTICIPANTS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2-year-olds, 3-year-olds, and 4-year-olds (N≈60) living in the U.S., recruited from Children Helping Science, Facebook advertisements, and direct outreach to preschools and daycares in the Bay Area.</a:t>
            </a:r>
          </a:p>
          <a:p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1° FAMILIARIZATION PHASE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Experimenter explains what shapes look like when they feel “very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sad”, “normal”, and “very happy”.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as detailed in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Stimuli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DV1: “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Which friend would you like to play with?”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Forced choice paradigm (counterbalanced). Pointing, reaching, and verbal answers coded equivalently as indication of preference. Dummy coded: 1 = polite and 0 = impolite.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DV2: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“Why did you choose that friend?”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coded as: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549" indent="-325549">
              <a:buAutoNum type="arabicParenBoth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 reasoning (e.g. silence, shrugging, or “I don’t know.”)</a:t>
            </a:r>
          </a:p>
          <a:p>
            <a:pPr marL="325549" indent="-325549">
              <a:buAutoNum type="arabicParenBoth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Superficial reasoning (e.g. “Because I like him.”)</a:t>
            </a:r>
          </a:p>
          <a:p>
            <a:pPr marL="325549" indent="-325549">
              <a:buAutoNum type="arabicParenBoth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Illogical reasoning (e.g. polite character is “mean” or “rude”) </a:t>
            </a:r>
          </a:p>
          <a:p>
            <a:pPr marL="325549" indent="-325549">
              <a:buAutoNum type="arabicParenBoth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Logical reasoning, (e.g. polite character is “nice”)</a:t>
            </a:r>
          </a:p>
          <a:p>
            <a:pPr marL="325549" indent="-325549">
              <a:buAutoNum type="arabicParenBoth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Other reasoning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6622-0686-41B0-80BA-36CCDF90787E}"/>
              </a:ext>
            </a:extLst>
          </p:cNvPr>
          <p:cNvSpPr txBox="1"/>
          <p:nvPr/>
        </p:nvSpPr>
        <p:spPr>
          <a:xfrm>
            <a:off x="-9804" y="-12796"/>
            <a:ext cx="10771614" cy="847516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Preferring politeness: Young children’s implicit understanding of polite speech</a:t>
            </a:r>
          </a:p>
          <a:p>
            <a:pPr algn="ctr"/>
            <a:endParaRPr lang="en-US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Hannah E. Marshall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Rondeline M. Williams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C. Frank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Psychology, Stanford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F1EC9-9317-47FA-96ED-D44082509A85}"/>
              </a:ext>
            </a:extLst>
          </p:cNvPr>
          <p:cNvSpPr txBox="1"/>
          <p:nvPr/>
        </p:nvSpPr>
        <p:spPr>
          <a:xfrm>
            <a:off x="5580593" y="2371635"/>
            <a:ext cx="5191018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7F93B-0AAD-4E8E-A104-9799DF03E472}"/>
              </a:ext>
            </a:extLst>
          </p:cNvPr>
          <p:cNvSpPr txBox="1"/>
          <p:nvPr/>
        </p:nvSpPr>
        <p:spPr>
          <a:xfrm>
            <a:off x="-9804" y="2371635"/>
            <a:ext cx="1512031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039E2-495C-4750-9E8B-26596715233A}"/>
              </a:ext>
            </a:extLst>
          </p:cNvPr>
          <p:cNvSpPr txBox="1"/>
          <p:nvPr/>
        </p:nvSpPr>
        <p:spPr>
          <a:xfrm>
            <a:off x="5579389" y="5495354"/>
            <a:ext cx="3339283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F8F15-6A2C-41C1-B12A-0E35CD726236}"/>
              </a:ext>
            </a:extLst>
          </p:cNvPr>
          <p:cNvSpPr txBox="1"/>
          <p:nvPr/>
        </p:nvSpPr>
        <p:spPr>
          <a:xfrm>
            <a:off x="-9804" y="911097"/>
            <a:ext cx="5478029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BFCFFDC-75BF-412F-8A67-1BB992384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4" y="69008"/>
            <a:ext cx="682972" cy="682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11B44E-43D0-47DD-887D-D614A523024C}"/>
              </a:ext>
            </a:extLst>
          </p:cNvPr>
          <p:cNvSpPr txBox="1"/>
          <p:nvPr/>
        </p:nvSpPr>
        <p:spPr>
          <a:xfrm>
            <a:off x="5579390" y="2726569"/>
            <a:ext cx="5202023" cy="26903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2° FAMILIARIZATION PHASE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Speaker enters from left, sees cookie, gasps excitedly, approaches cookie, eats cookie, and celebrates by jumping up and down.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TEST PHASE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Speaker approaches listener blocking the cookie.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Polite condition: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Speaker says, “I am so hungry! May I have a cookie, please?”</a:t>
            </a:r>
          </a:p>
          <a:p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Impolite condition: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Speaker says, “I am so hungry! Give me a cookie, now.”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Regardless of condition, listener moves out of speaker’s way. Speaker gasps excitedly, crosses in front of listener, approaches cookie, eats cookie, celebrates by jumping up and down.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Shape of speaker (triangle/square), color of shape (red/yellow), and order of conditions (first/second) are counterbalanced.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EDE0A-7E9C-4457-9AA7-2DD4F1CF4411}"/>
              </a:ext>
            </a:extLst>
          </p:cNvPr>
          <p:cNvSpPr txBox="1"/>
          <p:nvPr/>
        </p:nvSpPr>
        <p:spPr>
          <a:xfrm>
            <a:off x="-9804" y="2723433"/>
            <a:ext cx="1509418" cy="45028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 predict: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2-year-olds, 3-year-olds, and 4-year-olds will reliably indicate preference for a polite speaker.</a:t>
            </a:r>
          </a:p>
          <a:p>
            <a:pPr marL="228600" indent="-228600">
              <a:buFont typeface="+mj-lt"/>
              <a:buAutoNum type="alphaUcPeriod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Children will indicate preference for a polite speaker more reliably with increasing age.</a:t>
            </a:r>
          </a:p>
          <a:p>
            <a:pPr marL="228600" indent="-228600">
              <a:buFont typeface="+mj-lt"/>
              <a:buAutoNum type="alphaUcPeriod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4-year-olds will reliably provide logical reasoning for choosing a polite speaker.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5CF574-4623-4D89-9BF4-9E0BB5D14C0D}"/>
              </a:ext>
            </a:extLst>
          </p:cNvPr>
          <p:cNvSpPr txBox="1"/>
          <p:nvPr/>
        </p:nvSpPr>
        <p:spPr>
          <a:xfrm>
            <a:off x="1594715" y="2371635"/>
            <a:ext cx="3873511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D82AA1-393E-4187-A1F3-3982DC32A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0" r="3224"/>
          <a:stretch/>
        </p:blipFill>
        <p:spPr>
          <a:xfrm>
            <a:off x="9886159" y="117629"/>
            <a:ext cx="726688" cy="58573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C13FBD2-BD27-4935-9A08-A68311709D85}"/>
              </a:ext>
            </a:extLst>
          </p:cNvPr>
          <p:cNvSpPr txBox="1"/>
          <p:nvPr/>
        </p:nvSpPr>
        <p:spPr>
          <a:xfrm>
            <a:off x="5579389" y="5850835"/>
            <a:ext cx="3339283" cy="13770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Bayesian binomial tests and Bayes factors for confirmatory hypothesis testing.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Bayesian binomial tests to assess whether children exhibit shape, color, order, or side bias.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Bayesian logistic regression models to examine effect of age on children’s preference and reasoning.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32D278-9426-4823-BBE9-860F20C57C20}"/>
              </a:ext>
            </a:extLst>
          </p:cNvPr>
          <p:cNvSpPr txBox="1"/>
          <p:nvPr/>
        </p:nvSpPr>
        <p:spPr>
          <a:xfrm>
            <a:off x="-31970" y="7231333"/>
            <a:ext cx="7065016" cy="3121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[1] Yoon, E. J., &amp; Frank, M. C. (2019). Children's understanding of polite requests. [2] Hamlin, J. K., Wynn, K., &amp; Bloom, P. (2007). Social evaluation by preverbal infants. </a:t>
            </a:r>
            <a:r>
              <a:rPr lang="en-US" sz="75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750" i="1" dirty="0">
                <a:latin typeface="Arial" panose="020B0604020202020204" pitchFamily="34" charset="0"/>
                <a:cs typeface="Arial" panose="020B0604020202020204" pitchFamily="34" charset="0"/>
              </a:rPr>
              <a:t>450</a:t>
            </a:r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(7169), 557-559. [3] Thomas, A. J., &amp; </a:t>
            </a:r>
            <a:r>
              <a:rPr lang="en-US" sz="750" dirty="0" err="1">
                <a:latin typeface="Arial" panose="020B0604020202020204" pitchFamily="34" charset="0"/>
                <a:cs typeface="Arial" panose="020B0604020202020204" pitchFamily="34" charset="0"/>
              </a:rPr>
              <a:t>Sarnecka</a:t>
            </a:r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, B. W. (2019). Infants choose those who defer in conflicts. </a:t>
            </a:r>
            <a:r>
              <a:rPr lang="en-US" sz="750" i="1" dirty="0">
                <a:latin typeface="Arial" panose="020B0604020202020204" pitchFamily="34" charset="0"/>
                <a:cs typeface="Arial" panose="020B0604020202020204" pitchFamily="34" charset="0"/>
              </a:rPr>
              <a:t>Current Biology</a:t>
            </a:r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750" i="1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(13), 2183-2189.</a:t>
            </a:r>
          </a:p>
          <a:p>
            <a:endParaRPr 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EA5AF5-DFFA-4EB5-B0B5-2D4BC3CE7D49}"/>
              </a:ext>
            </a:extLst>
          </p:cNvPr>
          <p:cNvGrpSpPr/>
          <p:nvPr/>
        </p:nvGrpSpPr>
        <p:grpSpPr>
          <a:xfrm>
            <a:off x="5676891" y="4254628"/>
            <a:ext cx="4998422" cy="746984"/>
            <a:chOff x="5664225" y="3077548"/>
            <a:chExt cx="4998422" cy="7469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FAC569-530C-4F28-9053-8E1E887060F2}"/>
                </a:ext>
              </a:extLst>
            </p:cNvPr>
            <p:cNvGrpSpPr/>
            <p:nvPr/>
          </p:nvGrpSpPr>
          <p:grpSpPr>
            <a:xfrm>
              <a:off x="5664225" y="3077548"/>
              <a:ext cx="1188870" cy="739847"/>
              <a:chOff x="-2850807" y="3139333"/>
              <a:chExt cx="1188870" cy="739847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A9C9E8C-A854-42CC-A488-7BA2AF33CD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-347"/>
              <a:stretch/>
            </p:blipFill>
            <p:spPr>
              <a:xfrm>
                <a:off x="-2850807" y="3163365"/>
                <a:ext cx="1188870" cy="715815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296B51-F222-47CC-9204-1CA1BD29DB36}"/>
                  </a:ext>
                </a:extLst>
              </p:cNvPr>
              <p:cNvSpPr txBox="1"/>
              <p:nvPr/>
            </p:nvSpPr>
            <p:spPr>
              <a:xfrm>
                <a:off x="-2769498" y="3213151"/>
                <a:ext cx="153198" cy="172182"/>
              </a:xfrm>
              <a:prstGeom prst="rect">
                <a:avLst/>
              </a:prstGeom>
              <a:solidFill>
                <a:srgbClr val="FFFF89"/>
              </a:solidFill>
              <a:ln>
                <a:solidFill>
                  <a:srgbClr val="D7D2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40C703-8DE7-46C4-AD29-BBF1E39FCC21}"/>
                  </a:ext>
                </a:extLst>
              </p:cNvPr>
              <p:cNvSpPr txBox="1"/>
              <p:nvPr/>
            </p:nvSpPr>
            <p:spPr>
              <a:xfrm>
                <a:off x="-2782256" y="3139333"/>
                <a:ext cx="17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485F70-C198-4C04-8071-91DAD36117D9}"/>
                </a:ext>
              </a:extLst>
            </p:cNvPr>
            <p:cNvGrpSpPr/>
            <p:nvPr/>
          </p:nvGrpSpPr>
          <p:grpSpPr>
            <a:xfrm>
              <a:off x="6944692" y="3090705"/>
              <a:ext cx="1188870" cy="733827"/>
              <a:chOff x="-1592384" y="3145353"/>
              <a:chExt cx="1188870" cy="73382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C8143B2-377E-462F-905A-D1BA0D2CC702}"/>
                  </a:ext>
                </a:extLst>
              </p:cNvPr>
              <p:cNvGrpSpPr/>
              <p:nvPr/>
            </p:nvGrpSpPr>
            <p:grpSpPr>
              <a:xfrm>
                <a:off x="-1592384" y="3158396"/>
                <a:ext cx="1188870" cy="720784"/>
                <a:chOff x="3939435" y="2908812"/>
                <a:chExt cx="1304714" cy="746456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7F0C080A-8E92-4673-A3BB-F5AD537DEF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9435" y="2908812"/>
                  <a:ext cx="1304714" cy="746456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76E9E416-2DF9-469D-A8DE-71C6EA57AF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02087" y="2924453"/>
                  <a:ext cx="581685" cy="314794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52E893-2811-411B-857A-910DDB7EBC4A}"/>
                  </a:ext>
                </a:extLst>
              </p:cNvPr>
              <p:cNvSpPr txBox="1"/>
              <p:nvPr/>
            </p:nvSpPr>
            <p:spPr>
              <a:xfrm>
                <a:off x="-1506894" y="3218775"/>
                <a:ext cx="153198" cy="172182"/>
              </a:xfrm>
              <a:prstGeom prst="rect">
                <a:avLst/>
              </a:prstGeom>
              <a:solidFill>
                <a:srgbClr val="FFFF89"/>
              </a:solidFill>
              <a:ln>
                <a:solidFill>
                  <a:srgbClr val="D7D2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E76686C-744E-4E97-A01F-6F3FAA02D9AD}"/>
                  </a:ext>
                </a:extLst>
              </p:cNvPr>
              <p:cNvSpPr txBox="1"/>
              <p:nvPr/>
            </p:nvSpPr>
            <p:spPr>
              <a:xfrm>
                <a:off x="-1522592" y="3145353"/>
                <a:ext cx="17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2763681-DF8D-42FC-9703-11E6406E7333}"/>
                </a:ext>
              </a:extLst>
            </p:cNvPr>
            <p:cNvGrpSpPr/>
            <p:nvPr/>
          </p:nvGrpSpPr>
          <p:grpSpPr>
            <a:xfrm>
              <a:off x="8225159" y="3101579"/>
              <a:ext cx="1177967" cy="715816"/>
              <a:chOff x="-2845356" y="3952107"/>
              <a:chExt cx="1177967" cy="71581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AD5F550-69A2-475D-908D-E67545C9FE70}"/>
                  </a:ext>
                </a:extLst>
              </p:cNvPr>
              <p:cNvGrpSpPr/>
              <p:nvPr/>
            </p:nvGrpSpPr>
            <p:grpSpPr>
              <a:xfrm>
                <a:off x="-2845356" y="3952107"/>
                <a:ext cx="1177967" cy="715816"/>
                <a:chOff x="2517877" y="3767710"/>
                <a:chExt cx="1292749" cy="741311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A757F304-ECBC-4613-9BEF-63D886AC2D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7877" y="3767710"/>
                  <a:ext cx="1292749" cy="74131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48B01D3-6F75-4BA4-8CE3-0839A2A7D0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5822" y="3809879"/>
                  <a:ext cx="495665" cy="268242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E26B61-A347-405E-8F0A-63CC65EEEE1D}"/>
                  </a:ext>
                </a:extLst>
              </p:cNvPr>
              <p:cNvSpPr txBox="1"/>
              <p:nvPr/>
            </p:nvSpPr>
            <p:spPr>
              <a:xfrm>
                <a:off x="-2764603" y="4028716"/>
                <a:ext cx="153198" cy="172182"/>
              </a:xfrm>
              <a:prstGeom prst="rect">
                <a:avLst/>
              </a:prstGeom>
              <a:solidFill>
                <a:srgbClr val="FFFF89"/>
              </a:solidFill>
              <a:ln>
                <a:solidFill>
                  <a:srgbClr val="D7D2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21879B-67F3-4F4D-87EB-EC65133A5E52}"/>
                  </a:ext>
                </a:extLst>
              </p:cNvPr>
              <p:cNvSpPr txBox="1"/>
              <p:nvPr/>
            </p:nvSpPr>
            <p:spPr>
              <a:xfrm>
                <a:off x="-2771294" y="3960830"/>
                <a:ext cx="17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EC79A3E-6E99-4E20-AF1C-3777EA1C7415}"/>
                </a:ext>
              </a:extLst>
            </p:cNvPr>
            <p:cNvGrpSpPr/>
            <p:nvPr/>
          </p:nvGrpSpPr>
          <p:grpSpPr>
            <a:xfrm>
              <a:off x="9484679" y="3096914"/>
              <a:ext cx="1177968" cy="721097"/>
              <a:chOff x="-1592384" y="3957600"/>
              <a:chExt cx="1177968" cy="72109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471920C-1757-4ADD-A6C9-FEAF66E43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92384" y="3957913"/>
                <a:ext cx="1177968" cy="720784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9794F0-0696-4790-9297-3D69436FA614}"/>
                  </a:ext>
                </a:extLst>
              </p:cNvPr>
              <p:cNvSpPr txBox="1"/>
              <p:nvPr/>
            </p:nvSpPr>
            <p:spPr>
              <a:xfrm>
                <a:off x="-1506894" y="4025398"/>
                <a:ext cx="153198" cy="172182"/>
              </a:xfrm>
              <a:prstGeom prst="rect">
                <a:avLst/>
              </a:prstGeom>
              <a:solidFill>
                <a:srgbClr val="FFFF89"/>
              </a:solidFill>
              <a:ln>
                <a:solidFill>
                  <a:srgbClr val="D7D2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A1A1AD7-9A51-4E56-894C-F0672A87987B}"/>
                  </a:ext>
                </a:extLst>
              </p:cNvPr>
              <p:cNvSpPr txBox="1"/>
              <p:nvPr/>
            </p:nvSpPr>
            <p:spPr>
              <a:xfrm>
                <a:off x="-1522592" y="3957600"/>
                <a:ext cx="17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4FEFBCC-4623-473D-9E52-01955380C913}"/>
              </a:ext>
            </a:extLst>
          </p:cNvPr>
          <p:cNvSpPr txBox="1"/>
          <p:nvPr/>
        </p:nvSpPr>
        <p:spPr>
          <a:xfrm>
            <a:off x="-9804" y="1247585"/>
            <a:ext cx="5478027" cy="1046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Production and basic comprehension of polite speech presents early in development: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By 3 years, children can accurately judge whether a speaker is politer, ruder, nicer, or meaner than another.</a:t>
            </a:r>
            <a:r>
              <a:rPr lang="en-US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By 4 years, children reliably opt for play partners who use politeness markers and infer that polite speakers are more likely to have their wishes granted.</a:t>
            </a:r>
            <a:r>
              <a:rPr lang="en-US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1AC8C1-0EC5-4BFF-ABE9-48355A54B5F6}"/>
              </a:ext>
            </a:extLst>
          </p:cNvPr>
          <p:cNvSpPr txBox="1"/>
          <p:nvPr/>
        </p:nvSpPr>
        <p:spPr>
          <a:xfrm>
            <a:off x="5580593" y="918680"/>
            <a:ext cx="5153054" cy="137501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Previous studies have not observed reliable preference for a polite speaker in children younger than 4 years, potentially due to experimental task demands. </a:t>
            </a:r>
          </a:p>
          <a:p>
            <a:pPr algn="ctr"/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This study proposes a less challenging task (based on existing shape-preference paradigms)</a:t>
            </a:r>
            <a:r>
              <a:rPr lang="en-US" sz="1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[2,3]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which may detect preference for a polite speaker in children younger than 4 years.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4A48FDB-3D10-4194-B50C-7C5F75E948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7" y="5770795"/>
            <a:ext cx="1062876" cy="1273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416EA2-6C44-49F8-96AD-82311040F75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1458" t="19797" r="892" b="19524"/>
          <a:stretch/>
        </p:blipFill>
        <p:spPr>
          <a:xfrm>
            <a:off x="3927253" y="3698442"/>
            <a:ext cx="1391198" cy="5013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433E2CE-9BDB-4ED6-A5AD-12A8C78FDDFD}"/>
              </a:ext>
            </a:extLst>
          </p:cNvPr>
          <p:cNvSpPr txBox="1"/>
          <p:nvPr/>
        </p:nvSpPr>
        <p:spPr>
          <a:xfrm>
            <a:off x="6870689" y="7231333"/>
            <a:ext cx="3993685" cy="3121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50" b="1" i="1" dirty="0">
                <a:latin typeface="Arial" panose="020B0604020202020204" pitchFamily="34" charset="0"/>
                <a:cs typeface="Arial" panose="020B0604020202020204" pitchFamily="34" charset="0"/>
              </a:rPr>
              <a:t>Acknowledgements: Special thanks to the Psych-Summer Research Program, Gregg </a:t>
            </a:r>
            <a:r>
              <a:rPr lang="en-US" sz="75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Muragishi</a:t>
            </a:r>
            <a:r>
              <a:rPr lang="en-US" sz="750" b="1" i="1" dirty="0">
                <a:latin typeface="Arial" panose="020B0604020202020204" pitchFamily="34" charset="0"/>
                <a:cs typeface="Arial" panose="020B0604020202020204" pitchFamily="34" charset="0"/>
              </a:rPr>
              <a:t>, and all families who have participated in our pilot study to date.</a:t>
            </a: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C579F-8EBB-48D8-AC56-D34F3C6DD7C3}"/>
              </a:ext>
            </a:extLst>
          </p:cNvPr>
          <p:cNvSpPr txBox="1"/>
          <p:nvPr/>
        </p:nvSpPr>
        <p:spPr>
          <a:xfrm>
            <a:off x="9033370" y="5496497"/>
            <a:ext cx="1728440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50A175-33A7-4715-9618-ABE4FF901EC9}"/>
              </a:ext>
            </a:extLst>
          </p:cNvPr>
          <p:cNvSpPr txBox="1"/>
          <p:nvPr/>
        </p:nvSpPr>
        <p:spPr>
          <a:xfrm>
            <a:off x="9033370" y="5850835"/>
            <a:ext cx="1700277" cy="1361178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this less challenging task to study more nuanced facets of polite language acquisition.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D92A7-7E9F-4AB9-A9BC-382D8949E72F}"/>
              </a:ext>
            </a:extLst>
          </p:cNvPr>
          <p:cNvGrpSpPr/>
          <p:nvPr/>
        </p:nvGrpSpPr>
        <p:grpSpPr>
          <a:xfrm>
            <a:off x="1728655" y="5064162"/>
            <a:ext cx="3619427" cy="993863"/>
            <a:chOff x="1712325" y="5068534"/>
            <a:chExt cx="3619427" cy="99386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357A2A7-E390-4D18-8E89-832E5E5D2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64387" y="5068534"/>
              <a:ext cx="1767365" cy="99386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E3637C-B2EC-4F80-9B91-D15E615A5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12325" y="5068534"/>
              <a:ext cx="1767703" cy="9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80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</TotalTime>
  <Words>718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</dc:creator>
  <cp:lastModifiedBy>Hannah</cp:lastModifiedBy>
  <cp:revision>40</cp:revision>
  <dcterms:created xsi:type="dcterms:W3CDTF">2020-08-16T22:01:38Z</dcterms:created>
  <dcterms:modified xsi:type="dcterms:W3CDTF">2020-09-21T15:09:46Z</dcterms:modified>
</cp:coreProperties>
</file>