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61" r:id="rId19"/>
    <p:sldId id="274" r:id="rId20"/>
  </p:sldIdLst>
  <p:sldSz cx="9144000" cy="5143500" type="screen16x9"/>
  <p:notesSz cx="6858000" cy="9144000"/>
  <p:embeddedFontLst>
    <p:embeddedFont>
      <p:font typeface="Calibri" panose="020F0502020204030204" pitchFamily="34" charset="0"/>
      <p:regular r:id="rId22"/>
      <p:bold r:id="rId23"/>
      <p:italic r:id="rId24"/>
      <p:boldItalic r:id="rId25"/>
    </p:embeddedFont>
    <p:embeddedFont>
      <p:font typeface="Maven Pro" panose="020B0604020202020204" charset="0"/>
      <p:regular r:id="rId26"/>
      <p:bold r:id="rId27"/>
    </p:embeddedFont>
    <p:embeddedFont>
      <p:font typeface="Nunito" panose="020B060402020202020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72237" autoAdjust="0"/>
  </p:normalViewPr>
  <p:slideViewPr>
    <p:cSldViewPr snapToGrid="0">
      <p:cViewPr varScale="1">
        <p:scale>
          <a:sx n="67" d="100"/>
          <a:sy n="67" d="100"/>
        </p:scale>
        <p:origin x="1260" y="4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5" name="Shape 27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Hannah - We are supercooldatanerds</a:t>
            </a:r>
            <a:endParaRPr/>
          </a:p>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Shape 3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7" name="Shape 34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Shape 3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3" name="Shape 35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rtl="0">
              <a:spcBef>
                <a:spcPts val="1500"/>
              </a:spcBef>
              <a:spcAft>
                <a:spcPts val="0"/>
              </a:spcAft>
              <a:buClr>
                <a:srgbClr val="24292E"/>
              </a:buClr>
              <a:buSzPts val="1100"/>
              <a:buFont typeface="Calibri"/>
              <a:buAutoNum type="arabicPeriod"/>
            </a:pPr>
            <a:r>
              <a:rPr lang="en" dirty="0">
                <a:solidFill>
                  <a:srgbClr val="24292E"/>
                </a:solidFill>
                <a:latin typeface="Calibri"/>
                <a:ea typeface="Calibri"/>
                <a:cs typeface="Calibri"/>
                <a:sym typeface="Calibri"/>
              </a:rPr>
              <a:t>What was our topic? What were we looking for? Why were we examining this topic?</a:t>
            </a:r>
            <a:endParaRPr dirty="0">
              <a:solidFill>
                <a:srgbClr val="24292E"/>
              </a:solidFill>
              <a:latin typeface="Calibri"/>
              <a:ea typeface="Calibri"/>
              <a:cs typeface="Calibri"/>
              <a:sym typeface="Calibri"/>
            </a:endParaRPr>
          </a:p>
          <a:p>
            <a:pPr marL="457200" lvl="0" indent="-298450" rtl="0">
              <a:spcBef>
                <a:spcPts val="0"/>
              </a:spcBef>
              <a:spcAft>
                <a:spcPts val="0"/>
              </a:spcAft>
              <a:buClr>
                <a:srgbClr val="24292E"/>
              </a:buClr>
              <a:buSzPts val="1100"/>
              <a:buFont typeface="Calibri"/>
              <a:buAutoNum type="arabicPeriod"/>
            </a:pPr>
            <a:r>
              <a:rPr lang="en" dirty="0">
                <a:solidFill>
                  <a:srgbClr val="24292E"/>
                </a:solidFill>
                <a:latin typeface="Calibri"/>
                <a:ea typeface="Calibri"/>
                <a:cs typeface="Calibri"/>
                <a:sym typeface="Calibri"/>
              </a:rPr>
              <a:t>Each of us give problems that we’ve encountered in cleaning the data</a:t>
            </a:r>
            <a:endParaRPr dirty="0">
              <a:solidFill>
                <a:srgbClr val="24292E"/>
              </a:solidFill>
              <a:latin typeface="Calibri"/>
              <a:ea typeface="Calibri"/>
              <a:cs typeface="Calibri"/>
              <a:sym typeface="Calibri"/>
            </a:endParaRPr>
          </a:p>
          <a:p>
            <a:pPr marL="457200" lvl="0" indent="-298450" rtl="0">
              <a:spcBef>
                <a:spcPts val="0"/>
              </a:spcBef>
              <a:spcAft>
                <a:spcPts val="0"/>
              </a:spcAft>
              <a:buClr>
                <a:srgbClr val="24292E"/>
              </a:buClr>
              <a:buSzPts val="1100"/>
              <a:buFont typeface="Calibri"/>
              <a:buAutoNum type="arabicPeriod"/>
            </a:pPr>
            <a:r>
              <a:rPr lang="en" dirty="0">
                <a:solidFill>
                  <a:srgbClr val="24292E"/>
                </a:solidFill>
                <a:latin typeface="Calibri"/>
                <a:ea typeface="Calibri"/>
                <a:cs typeface="Calibri"/>
                <a:sym typeface="Calibri"/>
              </a:rPr>
              <a:t>Charts</a:t>
            </a:r>
            <a:endParaRPr dirty="0">
              <a:solidFill>
                <a:srgbClr val="24292E"/>
              </a:solidFill>
              <a:latin typeface="Calibri"/>
              <a:ea typeface="Calibri"/>
              <a:cs typeface="Calibri"/>
              <a:sym typeface="Calibri"/>
            </a:endParaRPr>
          </a:p>
          <a:p>
            <a:pPr marL="0" lvl="0" indent="0" rtl="0">
              <a:spcBef>
                <a:spcPts val="2400"/>
              </a:spcBef>
              <a:spcAft>
                <a:spcPts val="0"/>
              </a:spcAft>
              <a:buNone/>
            </a:pPr>
            <a:r>
              <a:rPr lang="en" dirty="0">
                <a:solidFill>
                  <a:srgbClr val="24292E"/>
                </a:solidFill>
                <a:latin typeface="Calibri"/>
                <a:ea typeface="Calibri"/>
                <a:cs typeface="Calibri"/>
                <a:sym typeface="Calibri"/>
              </a:rPr>
              <a:t>The drastic increase in housing prices correlates with the number of Austin Permits issued</a:t>
            </a:r>
            <a:endParaRPr dirty="0">
              <a:solidFill>
                <a:srgbClr val="24292E"/>
              </a:solidFill>
              <a:latin typeface="Calibri"/>
              <a:ea typeface="Calibri"/>
              <a:cs typeface="Calibri"/>
              <a:sym typeface="Calibri"/>
            </a:endParaRPr>
          </a:p>
          <a:p>
            <a:pPr marL="0" lvl="0" indent="0" rtl="0">
              <a:spcBef>
                <a:spcPts val="2400"/>
              </a:spcBef>
              <a:spcAft>
                <a:spcPts val="0"/>
              </a:spcAft>
              <a:buNone/>
            </a:pPr>
            <a:r>
              <a:rPr lang="en" dirty="0">
                <a:solidFill>
                  <a:srgbClr val="24292E"/>
                </a:solidFill>
                <a:latin typeface="Calibri"/>
                <a:ea typeface="Calibri"/>
                <a:cs typeface="Calibri"/>
                <a:sym typeface="Calibri"/>
              </a:rPr>
              <a:t>Demos - </a:t>
            </a:r>
            <a:r>
              <a:rPr lang="en" b="1" dirty="0"/>
              <a:t>78744</a:t>
            </a:r>
            <a:r>
              <a:rPr lang="en" dirty="0"/>
              <a:t>, </a:t>
            </a:r>
            <a:r>
              <a:rPr lang="en" b="1" dirty="0"/>
              <a:t>78741</a:t>
            </a:r>
            <a:r>
              <a:rPr lang="en" dirty="0"/>
              <a:t>, </a:t>
            </a:r>
            <a:r>
              <a:rPr lang="en" b="1" dirty="0"/>
              <a:t>78702</a:t>
            </a:r>
            <a:r>
              <a:rPr lang="en" dirty="0"/>
              <a:t>, </a:t>
            </a:r>
            <a:r>
              <a:rPr lang="en" b="1" dirty="0"/>
              <a:t>78721</a:t>
            </a:r>
            <a:r>
              <a:rPr lang="en" dirty="0"/>
              <a:t>, </a:t>
            </a:r>
            <a:r>
              <a:rPr lang="en" b="1" dirty="0"/>
              <a:t>78723</a:t>
            </a:r>
            <a:r>
              <a:rPr lang="en" dirty="0"/>
              <a:t>, </a:t>
            </a:r>
            <a:r>
              <a:rPr lang="en" b="1" dirty="0"/>
              <a:t>78753</a:t>
            </a:r>
            <a:endParaRPr dirty="0"/>
          </a:p>
          <a:p>
            <a:pPr marL="0" lvl="0" indent="0" rtl="0">
              <a:spcBef>
                <a:spcPts val="2400"/>
              </a:spcBef>
              <a:spcAft>
                <a:spcPts val="0"/>
              </a:spcAft>
              <a:buNone/>
            </a:pPr>
            <a:r>
              <a:rPr lang="en" dirty="0">
                <a:solidFill>
                  <a:srgbClr val="24292E"/>
                </a:solidFill>
                <a:latin typeface="Calibri"/>
                <a:ea typeface="Calibri"/>
                <a:cs typeface="Calibri"/>
                <a:sym typeface="Calibri"/>
              </a:rPr>
              <a:t>Rising prices - </a:t>
            </a:r>
            <a:r>
              <a:rPr lang="en" b="1" dirty="0">
                <a:solidFill>
                  <a:srgbClr val="24292E"/>
                </a:solidFill>
                <a:latin typeface="Calibri"/>
                <a:ea typeface="Calibri"/>
                <a:cs typeface="Calibri"/>
                <a:sym typeface="Calibri"/>
              </a:rPr>
              <a:t>78721</a:t>
            </a:r>
            <a:r>
              <a:rPr lang="en" dirty="0">
                <a:solidFill>
                  <a:srgbClr val="24292E"/>
                </a:solidFill>
                <a:latin typeface="Calibri"/>
                <a:ea typeface="Calibri"/>
                <a:cs typeface="Calibri"/>
                <a:sym typeface="Calibri"/>
              </a:rPr>
              <a:t>, </a:t>
            </a:r>
            <a:r>
              <a:rPr lang="en" b="1" dirty="0">
                <a:solidFill>
                  <a:srgbClr val="24292E"/>
                </a:solidFill>
                <a:latin typeface="Calibri"/>
                <a:ea typeface="Calibri"/>
                <a:cs typeface="Calibri"/>
                <a:sym typeface="Calibri"/>
              </a:rPr>
              <a:t>78741</a:t>
            </a:r>
            <a:r>
              <a:rPr lang="en" dirty="0">
                <a:solidFill>
                  <a:srgbClr val="24292E"/>
                </a:solidFill>
                <a:latin typeface="Calibri"/>
                <a:ea typeface="Calibri"/>
                <a:cs typeface="Calibri"/>
                <a:sym typeface="Calibri"/>
              </a:rPr>
              <a:t>, </a:t>
            </a:r>
            <a:r>
              <a:rPr lang="en" b="1" dirty="0">
                <a:solidFill>
                  <a:srgbClr val="24292E"/>
                </a:solidFill>
                <a:latin typeface="Calibri"/>
                <a:ea typeface="Calibri"/>
                <a:cs typeface="Calibri"/>
                <a:sym typeface="Calibri"/>
              </a:rPr>
              <a:t>78744</a:t>
            </a:r>
            <a:r>
              <a:rPr lang="en" dirty="0">
                <a:solidFill>
                  <a:srgbClr val="24292E"/>
                </a:solidFill>
                <a:latin typeface="Calibri"/>
                <a:ea typeface="Calibri"/>
                <a:cs typeface="Calibri"/>
                <a:sym typeface="Calibri"/>
              </a:rPr>
              <a:t>,  </a:t>
            </a:r>
            <a:r>
              <a:rPr lang="en" b="1" dirty="0">
                <a:solidFill>
                  <a:srgbClr val="24292E"/>
                </a:solidFill>
                <a:latin typeface="Calibri"/>
                <a:ea typeface="Calibri"/>
                <a:cs typeface="Calibri"/>
                <a:sym typeface="Calibri"/>
              </a:rPr>
              <a:t>78753</a:t>
            </a:r>
            <a:endParaRPr b="1" dirty="0">
              <a:solidFill>
                <a:srgbClr val="24292E"/>
              </a:solidFill>
              <a:latin typeface="Calibri"/>
              <a:ea typeface="Calibri"/>
              <a:cs typeface="Calibri"/>
              <a:sym typeface="Calibri"/>
            </a:endParaRPr>
          </a:p>
          <a:p>
            <a:pPr marL="0" lvl="0" indent="0" rtl="0">
              <a:spcBef>
                <a:spcPts val="2400"/>
              </a:spcBef>
              <a:spcAft>
                <a:spcPts val="2400"/>
              </a:spcAft>
              <a:buNone/>
            </a:pPr>
            <a:endParaRPr lang="en-US" dirty="0" smtClean="0">
              <a:solidFill>
                <a:srgbClr val="24292E"/>
              </a:solidFill>
              <a:latin typeface="Calibri"/>
              <a:ea typeface="Calibri"/>
              <a:cs typeface="Calibri"/>
              <a:sym typeface="Calibri"/>
            </a:endParaRPr>
          </a:p>
          <a:p>
            <a:pPr marL="0" lvl="0" indent="0" rtl="0">
              <a:spcBef>
                <a:spcPts val="2400"/>
              </a:spcBef>
              <a:spcAft>
                <a:spcPts val="2400"/>
              </a:spcAft>
              <a:buNone/>
            </a:pPr>
            <a:r>
              <a:rPr lang="en-US" dirty="0" smtClean="0">
                <a:solidFill>
                  <a:srgbClr val="24292E"/>
                </a:solidFill>
                <a:latin typeface="Calibri"/>
                <a:ea typeface="Calibri"/>
                <a:cs typeface="Calibri"/>
                <a:sym typeface="Calibri"/>
              </a:rPr>
              <a:t>So to add to Hannah’s and </a:t>
            </a:r>
            <a:r>
              <a:rPr lang="en-US" dirty="0" err="1" smtClean="0">
                <a:solidFill>
                  <a:srgbClr val="24292E"/>
                </a:solidFill>
                <a:latin typeface="Calibri"/>
                <a:ea typeface="Calibri"/>
                <a:cs typeface="Calibri"/>
                <a:sym typeface="Calibri"/>
              </a:rPr>
              <a:t>Mikos</a:t>
            </a:r>
            <a:r>
              <a:rPr lang="en-US" dirty="0" smtClean="0">
                <a:solidFill>
                  <a:srgbClr val="24292E"/>
                </a:solidFill>
                <a:latin typeface="Calibri"/>
                <a:ea typeface="Calibri"/>
                <a:cs typeface="Calibri"/>
                <a:sym typeface="Calibri"/>
              </a:rPr>
              <a:t> point another factor we took into consideration is affordable housing in Austin. The reason being is that affordable housing data can be a good indicator of housing prices relative to the area. In this case, I was responsible for gathering Austin affordable housing inventory that included all income-restricted affordable units in development or completed. For this dataset, my approach I took was first understanding the important data points that could be relevant to our analysis which was the zip code, housing type, and median family income. I then cleaned the dataset to remove rows with missing data such as the zip code. For the first couple of bar graphs, the team and I were able to find a relationship between affordable housing availability by zip codes here that have been marked with the blue box over it. We were able determine that in the areas where the housing affordability was low there was a significant increase in housing pricing as well as building permits which would drive housing affordability down. Another factor that also impacts housing affordability is median family income where I aggregated these amounts which distinguishes the amount of income allocated towards housing. From this pie graph one can say that a lot of income is being allocated towards housing which would support the idea that housing prices are growing.</a:t>
            </a:r>
            <a:endParaRPr dirty="0">
              <a:solidFill>
                <a:srgbClr val="24292E"/>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Shape 3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8" name="Shape 36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Shape 3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5" name="Shape 37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Shape 3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0" name="Shape 38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I labeled the top ten growth zip codes. We saw that the most movement was near, but not in the zip codes with the most parks.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Shape 3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 name="Shape 38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rtl="0">
              <a:spcBef>
                <a:spcPts val="1500"/>
              </a:spcBef>
              <a:spcAft>
                <a:spcPts val="0"/>
              </a:spcAft>
              <a:buClr>
                <a:srgbClr val="24292E"/>
              </a:buClr>
              <a:buSzPts val="1100"/>
              <a:buFont typeface="Calibri"/>
              <a:buAutoNum type="arabicPeriod"/>
            </a:pPr>
            <a:r>
              <a:rPr lang="en">
                <a:solidFill>
                  <a:srgbClr val="24292E"/>
                </a:solidFill>
                <a:latin typeface="Calibri"/>
                <a:ea typeface="Calibri"/>
                <a:cs typeface="Calibri"/>
                <a:sym typeface="Calibri"/>
              </a:rPr>
              <a:t>What was our topic? What were we looking for? Why were we examining this topic?</a:t>
            </a:r>
            <a:endParaRPr>
              <a:solidFill>
                <a:srgbClr val="24292E"/>
              </a:solidFill>
              <a:latin typeface="Calibri"/>
              <a:ea typeface="Calibri"/>
              <a:cs typeface="Calibri"/>
              <a:sym typeface="Calibri"/>
            </a:endParaRPr>
          </a:p>
          <a:p>
            <a:pPr marL="457200" lvl="0" indent="-298450" rtl="0">
              <a:spcBef>
                <a:spcPts val="0"/>
              </a:spcBef>
              <a:spcAft>
                <a:spcPts val="0"/>
              </a:spcAft>
              <a:buClr>
                <a:srgbClr val="24292E"/>
              </a:buClr>
              <a:buSzPts val="1100"/>
              <a:buFont typeface="Calibri"/>
              <a:buAutoNum type="arabicPeriod"/>
            </a:pPr>
            <a:r>
              <a:rPr lang="en">
                <a:solidFill>
                  <a:srgbClr val="24292E"/>
                </a:solidFill>
                <a:latin typeface="Calibri"/>
                <a:ea typeface="Calibri"/>
                <a:cs typeface="Calibri"/>
                <a:sym typeface="Calibri"/>
              </a:rPr>
              <a:t>Each of us give problems that we’ve encountered in cleaning the data</a:t>
            </a:r>
            <a:endParaRPr>
              <a:solidFill>
                <a:srgbClr val="24292E"/>
              </a:solidFill>
              <a:latin typeface="Calibri"/>
              <a:ea typeface="Calibri"/>
              <a:cs typeface="Calibri"/>
              <a:sym typeface="Calibri"/>
            </a:endParaRPr>
          </a:p>
          <a:p>
            <a:pPr marL="457200" lvl="0" indent="-298450" rtl="0">
              <a:spcBef>
                <a:spcPts val="0"/>
              </a:spcBef>
              <a:spcAft>
                <a:spcPts val="0"/>
              </a:spcAft>
              <a:buClr>
                <a:srgbClr val="24292E"/>
              </a:buClr>
              <a:buSzPts val="1100"/>
              <a:buFont typeface="Calibri"/>
              <a:buAutoNum type="arabicPeriod"/>
            </a:pPr>
            <a:r>
              <a:rPr lang="en">
                <a:solidFill>
                  <a:srgbClr val="24292E"/>
                </a:solidFill>
                <a:latin typeface="Calibri"/>
                <a:ea typeface="Calibri"/>
                <a:cs typeface="Calibri"/>
                <a:sym typeface="Calibri"/>
              </a:rPr>
              <a:t>Charts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1" name="Shape 3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Top Left: 2014 by Offense; Top Right 2016 by Offense</a:t>
            </a:r>
            <a:endParaRPr/>
          </a:p>
          <a:p>
            <a:pPr marL="0" lvl="0" indent="0">
              <a:spcBef>
                <a:spcPts val="0"/>
              </a:spcBef>
              <a:spcAft>
                <a:spcPts val="0"/>
              </a:spcAft>
              <a:buNone/>
            </a:pPr>
            <a:r>
              <a:rPr lang="en"/>
              <a:t>Bottom: Percent change with inverted Y axis: You’ll see 78744,78741, 78758</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Shape 3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6" name="Shape 3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Evert</a:t>
            </a:r>
            <a:endParaRPr dirty="0"/>
          </a:p>
          <a:p>
            <a:pPr marL="0" lvl="0" indent="0">
              <a:spcBef>
                <a:spcPts val="0"/>
              </a:spcBef>
              <a:spcAft>
                <a:spcPts val="0"/>
              </a:spcAft>
              <a:buNone/>
            </a:pPr>
            <a:endParaRPr dirty="0"/>
          </a:p>
          <a:p>
            <a:pPr marL="0" lvl="0" indent="0">
              <a:spcBef>
                <a:spcPts val="0"/>
              </a:spcBef>
              <a:spcAft>
                <a:spcPts val="0"/>
              </a:spcAft>
              <a:buNone/>
            </a:pPr>
            <a:r>
              <a:rPr lang="en" dirty="0"/>
              <a:t>A couple of our datasets only included neighborhood data information so we had to do some manual work to figure zip code based on the neighborhood location. </a:t>
            </a:r>
            <a:r>
              <a:rPr lang="en" dirty="0" smtClean="0"/>
              <a:t>Didn’t actually run</a:t>
            </a:r>
            <a:r>
              <a:rPr lang="en" baseline="0" dirty="0" smtClean="0"/>
              <a:t> regressions or actual corelation functions</a:t>
            </a:r>
          </a:p>
          <a:p>
            <a:pPr marL="0" lvl="0" indent="0">
              <a:spcBef>
                <a:spcPts val="0"/>
              </a:spcBef>
              <a:spcAft>
                <a:spcPts val="0"/>
              </a:spcAft>
              <a:buNone/>
            </a:pPr>
            <a:endParaRPr dirty="0"/>
          </a:p>
          <a:p>
            <a:pPr marL="0" lvl="0" indent="0">
              <a:spcBef>
                <a:spcPts val="0"/>
              </a:spcBef>
              <a:spcAft>
                <a:spcPts val="0"/>
              </a:spcAft>
              <a:buNone/>
            </a:pPr>
            <a:endParaRPr dirty="0"/>
          </a:p>
          <a:p>
            <a:pPr marL="0" lvl="0" indent="0">
              <a:spcBef>
                <a:spcPts val="0"/>
              </a:spcBef>
              <a:spcAft>
                <a:spcPts val="0"/>
              </a:spcAft>
              <a:buNone/>
            </a:pPr>
            <a:endParaRPr dirty="0"/>
          </a:p>
          <a:p>
            <a:pPr marL="0" lvl="0" indent="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Hannah</a:t>
            </a:r>
            <a:endParaRPr/>
          </a:p>
          <a:p>
            <a:pPr marL="0" lvl="0" indent="0">
              <a:spcBef>
                <a:spcPts val="0"/>
              </a:spcBef>
              <a:spcAft>
                <a:spcPts val="0"/>
              </a:spcAft>
              <a:buNone/>
            </a:pPr>
            <a:endParaRPr/>
          </a:p>
          <a:p>
            <a:pPr marL="0" lvl="0" indent="0">
              <a:spcBef>
                <a:spcPts val="0"/>
              </a:spcBef>
              <a:spcAft>
                <a:spcPts val="0"/>
              </a:spcAft>
              <a:buNone/>
            </a:pPr>
            <a:r>
              <a:rPr lang="en"/>
              <a:t>-The largest rises in housing prices were not exactly in the areas that we expected</a:t>
            </a:r>
            <a:endParaRPr/>
          </a:p>
          <a:p>
            <a:pPr marL="0" lvl="0" indent="0">
              <a:spcBef>
                <a:spcPts val="0"/>
              </a:spcBef>
              <a:spcAft>
                <a:spcPts val="0"/>
              </a:spcAft>
              <a:buNone/>
            </a:pPr>
            <a:r>
              <a:rPr lang="en"/>
              <a:t>-The largest decrease in crime saw the largest increase in housing price (Smaller Amount of Affordable Housing, Above Average Amount of Permits Issued for these specific zipcodes)</a:t>
            </a:r>
            <a:endParaRPr/>
          </a:p>
          <a:p>
            <a:pPr marL="0" lvl="0" indent="0">
              <a:spcBef>
                <a:spcPts val="0"/>
              </a:spcBef>
              <a:spcAft>
                <a:spcPts val="0"/>
              </a:spcAft>
              <a:buNone/>
            </a:pPr>
            <a:r>
              <a:rPr lang="en"/>
              <a:t>	-While there isnt direct linear correlation between factors</a:t>
            </a:r>
            <a:endParaRPr/>
          </a:p>
          <a:p>
            <a:pPr marL="0" lvl="0" indent="0">
              <a:spcBef>
                <a:spcPts val="0"/>
              </a:spcBef>
              <a:spcAft>
                <a:spcPts val="0"/>
              </a:spcAft>
              <a:buNone/>
            </a:pPr>
            <a:endParaRPr/>
          </a:p>
          <a:p>
            <a:pPr marL="0" lvl="0" indent="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Shape 4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2" name="Shape 4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Shape 2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1" name="Shape 28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Hannah</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Shape 2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7" name="Shape 2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Miko</a:t>
            </a:r>
            <a:endParaRPr/>
          </a:p>
          <a:p>
            <a:pPr marL="0" lvl="0" indent="0">
              <a:spcBef>
                <a:spcPts val="0"/>
              </a:spcBef>
              <a:spcAft>
                <a:spcPts val="0"/>
              </a:spcAft>
              <a:buNone/>
            </a:pPr>
            <a:endParaRPr/>
          </a:p>
          <a:p>
            <a:pPr marL="0" lvl="0" indent="0">
              <a:spcBef>
                <a:spcPts val="0"/>
              </a:spcBef>
              <a:spcAft>
                <a:spcPts val="0"/>
              </a:spcAft>
              <a:buNone/>
            </a:pPr>
            <a:r>
              <a:rPr lang="en"/>
              <a:t>All of our questions are based on this definition</a:t>
            </a:r>
            <a:endParaRPr/>
          </a:p>
          <a:p>
            <a:pPr marL="0" lvl="0" indent="0">
              <a:spcBef>
                <a:spcPts val="0"/>
              </a:spcBef>
              <a:spcAft>
                <a:spcPts val="0"/>
              </a:spcAft>
              <a:buNone/>
            </a:pPr>
            <a:r>
              <a:rPr lang="en"/>
              <a:t>While gentrification as a phenomenon is hard to measure, we’ve reviewed the latest academic research and narrowed it down to these topics</a:t>
            </a:r>
            <a:endParaRPr/>
          </a:p>
          <a:p>
            <a:pPr marL="0" lvl="0" indent="0">
              <a:spcBef>
                <a:spcPts val="0"/>
              </a:spcBef>
              <a:spcAft>
                <a:spcPts val="0"/>
              </a:spcAft>
              <a:buNone/>
            </a:pPr>
            <a:r>
              <a:rPr lang="en"/>
              <a:t>We examine characteristics of areas that are initial indicators that lead towards this trend</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Shape 2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3" name="Shape 29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Chris</a:t>
            </a:r>
            <a:br>
              <a:rPr lang="en"/>
            </a:br>
            <a:r>
              <a:rPr lang="en"/>
              <a:t/>
            </a:r>
            <a:br>
              <a:rPr lang="en"/>
            </a:br>
            <a:r>
              <a:rPr lang="en"/>
              <a:t>Median Home Sales Prices</a:t>
            </a:r>
            <a:endParaRPr/>
          </a:p>
          <a:p>
            <a:pPr marL="0" lvl="0" indent="0">
              <a:spcBef>
                <a:spcPts val="0"/>
              </a:spcBef>
              <a:spcAft>
                <a:spcPts val="0"/>
              </a:spcAft>
              <a:buNone/>
            </a:pPr>
            <a:r>
              <a:rPr lang="en"/>
              <a:t>Issued Construction Permits</a:t>
            </a:r>
            <a:endParaRPr/>
          </a:p>
          <a:p>
            <a:pPr marL="0" lvl="0" indent="0" rtl="0">
              <a:spcBef>
                <a:spcPts val="0"/>
              </a:spcBef>
              <a:spcAft>
                <a:spcPts val="0"/>
              </a:spcAft>
              <a:buNone/>
            </a:pPr>
            <a:r>
              <a:rPr lang="en"/>
              <a:t>Affordable Housing Inventory</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Shape 2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9" name="Shape 2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Hannah</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Shape 3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3" name="Shape 31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rtl="0">
              <a:spcBef>
                <a:spcPts val="1500"/>
              </a:spcBef>
              <a:spcAft>
                <a:spcPts val="0"/>
              </a:spcAft>
              <a:buClr>
                <a:srgbClr val="24292E"/>
              </a:buClr>
              <a:buSzPts val="1100"/>
              <a:buFont typeface="Calibri"/>
              <a:buAutoNum type="arabicPeriod"/>
            </a:pPr>
            <a:r>
              <a:rPr lang="en">
                <a:solidFill>
                  <a:srgbClr val="24292E"/>
                </a:solidFill>
                <a:latin typeface="Calibri"/>
                <a:ea typeface="Calibri"/>
                <a:cs typeface="Calibri"/>
                <a:sym typeface="Calibri"/>
              </a:rPr>
              <a:t>What was our topic? What were we looking for? Why were we examining this topic?</a:t>
            </a:r>
            <a:endParaRPr>
              <a:solidFill>
                <a:srgbClr val="24292E"/>
              </a:solidFill>
              <a:latin typeface="Calibri"/>
              <a:ea typeface="Calibri"/>
              <a:cs typeface="Calibri"/>
              <a:sym typeface="Calibri"/>
            </a:endParaRPr>
          </a:p>
          <a:p>
            <a:pPr marL="457200" lvl="0" indent="-298450" rtl="0">
              <a:spcBef>
                <a:spcPts val="0"/>
              </a:spcBef>
              <a:spcAft>
                <a:spcPts val="0"/>
              </a:spcAft>
              <a:buClr>
                <a:srgbClr val="24292E"/>
              </a:buClr>
              <a:buSzPts val="1100"/>
              <a:buFont typeface="Calibri"/>
              <a:buAutoNum type="arabicPeriod"/>
            </a:pPr>
            <a:r>
              <a:rPr lang="en">
                <a:solidFill>
                  <a:srgbClr val="24292E"/>
                </a:solidFill>
                <a:latin typeface="Calibri"/>
                <a:ea typeface="Calibri"/>
                <a:cs typeface="Calibri"/>
                <a:sym typeface="Calibri"/>
              </a:rPr>
              <a:t>Each of us give problems that we’ve encountered in cleaning the data</a:t>
            </a:r>
            <a:endParaRPr>
              <a:solidFill>
                <a:srgbClr val="24292E"/>
              </a:solidFill>
              <a:latin typeface="Calibri"/>
              <a:ea typeface="Calibri"/>
              <a:cs typeface="Calibri"/>
              <a:sym typeface="Calibri"/>
            </a:endParaRPr>
          </a:p>
          <a:p>
            <a:pPr marL="457200" lvl="0" indent="-298450" rtl="0">
              <a:spcBef>
                <a:spcPts val="0"/>
              </a:spcBef>
              <a:spcAft>
                <a:spcPts val="0"/>
              </a:spcAft>
              <a:buClr>
                <a:srgbClr val="24292E"/>
              </a:buClr>
              <a:buSzPts val="1100"/>
              <a:buFont typeface="Calibri"/>
              <a:buAutoNum type="arabicPeriod"/>
            </a:pPr>
            <a:r>
              <a:rPr lang="en">
                <a:solidFill>
                  <a:srgbClr val="24292E"/>
                </a:solidFill>
                <a:latin typeface="Calibri"/>
                <a:ea typeface="Calibri"/>
                <a:cs typeface="Calibri"/>
                <a:sym typeface="Calibri"/>
              </a:rPr>
              <a:t>Charts</a:t>
            </a:r>
            <a:endParaRPr>
              <a:solidFill>
                <a:srgbClr val="24292E"/>
              </a:solidFill>
              <a:latin typeface="Calibri"/>
              <a:ea typeface="Calibri"/>
              <a:cs typeface="Calibri"/>
              <a:sym typeface="Calibri"/>
            </a:endParaRPr>
          </a:p>
          <a:p>
            <a:pPr marL="0" lvl="0" indent="0" rtl="0">
              <a:spcBef>
                <a:spcPts val="2400"/>
              </a:spcBef>
              <a:spcAft>
                <a:spcPts val="2400"/>
              </a:spcAft>
              <a:buNone/>
            </a:pPr>
            <a:endParaRPr>
              <a:solidFill>
                <a:srgbClr val="24292E"/>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Shape 3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7" name="Shape 32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rtl="0">
              <a:spcBef>
                <a:spcPts val="1500"/>
              </a:spcBef>
              <a:spcAft>
                <a:spcPts val="0"/>
              </a:spcAft>
              <a:buClr>
                <a:srgbClr val="24292E"/>
              </a:buClr>
              <a:buSzPts val="1100"/>
              <a:buFont typeface="Calibri"/>
              <a:buAutoNum type="arabicPeriod"/>
            </a:pPr>
            <a:r>
              <a:rPr lang="en" dirty="0">
                <a:solidFill>
                  <a:srgbClr val="24292E"/>
                </a:solidFill>
                <a:latin typeface="Calibri"/>
                <a:ea typeface="Calibri"/>
                <a:cs typeface="Calibri"/>
                <a:sym typeface="Calibri"/>
              </a:rPr>
              <a:t>What was our topic? What were we looking for? Why were we examining this topic?</a:t>
            </a:r>
            <a:endParaRPr dirty="0">
              <a:solidFill>
                <a:srgbClr val="24292E"/>
              </a:solidFill>
              <a:latin typeface="Calibri"/>
              <a:ea typeface="Calibri"/>
              <a:cs typeface="Calibri"/>
              <a:sym typeface="Calibri"/>
            </a:endParaRPr>
          </a:p>
          <a:p>
            <a:pPr marL="457200" lvl="0" indent="-298450" rtl="0">
              <a:spcBef>
                <a:spcPts val="0"/>
              </a:spcBef>
              <a:spcAft>
                <a:spcPts val="0"/>
              </a:spcAft>
              <a:buClr>
                <a:srgbClr val="24292E"/>
              </a:buClr>
              <a:buSzPts val="1100"/>
              <a:buFont typeface="Calibri"/>
              <a:buAutoNum type="arabicPeriod"/>
            </a:pPr>
            <a:r>
              <a:rPr lang="en" dirty="0">
                <a:solidFill>
                  <a:srgbClr val="24292E"/>
                </a:solidFill>
                <a:latin typeface="Calibri"/>
                <a:ea typeface="Calibri"/>
                <a:cs typeface="Calibri"/>
                <a:sym typeface="Calibri"/>
              </a:rPr>
              <a:t>Each of us give problems that we’ve encountered in cleaning the data/Data collection Process</a:t>
            </a:r>
            <a:endParaRPr dirty="0">
              <a:solidFill>
                <a:srgbClr val="24292E"/>
              </a:solidFill>
              <a:latin typeface="Calibri"/>
              <a:ea typeface="Calibri"/>
              <a:cs typeface="Calibri"/>
              <a:sym typeface="Calibri"/>
            </a:endParaRPr>
          </a:p>
          <a:p>
            <a:pPr marL="457200" lvl="0" indent="-298450" rtl="0">
              <a:spcBef>
                <a:spcPts val="0"/>
              </a:spcBef>
              <a:spcAft>
                <a:spcPts val="0"/>
              </a:spcAft>
              <a:buClr>
                <a:srgbClr val="24292E"/>
              </a:buClr>
              <a:buSzPts val="1100"/>
              <a:buFont typeface="Calibri"/>
              <a:buAutoNum type="arabicPeriod"/>
            </a:pPr>
            <a:r>
              <a:rPr lang="en" dirty="0">
                <a:solidFill>
                  <a:srgbClr val="24292E"/>
                </a:solidFill>
                <a:latin typeface="Calibri"/>
                <a:ea typeface="Calibri"/>
                <a:cs typeface="Calibri"/>
                <a:sym typeface="Calibri"/>
              </a:rPr>
              <a:t>Charts</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Shape 3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3" name="Shape 33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rtl="0">
              <a:spcBef>
                <a:spcPts val="1500"/>
              </a:spcBef>
              <a:spcAft>
                <a:spcPts val="0"/>
              </a:spcAft>
              <a:buClr>
                <a:srgbClr val="24292E"/>
              </a:buClr>
              <a:buSzPts val="1100"/>
              <a:buFont typeface="Calibri"/>
              <a:buAutoNum type="arabicPeriod"/>
            </a:pPr>
            <a:r>
              <a:rPr lang="en">
                <a:solidFill>
                  <a:srgbClr val="24292E"/>
                </a:solidFill>
                <a:latin typeface="Calibri"/>
                <a:ea typeface="Calibri"/>
                <a:cs typeface="Calibri"/>
                <a:sym typeface="Calibri"/>
              </a:rPr>
              <a:t>What was our topic? What were we looking for? Why were we examining this topic?</a:t>
            </a:r>
            <a:endParaRPr>
              <a:solidFill>
                <a:srgbClr val="24292E"/>
              </a:solidFill>
              <a:latin typeface="Calibri"/>
              <a:ea typeface="Calibri"/>
              <a:cs typeface="Calibri"/>
              <a:sym typeface="Calibri"/>
            </a:endParaRPr>
          </a:p>
          <a:p>
            <a:pPr marL="457200" lvl="0" indent="-298450" rtl="0">
              <a:spcBef>
                <a:spcPts val="0"/>
              </a:spcBef>
              <a:spcAft>
                <a:spcPts val="0"/>
              </a:spcAft>
              <a:buClr>
                <a:srgbClr val="24292E"/>
              </a:buClr>
              <a:buSzPts val="1100"/>
              <a:buFont typeface="Calibri"/>
              <a:buAutoNum type="arabicPeriod"/>
            </a:pPr>
            <a:r>
              <a:rPr lang="en">
                <a:solidFill>
                  <a:srgbClr val="24292E"/>
                </a:solidFill>
                <a:latin typeface="Calibri"/>
                <a:ea typeface="Calibri"/>
                <a:cs typeface="Calibri"/>
                <a:sym typeface="Calibri"/>
              </a:rPr>
              <a:t>Each of us give problems that we’ve encountered in cleaning the data/Data collection Process</a:t>
            </a:r>
            <a:endParaRPr>
              <a:solidFill>
                <a:srgbClr val="24292E"/>
              </a:solidFill>
              <a:latin typeface="Calibri"/>
              <a:ea typeface="Calibri"/>
              <a:cs typeface="Calibri"/>
              <a:sym typeface="Calibri"/>
            </a:endParaRPr>
          </a:p>
          <a:p>
            <a:pPr marL="457200" lvl="0" indent="-298450" rtl="0">
              <a:spcBef>
                <a:spcPts val="0"/>
              </a:spcBef>
              <a:spcAft>
                <a:spcPts val="0"/>
              </a:spcAft>
              <a:buClr>
                <a:srgbClr val="24292E"/>
              </a:buClr>
              <a:buSzPts val="1100"/>
              <a:buFont typeface="Calibri"/>
              <a:buAutoNum type="arabicPeriod"/>
            </a:pPr>
            <a:r>
              <a:rPr lang="en">
                <a:solidFill>
                  <a:srgbClr val="24292E"/>
                </a:solidFill>
                <a:latin typeface="Calibri"/>
                <a:ea typeface="Calibri"/>
                <a:cs typeface="Calibri"/>
                <a:sym typeface="Calibri"/>
              </a:rPr>
              <a:t>Charts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Shape 3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0" name="Shape 34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Shape 10"/>
          <p:cNvGrpSpPr/>
          <p:nvPr/>
        </p:nvGrpSpPr>
        <p:grpSpPr>
          <a:xfrm>
            <a:off x="7343003" y="3409675"/>
            <a:ext cx="1691422" cy="1732548"/>
            <a:chOff x="7343003" y="3409675"/>
            <a:chExt cx="1691422" cy="1732548"/>
          </a:xfrm>
        </p:grpSpPr>
        <p:grpSp>
          <p:nvGrpSpPr>
            <p:cNvPr id="11" name="Shape 11"/>
            <p:cNvGrpSpPr/>
            <p:nvPr/>
          </p:nvGrpSpPr>
          <p:grpSpPr>
            <a:xfrm>
              <a:off x="7343003" y="4453711"/>
              <a:ext cx="316800" cy="688513"/>
              <a:chOff x="7343003" y="4453711"/>
              <a:chExt cx="316800" cy="688513"/>
            </a:xfrm>
          </p:grpSpPr>
          <p:sp>
            <p:nvSpPr>
              <p:cNvPr id="12" name="Shape 1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13"/>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4" name="Shape 14"/>
            <p:cNvGrpSpPr/>
            <p:nvPr/>
          </p:nvGrpSpPr>
          <p:grpSpPr>
            <a:xfrm>
              <a:off x="7801210" y="4105700"/>
              <a:ext cx="316800" cy="1036523"/>
              <a:chOff x="7801210" y="4105700"/>
              <a:chExt cx="316800" cy="1036523"/>
            </a:xfrm>
          </p:grpSpPr>
          <p:sp>
            <p:nvSpPr>
              <p:cNvPr id="15" name="Shape 15"/>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Shape 16"/>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 name="Shape 17"/>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8" name="Shape 18"/>
            <p:cNvGrpSpPr/>
            <p:nvPr/>
          </p:nvGrpSpPr>
          <p:grpSpPr>
            <a:xfrm>
              <a:off x="8259418" y="3757688"/>
              <a:ext cx="316800" cy="1384535"/>
              <a:chOff x="8259418" y="3757688"/>
              <a:chExt cx="316800" cy="1384535"/>
            </a:xfrm>
          </p:grpSpPr>
          <p:sp>
            <p:nvSpPr>
              <p:cNvPr id="19" name="Shape 19"/>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 name="Shape 20"/>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 name="Shape 21"/>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 name="Shape 2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3" name="Shape 23"/>
            <p:cNvGrpSpPr/>
            <p:nvPr/>
          </p:nvGrpSpPr>
          <p:grpSpPr>
            <a:xfrm>
              <a:off x="8717625" y="3409675"/>
              <a:ext cx="316800" cy="1732548"/>
              <a:chOff x="8717625" y="3409675"/>
              <a:chExt cx="316800" cy="1732548"/>
            </a:xfrm>
          </p:grpSpPr>
          <p:sp>
            <p:nvSpPr>
              <p:cNvPr id="24" name="Shape 24"/>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 name="Shape 25"/>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 name="Shape 26"/>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 name="Shape 27"/>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 name="Shape 28"/>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grpSp>
        <p:nvGrpSpPr>
          <p:cNvPr id="29" name="Shape 29"/>
          <p:cNvGrpSpPr/>
          <p:nvPr/>
        </p:nvGrpSpPr>
        <p:grpSpPr>
          <a:xfrm>
            <a:off x="5043503" y="0"/>
            <a:ext cx="3814072" cy="3839102"/>
            <a:chOff x="5043503" y="0"/>
            <a:chExt cx="3814072" cy="3839102"/>
          </a:xfrm>
        </p:grpSpPr>
        <p:sp>
          <p:nvSpPr>
            <p:cNvPr id="30" name="Shape 30"/>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 name="Shape 31"/>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32" name="Shape 32"/>
            <p:cNvGrpSpPr/>
            <p:nvPr/>
          </p:nvGrpSpPr>
          <p:grpSpPr>
            <a:xfrm>
              <a:off x="7647812" y="2704283"/>
              <a:ext cx="635219" cy="635219"/>
              <a:chOff x="6725724" y="2701260"/>
              <a:chExt cx="1208101" cy="1208100"/>
            </a:xfrm>
          </p:grpSpPr>
          <p:sp>
            <p:nvSpPr>
              <p:cNvPr id="33" name="Shape 33"/>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 name="Shape 34"/>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 name="Shape 35"/>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6" name="Shape 36"/>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37" name="Shape 37"/>
            <p:cNvGrpSpPr/>
            <p:nvPr/>
          </p:nvGrpSpPr>
          <p:grpSpPr>
            <a:xfrm>
              <a:off x="7952720" y="179238"/>
              <a:ext cx="873165" cy="873003"/>
              <a:chOff x="7754428" y="208725"/>
              <a:chExt cx="541800" cy="541800"/>
            </a:xfrm>
          </p:grpSpPr>
          <p:sp>
            <p:nvSpPr>
              <p:cNvPr id="38" name="Shape 38"/>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 name="Shape 39"/>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40" name="Shape 40"/>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 name="Shape 41"/>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 name="Shape 4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 name="Shape 43"/>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 name="Shape 44"/>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 name="Shape 45"/>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46" name="Shape 46"/>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Shape 47"/>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Shape 4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Shape 142"/>
          <p:cNvGrpSpPr/>
          <p:nvPr/>
        </p:nvGrpSpPr>
        <p:grpSpPr>
          <a:xfrm>
            <a:off x="52" y="4099200"/>
            <a:ext cx="9144036" cy="1044300"/>
            <a:chOff x="52" y="4099200"/>
            <a:chExt cx="9144036" cy="1044300"/>
          </a:xfrm>
        </p:grpSpPr>
        <p:grpSp>
          <p:nvGrpSpPr>
            <p:cNvPr id="143" name="Shape 143"/>
            <p:cNvGrpSpPr/>
            <p:nvPr/>
          </p:nvGrpSpPr>
          <p:grpSpPr>
            <a:xfrm>
              <a:off x="52" y="4309200"/>
              <a:ext cx="231622" cy="834300"/>
              <a:chOff x="2688737" y="4301380"/>
              <a:chExt cx="231900" cy="834300"/>
            </a:xfrm>
          </p:grpSpPr>
          <p:sp>
            <p:nvSpPr>
              <p:cNvPr id="144" name="Shape 144"/>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5" name="Shape 145"/>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6" name="Shape 146"/>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7" name="Shape 147"/>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48" name="Shape 148"/>
            <p:cNvGrpSpPr/>
            <p:nvPr/>
          </p:nvGrpSpPr>
          <p:grpSpPr>
            <a:xfrm>
              <a:off x="371406" y="4099200"/>
              <a:ext cx="231622" cy="1044300"/>
              <a:chOff x="2688737" y="4091380"/>
              <a:chExt cx="231900" cy="1044300"/>
            </a:xfrm>
          </p:grpSpPr>
          <p:sp>
            <p:nvSpPr>
              <p:cNvPr id="149" name="Shape 149"/>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0" name="Shape 150"/>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1" name="Shape 15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2" name="Shape 152"/>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3" name="Shape 153"/>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54" name="Shape 154"/>
            <p:cNvGrpSpPr/>
            <p:nvPr/>
          </p:nvGrpSpPr>
          <p:grpSpPr>
            <a:xfrm>
              <a:off x="742761" y="4309200"/>
              <a:ext cx="231622" cy="834300"/>
              <a:chOff x="2688737" y="4301380"/>
              <a:chExt cx="231900" cy="834300"/>
            </a:xfrm>
          </p:grpSpPr>
          <p:sp>
            <p:nvSpPr>
              <p:cNvPr id="155" name="Shape 155"/>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6" name="Shape 156"/>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7" name="Shape 157"/>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8" name="Shape 158"/>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59" name="Shape 159"/>
            <p:cNvGrpSpPr/>
            <p:nvPr/>
          </p:nvGrpSpPr>
          <p:grpSpPr>
            <a:xfrm>
              <a:off x="1114115" y="4518900"/>
              <a:ext cx="231622" cy="624600"/>
              <a:chOff x="2688737" y="4511080"/>
              <a:chExt cx="231900" cy="624600"/>
            </a:xfrm>
          </p:grpSpPr>
          <p:sp>
            <p:nvSpPr>
              <p:cNvPr id="160" name="Shape 160"/>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1" name="Shape 16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2" name="Shape 162"/>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63" name="Shape 163"/>
            <p:cNvGrpSpPr/>
            <p:nvPr/>
          </p:nvGrpSpPr>
          <p:grpSpPr>
            <a:xfrm>
              <a:off x="1856753" y="4099200"/>
              <a:ext cx="231600" cy="1044300"/>
              <a:chOff x="1856753" y="4099200"/>
              <a:chExt cx="231600" cy="1044300"/>
            </a:xfrm>
          </p:grpSpPr>
          <p:sp>
            <p:nvSpPr>
              <p:cNvPr id="164" name="Shape 164"/>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5" name="Shape 165"/>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6" name="Shape 166"/>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7" name="Shape 167"/>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8" name="Shape 168"/>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69" name="Shape 169"/>
            <p:cNvGrpSpPr/>
            <p:nvPr/>
          </p:nvGrpSpPr>
          <p:grpSpPr>
            <a:xfrm>
              <a:off x="2228107" y="4309200"/>
              <a:ext cx="231600" cy="834300"/>
              <a:chOff x="2228107" y="4309200"/>
              <a:chExt cx="231600" cy="834300"/>
            </a:xfrm>
          </p:grpSpPr>
          <p:sp>
            <p:nvSpPr>
              <p:cNvPr id="170" name="Shape 170"/>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1" name="Shape 17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2" name="Shape 172"/>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3" name="Shape 173"/>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74" name="Shape 174"/>
            <p:cNvGrpSpPr/>
            <p:nvPr/>
          </p:nvGrpSpPr>
          <p:grpSpPr>
            <a:xfrm>
              <a:off x="2599462" y="4518900"/>
              <a:ext cx="231600" cy="624600"/>
              <a:chOff x="2599462" y="4518900"/>
              <a:chExt cx="231600" cy="624600"/>
            </a:xfrm>
          </p:grpSpPr>
          <p:sp>
            <p:nvSpPr>
              <p:cNvPr id="175" name="Shape 175"/>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6" name="Shape 176"/>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7" name="Shape 177"/>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78" name="Shape 178"/>
            <p:cNvGrpSpPr/>
            <p:nvPr/>
          </p:nvGrpSpPr>
          <p:grpSpPr>
            <a:xfrm>
              <a:off x="3342171" y="4099200"/>
              <a:ext cx="231600" cy="1044300"/>
              <a:chOff x="3342171" y="4099200"/>
              <a:chExt cx="231600" cy="1044300"/>
            </a:xfrm>
          </p:grpSpPr>
          <p:sp>
            <p:nvSpPr>
              <p:cNvPr id="179" name="Shape 179"/>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0" name="Shape 180"/>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1" name="Shape 18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2" name="Shape 182"/>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3" name="Shape 183"/>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84" name="Shape 184"/>
            <p:cNvGrpSpPr/>
            <p:nvPr/>
          </p:nvGrpSpPr>
          <p:grpSpPr>
            <a:xfrm>
              <a:off x="3713525" y="4309200"/>
              <a:ext cx="231600" cy="834300"/>
              <a:chOff x="3713525" y="4309200"/>
              <a:chExt cx="231600" cy="834300"/>
            </a:xfrm>
          </p:grpSpPr>
          <p:sp>
            <p:nvSpPr>
              <p:cNvPr id="185" name="Shape 185"/>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6" name="Shape 186"/>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7" name="Shape 187"/>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8" name="Shape 188"/>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89" name="Shape 189"/>
            <p:cNvGrpSpPr/>
            <p:nvPr/>
          </p:nvGrpSpPr>
          <p:grpSpPr>
            <a:xfrm>
              <a:off x="1485398" y="4309200"/>
              <a:ext cx="231600" cy="834300"/>
              <a:chOff x="1485398" y="4309200"/>
              <a:chExt cx="231600" cy="834300"/>
            </a:xfrm>
          </p:grpSpPr>
          <p:sp>
            <p:nvSpPr>
              <p:cNvPr id="190" name="Shape 190"/>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1" name="Shape 19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2" name="Shape 192"/>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3" name="Shape 193"/>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94" name="Shape 194"/>
            <p:cNvGrpSpPr/>
            <p:nvPr/>
          </p:nvGrpSpPr>
          <p:grpSpPr>
            <a:xfrm>
              <a:off x="4084879" y="4518900"/>
              <a:ext cx="231600" cy="624600"/>
              <a:chOff x="4084879" y="4518900"/>
              <a:chExt cx="231600" cy="624600"/>
            </a:xfrm>
          </p:grpSpPr>
          <p:sp>
            <p:nvSpPr>
              <p:cNvPr id="195" name="Shape 195"/>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98" name="Shape 198"/>
            <p:cNvGrpSpPr/>
            <p:nvPr/>
          </p:nvGrpSpPr>
          <p:grpSpPr>
            <a:xfrm>
              <a:off x="2970816" y="4309200"/>
              <a:ext cx="231600" cy="834300"/>
              <a:chOff x="2970816" y="4309200"/>
              <a:chExt cx="231600" cy="834300"/>
            </a:xfrm>
          </p:grpSpPr>
          <p:sp>
            <p:nvSpPr>
              <p:cNvPr id="199" name="Shape 199"/>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03" name="Shape 203"/>
            <p:cNvGrpSpPr/>
            <p:nvPr/>
          </p:nvGrpSpPr>
          <p:grpSpPr>
            <a:xfrm>
              <a:off x="4456234" y="4309200"/>
              <a:ext cx="231600" cy="834300"/>
              <a:chOff x="4456234" y="4309200"/>
              <a:chExt cx="231600" cy="834300"/>
            </a:xfrm>
          </p:grpSpPr>
          <p:sp>
            <p:nvSpPr>
              <p:cNvPr id="204" name="Shape 204"/>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08" name="Shape 208"/>
            <p:cNvGrpSpPr/>
            <p:nvPr/>
          </p:nvGrpSpPr>
          <p:grpSpPr>
            <a:xfrm>
              <a:off x="4827588" y="4099200"/>
              <a:ext cx="231600" cy="1044300"/>
              <a:chOff x="4827588" y="4099200"/>
              <a:chExt cx="231600" cy="1044300"/>
            </a:xfrm>
          </p:grpSpPr>
          <p:sp>
            <p:nvSpPr>
              <p:cNvPr id="209" name="Shape 209"/>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0" name="Shape 210"/>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1" name="Shape 2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2" name="Shape 212"/>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3" name="Shape 213"/>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14" name="Shape 214"/>
            <p:cNvGrpSpPr/>
            <p:nvPr/>
          </p:nvGrpSpPr>
          <p:grpSpPr>
            <a:xfrm>
              <a:off x="5198943" y="4309200"/>
              <a:ext cx="231600" cy="834300"/>
              <a:chOff x="5198943" y="4309200"/>
              <a:chExt cx="231600" cy="834300"/>
            </a:xfrm>
          </p:grpSpPr>
          <p:sp>
            <p:nvSpPr>
              <p:cNvPr id="215" name="Shape 215"/>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6" name="Shape 216"/>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7" name="Shape 217"/>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8" name="Shape 218"/>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19" name="Shape 219"/>
            <p:cNvGrpSpPr/>
            <p:nvPr/>
          </p:nvGrpSpPr>
          <p:grpSpPr>
            <a:xfrm>
              <a:off x="5570297" y="4518900"/>
              <a:ext cx="231600" cy="624600"/>
              <a:chOff x="5570297" y="4518900"/>
              <a:chExt cx="231600" cy="624600"/>
            </a:xfrm>
          </p:grpSpPr>
          <p:sp>
            <p:nvSpPr>
              <p:cNvPr id="220" name="Shape 220"/>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1" name="Shape 22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2" name="Shape 222"/>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23" name="Shape 223"/>
            <p:cNvGrpSpPr/>
            <p:nvPr/>
          </p:nvGrpSpPr>
          <p:grpSpPr>
            <a:xfrm>
              <a:off x="5941652" y="4309200"/>
              <a:ext cx="231600" cy="834300"/>
              <a:chOff x="5941652" y="4309200"/>
              <a:chExt cx="231600" cy="834300"/>
            </a:xfrm>
          </p:grpSpPr>
          <p:sp>
            <p:nvSpPr>
              <p:cNvPr id="224" name="Shape 224"/>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5" name="Shape 225"/>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6" name="Shape 226"/>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7" name="Shape 227"/>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28" name="Shape 228"/>
            <p:cNvGrpSpPr/>
            <p:nvPr/>
          </p:nvGrpSpPr>
          <p:grpSpPr>
            <a:xfrm>
              <a:off x="6313006" y="4099200"/>
              <a:ext cx="231600" cy="1044300"/>
              <a:chOff x="6313006" y="4099200"/>
              <a:chExt cx="231600" cy="1044300"/>
            </a:xfrm>
          </p:grpSpPr>
          <p:sp>
            <p:nvSpPr>
              <p:cNvPr id="229" name="Shape 229"/>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0" name="Shape 230"/>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1" name="Shape 23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2" name="Shape 232"/>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3" name="Shape 233"/>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34" name="Shape 234"/>
            <p:cNvGrpSpPr/>
            <p:nvPr/>
          </p:nvGrpSpPr>
          <p:grpSpPr>
            <a:xfrm>
              <a:off x="6684361" y="4309200"/>
              <a:ext cx="231600" cy="834300"/>
              <a:chOff x="6684361" y="4309200"/>
              <a:chExt cx="231600" cy="834300"/>
            </a:xfrm>
          </p:grpSpPr>
          <p:sp>
            <p:nvSpPr>
              <p:cNvPr id="235" name="Shape 235"/>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6" name="Shape 236"/>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7" name="Shape 237"/>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8" name="Shape 238"/>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39" name="Shape 239"/>
            <p:cNvGrpSpPr/>
            <p:nvPr/>
          </p:nvGrpSpPr>
          <p:grpSpPr>
            <a:xfrm>
              <a:off x="7055715" y="4518900"/>
              <a:ext cx="231600" cy="624600"/>
              <a:chOff x="7055715" y="4518900"/>
              <a:chExt cx="231600" cy="624600"/>
            </a:xfrm>
          </p:grpSpPr>
          <p:sp>
            <p:nvSpPr>
              <p:cNvPr id="240" name="Shape 240"/>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1" name="Shape 24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2" name="Shape 242"/>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43" name="Shape 243"/>
            <p:cNvGrpSpPr/>
            <p:nvPr/>
          </p:nvGrpSpPr>
          <p:grpSpPr>
            <a:xfrm>
              <a:off x="7798424" y="4099200"/>
              <a:ext cx="231600" cy="1044300"/>
              <a:chOff x="7798424" y="4099200"/>
              <a:chExt cx="231600" cy="1044300"/>
            </a:xfrm>
          </p:grpSpPr>
          <p:sp>
            <p:nvSpPr>
              <p:cNvPr id="244" name="Shape 244"/>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5" name="Shape 245"/>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6" name="Shape 246"/>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7" name="Shape 247"/>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8" name="Shape 248"/>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49" name="Shape 249"/>
            <p:cNvGrpSpPr/>
            <p:nvPr/>
          </p:nvGrpSpPr>
          <p:grpSpPr>
            <a:xfrm>
              <a:off x="8169779" y="4309200"/>
              <a:ext cx="231600" cy="834300"/>
              <a:chOff x="8169779" y="4309200"/>
              <a:chExt cx="231600" cy="834300"/>
            </a:xfrm>
          </p:grpSpPr>
          <p:sp>
            <p:nvSpPr>
              <p:cNvPr id="250" name="Shape 250"/>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1" name="Shape 25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2" name="Shape 252"/>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3" name="Shape 253"/>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54" name="Shape 254"/>
            <p:cNvGrpSpPr/>
            <p:nvPr/>
          </p:nvGrpSpPr>
          <p:grpSpPr>
            <a:xfrm>
              <a:off x="7427070" y="4309200"/>
              <a:ext cx="231600" cy="834300"/>
              <a:chOff x="7427070" y="4309200"/>
              <a:chExt cx="231600" cy="834300"/>
            </a:xfrm>
          </p:grpSpPr>
          <p:sp>
            <p:nvSpPr>
              <p:cNvPr id="255" name="Shape 255"/>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6" name="Shape 256"/>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7" name="Shape 257"/>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8" name="Shape 258"/>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59" name="Shape 259"/>
            <p:cNvGrpSpPr/>
            <p:nvPr/>
          </p:nvGrpSpPr>
          <p:grpSpPr>
            <a:xfrm>
              <a:off x="8541133" y="4518900"/>
              <a:ext cx="231600" cy="624600"/>
              <a:chOff x="8541133" y="4518900"/>
              <a:chExt cx="231600" cy="624600"/>
            </a:xfrm>
          </p:grpSpPr>
          <p:sp>
            <p:nvSpPr>
              <p:cNvPr id="260" name="Shape 260"/>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1" name="Shape 26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2" name="Shape 262"/>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63" name="Shape 263"/>
            <p:cNvGrpSpPr/>
            <p:nvPr/>
          </p:nvGrpSpPr>
          <p:grpSpPr>
            <a:xfrm>
              <a:off x="8912488" y="4309200"/>
              <a:ext cx="231600" cy="834300"/>
              <a:chOff x="8912488" y="4309200"/>
              <a:chExt cx="231600" cy="834300"/>
            </a:xfrm>
          </p:grpSpPr>
          <p:sp>
            <p:nvSpPr>
              <p:cNvPr id="264" name="Shape 264"/>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5" name="Shape 265"/>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6" name="Shape 266"/>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7" name="Shape 267"/>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
        <p:nvSpPr>
          <p:cNvPr id="268" name="Shape 268"/>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Shape 269"/>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1600"/>
              </a:spcBef>
              <a:spcAft>
                <a:spcPts val="0"/>
              </a:spcAft>
              <a:buClr>
                <a:schemeClr val="lt1"/>
              </a:buClr>
              <a:buSzPts val="1100"/>
              <a:buChar char="○"/>
              <a:defRPr>
                <a:solidFill>
                  <a:schemeClr val="lt1"/>
                </a:solidFill>
              </a:defRPr>
            </a:lvl2pPr>
            <a:lvl3pPr marL="1371600" lvl="2" indent="-298450" algn="ctr">
              <a:spcBef>
                <a:spcPts val="1600"/>
              </a:spcBef>
              <a:spcAft>
                <a:spcPts val="0"/>
              </a:spcAft>
              <a:buClr>
                <a:schemeClr val="lt1"/>
              </a:buClr>
              <a:buSzPts val="1100"/>
              <a:buChar char="■"/>
              <a:defRPr>
                <a:solidFill>
                  <a:schemeClr val="lt1"/>
                </a:solidFill>
              </a:defRPr>
            </a:lvl3pPr>
            <a:lvl4pPr marL="1828800" lvl="3" indent="-298450" algn="ctr">
              <a:spcBef>
                <a:spcPts val="1600"/>
              </a:spcBef>
              <a:spcAft>
                <a:spcPts val="0"/>
              </a:spcAft>
              <a:buClr>
                <a:schemeClr val="lt1"/>
              </a:buClr>
              <a:buSzPts val="1100"/>
              <a:buChar char="●"/>
              <a:defRPr>
                <a:solidFill>
                  <a:schemeClr val="lt1"/>
                </a:solidFill>
              </a:defRPr>
            </a:lvl4pPr>
            <a:lvl5pPr marL="2286000" lvl="4" indent="-298450" algn="ctr">
              <a:spcBef>
                <a:spcPts val="1600"/>
              </a:spcBef>
              <a:spcAft>
                <a:spcPts val="0"/>
              </a:spcAft>
              <a:buClr>
                <a:schemeClr val="lt1"/>
              </a:buClr>
              <a:buSzPts val="1100"/>
              <a:buChar char="○"/>
              <a:defRPr>
                <a:solidFill>
                  <a:schemeClr val="lt1"/>
                </a:solidFill>
              </a:defRPr>
            </a:lvl5pPr>
            <a:lvl6pPr marL="2743200" lvl="5" indent="-298450" algn="ctr">
              <a:spcBef>
                <a:spcPts val="1600"/>
              </a:spcBef>
              <a:spcAft>
                <a:spcPts val="0"/>
              </a:spcAft>
              <a:buClr>
                <a:schemeClr val="lt1"/>
              </a:buClr>
              <a:buSzPts val="1100"/>
              <a:buChar char="■"/>
              <a:defRPr>
                <a:solidFill>
                  <a:schemeClr val="lt1"/>
                </a:solidFill>
              </a:defRPr>
            </a:lvl6pPr>
            <a:lvl7pPr marL="3200400" lvl="6" indent="-298450" algn="ctr">
              <a:spcBef>
                <a:spcPts val="1600"/>
              </a:spcBef>
              <a:spcAft>
                <a:spcPts val="0"/>
              </a:spcAft>
              <a:buClr>
                <a:schemeClr val="lt1"/>
              </a:buClr>
              <a:buSzPts val="1100"/>
              <a:buChar char="●"/>
              <a:defRPr>
                <a:solidFill>
                  <a:schemeClr val="lt1"/>
                </a:solidFill>
              </a:defRPr>
            </a:lvl7pPr>
            <a:lvl8pPr marL="3657600" lvl="7" indent="-298450" algn="ctr">
              <a:spcBef>
                <a:spcPts val="1600"/>
              </a:spcBef>
              <a:spcAft>
                <a:spcPts val="0"/>
              </a:spcAft>
              <a:buClr>
                <a:schemeClr val="lt1"/>
              </a:buClr>
              <a:buSzPts val="1100"/>
              <a:buChar char="○"/>
              <a:defRPr>
                <a:solidFill>
                  <a:schemeClr val="lt1"/>
                </a:solidFill>
              </a:defRPr>
            </a:lvl8pPr>
            <a:lvl9pPr marL="4114800" lvl="8" indent="-298450" algn="ctr">
              <a:spcBef>
                <a:spcPts val="1600"/>
              </a:spcBef>
              <a:spcAft>
                <a:spcPts val="1600"/>
              </a:spcAft>
              <a:buClr>
                <a:schemeClr val="lt1"/>
              </a:buClr>
              <a:buSzPts val="1100"/>
              <a:buChar char="■"/>
              <a:defRPr>
                <a:solidFill>
                  <a:schemeClr val="lt1"/>
                </a:solidFill>
              </a:defRPr>
            </a:lvl9pPr>
          </a:lstStyle>
          <a:p>
            <a:endParaRPr/>
          </a:p>
        </p:txBody>
      </p:sp>
      <p:sp>
        <p:nvSpPr>
          <p:cNvPr id="270" name="Shape 27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Shape 27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Shape 50"/>
          <p:cNvGrpSpPr/>
          <p:nvPr/>
        </p:nvGrpSpPr>
        <p:grpSpPr>
          <a:xfrm>
            <a:off x="146769" y="3406"/>
            <a:ext cx="1233215" cy="1384535"/>
            <a:chOff x="146769" y="3406"/>
            <a:chExt cx="1233215" cy="1384535"/>
          </a:xfrm>
        </p:grpSpPr>
        <p:grpSp>
          <p:nvGrpSpPr>
            <p:cNvPr id="51" name="Shape 51"/>
            <p:cNvGrpSpPr/>
            <p:nvPr/>
          </p:nvGrpSpPr>
          <p:grpSpPr>
            <a:xfrm>
              <a:off x="1063183" y="3406"/>
              <a:ext cx="316800" cy="688513"/>
              <a:chOff x="1063183" y="3406"/>
              <a:chExt cx="316800" cy="688513"/>
            </a:xfrm>
          </p:grpSpPr>
          <p:sp>
            <p:nvSpPr>
              <p:cNvPr id="52" name="Shape 52"/>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 name="Shape 5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54" name="Shape 54"/>
            <p:cNvGrpSpPr/>
            <p:nvPr/>
          </p:nvGrpSpPr>
          <p:grpSpPr>
            <a:xfrm>
              <a:off x="604976" y="3406"/>
              <a:ext cx="316800" cy="1036524"/>
              <a:chOff x="604976" y="3406"/>
              <a:chExt cx="316800" cy="1036524"/>
            </a:xfrm>
          </p:grpSpPr>
          <p:sp>
            <p:nvSpPr>
              <p:cNvPr id="55" name="Shape 55"/>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 name="Shape 56"/>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 name="Shape 57"/>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58" name="Shape 58"/>
            <p:cNvGrpSpPr/>
            <p:nvPr/>
          </p:nvGrpSpPr>
          <p:grpSpPr>
            <a:xfrm>
              <a:off x="146769" y="3406"/>
              <a:ext cx="316800" cy="1384535"/>
              <a:chOff x="146769" y="3406"/>
              <a:chExt cx="316800" cy="1384535"/>
            </a:xfrm>
          </p:grpSpPr>
          <p:sp>
            <p:nvSpPr>
              <p:cNvPr id="59" name="Shape 59"/>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 name="Shape 60"/>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 name="Shape 61"/>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 name="Shape 62"/>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grpSp>
        <p:nvGrpSpPr>
          <p:cNvPr id="63" name="Shape 63"/>
          <p:cNvGrpSpPr/>
          <p:nvPr/>
        </p:nvGrpSpPr>
        <p:grpSpPr>
          <a:xfrm>
            <a:off x="6775084" y="2904008"/>
            <a:ext cx="2186148" cy="2239500"/>
            <a:chOff x="6775084" y="2904008"/>
            <a:chExt cx="2186148" cy="2239500"/>
          </a:xfrm>
        </p:grpSpPr>
        <p:grpSp>
          <p:nvGrpSpPr>
            <p:cNvPr id="64" name="Shape 64"/>
            <p:cNvGrpSpPr/>
            <p:nvPr/>
          </p:nvGrpSpPr>
          <p:grpSpPr>
            <a:xfrm>
              <a:off x="6775084" y="4253708"/>
              <a:ext cx="409500" cy="889800"/>
              <a:chOff x="6775084" y="4253708"/>
              <a:chExt cx="409500" cy="889800"/>
            </a:xfrm>
          </p:grpSpPr>
          <p:sp>
            <p:nvSpPr>
              <p:cNvPr id="65" name="Shape 65"/>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6" name="Shape 66"/>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67" name="Shape 67"/>
            <p:cNvGrpSpPr/>
            <p:nvPr/>
          </p:nvGrpSpPr>
          <p:grpSpPr>
            <a:xfrm>
              <a:off x="7367299" y="3804008"/>
              <a:ext cx="409500" cy="1339500"/>
              <a:chOff x="7367299" y="3804008"/>
              <a:chExt cx="409500" cy="1339500"/>
            </a:xfrm>
          </p:grpSpPr>
          <p:sp>
            <p:nvSpPr>
              <p:cNvPr id="68" name="Shape 68"/>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9" name="Shape 69"/>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0" name="Shape 70"/>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71" name="Shape 71"/>
            <p:cNvGrpSpPr/>
            <p:nvPr/>
          </p:nvGrpSpPr>
          <p:grpSpPr>
            <a:xfrm>
              <a:off x="7959516" y="3354008"/>
              <a:ext cx="409500" cy="1789500"/>
              <a:chOff x="7959516" y="3354008"/>
              <a:chExt cx="409500" cy="1789500"/>
            </a:xfrm>
          </p:grpSpPr>
          <p:sp>
            <p:nvSpPr>
              <p:cNvPr id="72" name="Shape 72"/>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 name="Shape 7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 name="Shape 74"/>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 name="Shape 75"/>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76" name="Shape 76"/>
            <p:cNvGrpSpPr/>
            <p:nvPr/>
          </p:nvGrpSpPr>
          <p:grpSpPr>
            <a:xfrm>
              <a:off x="8551731" y="2904008"/>
              <a:ext cx="409500" cy="2239500"/>
              <a:chOff x="8551731" y="2904008"/>
              <a:chExt cx="409500" cy="2239500"/>
            </a:xfrm>
          </p:grpSpPr>
          <p:sp>
            <p:nvSpPr>
              <p:cNvPr id="77" name="Shape 77"/>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 name="Shape 78"/>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 name="Shape 79"/>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 name="Shape 80"/>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 name="Shape 81"/>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
        <p:nvSpPr>
          <p:cNvPr id="82" name="Shape 82"/>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Shape 8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Shape 85"/>
          <p:cNvGrpSpPr/>
          <p:nvPr/>
        </p:nvGrpSpPr>
        <p:grpSpPr>
          <a:xfrm>
            <a:off x="625966" y="299376"/>
            <a:ext cx="999312" cy="999312"/>
            <a:chOff x="348199" y="179450"/>
            <a:chExt cx="1116300" cy="1116300"/>
          </a:xfrm>
        </p:grpSpPr>
        <p:sp>
          <p:nvSpPr>
            <p:cNvPr id="86" name="Shape 8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 name="Shape 8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88" name="Shape 8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Shape 89"/>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0" name="Shape 9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Shape 92"/>
          <p:cNvGrpSpPr/>
          <p:nvPr/>
        </p:nvGrpSpPr>
        <p:grpSpPr>
          <a:xfrm>
            <a:off x="625966" y="299376"/>
            <a:ext cx="999312" cy="999312"/>
            <a:chOff x="348199" y="179450"/>
            <a:chExt cx="1116300" cy="1116300"/>
          </a:xfrm>
        </p:grpSpPr>
        <p:sp>
          <p:nvSpPr>
            <p:cNvPr id="93" name="Shape 93"/>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 name="Shape 9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95" name="Shape 9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Shape 96"/>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7" name="Shape 97"/>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Shape 9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Shape 100"/>
          <p:cNvGrpSpPr/>
          <p:nvPr/>
        </p:nvGrpSpPr>
        <p:grpSpPr>
          <a:xfrm>
            <a:off x="625966" y="299376"/>
            <a:ext cx="999312" cy="999312"/>
            <a:chOff x="348199" y="179450"/>
            <a:chExt cx="1116300" cy="1116300"/>
          </a:xfrm>
        </p:grpSpPr>
        <p:sp>
          <p:nvSpPr>
            <p:cNvPr id="101" name="Shape 101"/>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2" name="Shape 102"/>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03" name="Shape 10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Shape 10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Shape 106"/>
          <p:cNvGrpSpPr/>
          <p:nvPr/>
        </p:nvGrpSpPr>
        <p:grpSpPr>
          <a:xfrm>
            <a:off x="625966" y="299376"/>
            <a:ext cx="999312" cy="999312"/>
            <a:chOff x="348199" y="179450"/>
            <a:chExt cx="1116300" cy="1116300"/>
          </a:xfrm>
        </p:grpSpPr>
        <p:sp>
          <p:nvSpPr>
            <p:cNvPr id="107" name="Shape 10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 name="Shape 108"/>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09" name="Shape 109"/>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Shape 110"/>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11" name="Shape 1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Shape 113"/>
          <p:cNvGrpSpPr/>
          <p:nvPr/>
        </p:nvGrpSpPr>
        <p:grpSpPr>
          <a:xfrm>
            <a:off x="6866714" y="1306"/>
            <a:ext cx="2267451" cy="2601690"/>
            <a:chOff x="6790514" y="1306"/>
            <a:chExt cx="2267451" cy="2601690"/>
          </a:xfrm>
        </p:grpSpPr>
        <p:grpSp>
          <p:nvGrpSpPr>
            <p:cNvPr id="114" name="Shape 114"/>
            <p:cNvGrpSpPr/>
            <p:nvPr/>
          </p:nvGrpSpPr>
          <p:grpSpPr>
            <a:xfrm>
              <a:off x="7067465" y="1306"/>
              <a:ext cx="1990500" cy="1990200"/>
              <a:chOff x="7067465" y="1306"/>
              <a:chExt cx="1990500" cy="1990200"/>
            </a:xfrm>
          </p:grpSpPr>
          <p:sp>
            <p:nvSpPr>
              <p:cNvPr id="115" name="Shape 115"/>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6" name="Shape 116"/>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7" name="Shape 117"/>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18" name="Shape 118"/>
            <p:cNvGrpSpPr/>
            <p:nvPr/>
          </p:nvGrpSpPr>
          <p:grpSpPr>
            <a:xfrm>
              <a:off x="8207126" y="1807996"/>
              <a:ext cx="795000" cy="795000"/>
              <a:chOff x="8207126" y="1807996"/>
              <a:chExt cx="795000" cy="795000"/>
            </a:xfrm>
          </p:grpSpPr>
          <p:sp>
            <p:nvSpPr>
              <p:cNvPr id="119" name="Shape 119"/>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0" name="Shape 120"/>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1" name="Shape 121"/>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22" name="Shape 122"/>
            <p:cNvGrpSpPr/>
            <p:nvPr/>
          </p:nvGrpSpPr>
          <p:grpSpPr>
            <a:xfrm>
              <a:off x="6790514" y="118857"/>
              <a:ext cx="548700" cy="548700"/>
              <a:chOff x="6790514" y="118857"/>
              <a:chExt cx="548700" cy="548700"/>
            </a:xfrm>
          </p:grpSpPr>
          <p:sp>
            <p:nvSpPr>
              <p:cNvPr id="123" name="Shape 123"/>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4" name="Shape 124"/>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
        <p:nvSpPr>
          <p:cNvPr id="125" name="Shape 125"/>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Shape 12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Shape 128"/>
          <p:cNvGrpSpPr/>
          <p:nvPr/>
        </p:nvGrpSpPr>
        <p:grpSpPr>
          <a:xfrm>
            <a:off x="625966" y="299376"/>
            <a:ext cx="999312" cy="999312"/>
            <a:chOff x="348199" y="179450"/>
            <a:chExt cx="1116300" cy="1116300"/>
          </a:xfrm>
        </p:grpSpPr>
        <p:sp>
          <p:nvSpPr>
            <p:cNvPr id="129" name="Shape 12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0" name="Shape 13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31" name="Shape 131"/>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Shape 132"/>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Shape 133"/>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34" name="Shape 13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Shape 136"/>
          <p:cNvGrpSpPr/>
          <p:nvPr/>
        </p:nvGrpSpPr>
        <p:grpSpPr>
          <a:xfrm>
            <a:off x="713373" y="3847119"/>
            <a:ext cx="825392" cy="825392"/>
            <a:chOff x="348199" y="179450"/>
            <a:chExt cx="1116300" cy="1116300"/>
          </a:xfrm>
        </p:grpSpPr>
        <p:sp>
          <p:nvSpPr>
            <p:cNvPr id="137" name="Shape 13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8" name="Shape 138"/>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39" name="Shape 139"/>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lstStyle>
            <a:lvl1pPr marL="457200" lvl="0" indent="-228600">
              <a:lnSpc>
                <a:spcPct val="100000"/>
              </a:lnSpc>
              <a:spcBef>
                <a:spcPts val="0"/>
              </a:spcBef>
              <a:spcAft>
                <a:spcPts val="0"/>
              </a:spcAft>
              <a:buSzPts val="1300"/>
              <a:buNone/>
              <a:defRPr/>
            </a:lvl1pPr>
          </a:lstStyle>
          <a:p>
            <a:endParaRPr/>
          </a:p>
        </p:txBody>
      </p:sp>
      <p:sp>
        <p:nvSpPr>
          <p:cNvPr id="140" name="Shape 14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Shape 8"/>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Shape 277"/>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Autofit/>
          </a:bodyPr>
          <a:lstStyle/>
          <a:p>
            <a:pPr marL="0" lvl="0" indent="0" rtl="0">
              <a:lnSpc>
                <a:spcPct val="115000"/>
              </a:lnSpc>
              <a:spcBef>
                <a:spcPts val="0"/>
              </a:spcBef>
              <a:spcAft>
                <a:spcPts val="0"/>
              </a:spcAft>
              <a:buNone/>
            </a:pPr>
            <a:r>
              <a:rPr lang="en" sz="3600"/>
              <a:t>Austin Housing Price Indicators</a:t>
            </a:r>
            <a:endParaRPr sz="3600"/>
          </a:p>
          <a:p>
            <a:pPr marL="0" lvl="0" indent="0" rtl="0">
              <a:lnSpc>
                <a:spcPct val="115000"/>
              </a:lnSpc>
              <a:spcBef>
                <a:spcPts val="0"/>
              </a:spcBef>
              <a:spcAft>
                <a:spcPts val="0"/>
              </a:spcAft>
              <a:buClr>
                <a:schemeClr val="dk1"/>
              </a:buClr>
              <a:buSzPts val="1100"/>
              <a:buFont typeface="Arial"/>
              <a:buNone/>
            </a:pPr>
            <a:endParaRPr sz="3600"/>
          </a:p>
        </p:txBody>
      </p:sp>
      <p:sp>
        <p:nvSpPr>
          <p:cNvPr id="278" name="Shape 278"/>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b="1" u="sng" dirty="0" smtClean="0"/>
              <a:t>SuperCoolDataNerds</a:t>
            </a:r>
          </a:p>
          <a:p>
            <a:pPr marL="0" lvl="0" indent="0">
              <a:spcBef>
                <a:spcPts val="0"/>
              </a:spcBef>
              <a:spcAft>
                <a:spcPts val="0"/>
              </a:spcAft>
              <a:buNone/>
            </a:pPr>
            <a:r>
              <a:rPr lang="en" dirty="0" smtClean="0"/>
              <a:t>Chris </a:t>
            </a:r>
            <a:r>
              <a:rPr lang="en" dirty="0"/>
              <a:t>Reid</a:t>
            </a:r>
            <a:endParaRPr dirty="0"/>
          </a:p>
          <a:p>
            <a:pPr marL="0" lvl="0" indent="0">
              <a:spcBef>
                <a:spcPts val="0"/>
              </a:spcBef>
              <a:spcAft>
                <a:spcPts val="0"/>
              </a:spcAft>
              <a:buNone/>
            </a:pPr>
            <a:r>
              <a:rPr lang="en" dirty="0"/>
              <a:t>Hannah Fan</a:t>
            </a:r>
            <a:endParaRPr dirty="0"/>
          </a:p>
          <a:p>
            <a:pPr marL="0" lvl="0" indent="0">
              <a:spcBef>
                <a:spcPts val="0"/>
              </a:spcBef>
              <a:spcAft>
                <a:spcPts val="0"/>
              </a:spcAft>
              <a:buNone/>
            </a:pPr>
            <a:r>
              <a:rPr lang="en" dirty="0"/>
              <a:t>Evert Lizama</a:t>
            </a:r>
            <a:endParaRPr dirty="0"/>
          </a:p>
          <a:p>
            <a:pPr marL="0" lvl="0" indent="0">
              <a:spcBef>
                <a:spcPts val="0"/>
              </a:spcBef>
              <a:spcAft>
                <a:spcPts val="0"/>
              </a:spcAft>
              <a:buNone/>
            </a:pPr>
            <a:r>
              <a:rPr lang="en" dirty="0"/>
              <a:t>Miko Laforteza</a:t>
            </a:r>
            <a:endParaRP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pic>
        <p:nvPicPr>
          <p:cNvPr id="349" name="Shape 349"/>
          <p:cNvPicPr preferRelativeResize="0"/>
          <p:nvPr/>
        </p:nvPicPr>
        <p:blipFill>
          <a:blip r:embed="rId3">
            <a:alphaModFix/>
          </a:blip>
          <a:stretch>
            <a:fillRect/>
          </a:stretch>
        </p:blipFill>
        <p:spPr>
          <a:xfrm>
            <a:off x="445388" y="152400"/>
            <a:ext cx="8253213" cy="4838700"/>
          </a:xfrm>
          <a:prstGeom prst="rect">
            <a:avLst/>
          </a:prstGeom>
          <a:noFill/>
          <a:ln>
            <a:noFill/>
          </a:ln>
        </p:spPr>
      </p:pic>
      <p:pic>
        <p:nvPicPr>
          <p:cNvPr id="350" name="Shape 350"/>
          <p:cNvPicPr preferRelativeResize="0"/>
          <p:nvPr/>
        </p:nvPicPr>
        <p:blipFill>
          <a:blip r:embed="rId4">
            <a:alphaModFix/>
          </a:blip>
          <a:stretch>
            <a:fillRect/>
          </a:stretch>
        </p:blipFill>
        <p:spPr>
          <a:xfrm>
            <a:off x="185450" y="0"/>
            <a:ext cx="8773099" cy="5143500"/>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Shape 355"/>
          <p:cNvSpPr txBox="1">
            <a:spLocks noGrp="1"/>
          </p:cNvSpPr>
          <p:nvPr>
            <p:ph type="title"/>
          </p:nvPr>
        </p:nvSpPr>
        <p:spPr>
          <a:xfrm>
            <a:off x="1318000" y="598575"/>
            <a:ext cx="7641300" cy="636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Data Analysis - Housing Availability by ZIP</a:t>
            </a:r>
            <a:endParaRPr/>
          </a:p>
        </p:txBody>
      </p:sp>
      <p:pic>
        <p:nvPicPr>
          <p:cNvPr id="356" name="Shape 356"/>
          <p:cNvPicPr preferRelativeResize="0"/>
          <p:nvPr/>
        </p:nvPicPr>
        <p:blipFill>
          <a:blip r:embed="rId3">
            <a:alphaModFix/>
          </a:blip>
          <a:stretch>
            <a:fillRect/>
          </a:stretch>
        </p:blipFill>
        <p:spPr>
          <a:xfrm>
            <a:off x="1221669" y="1607875"/>
            <a:ext cx="3767239" cy="2685566"/>
          </a:xfrm>
          <a:prstGeom prst="rect">
            <a:avLst/>
          </a:prstGeom>
          <a:noFill/>
          <a:ln>
            <a:noFill/>
          </a:ln>
        </p:spPr>
      </p:pic>
      <p:pic>
        <p:nvPicPr>
          <p:cNvPr id="357" name="Shape 357"/>
          <p:cNvPicPr preferRelativeResize="0"/>
          <p:nvPr/>
        </p:nvPicPr>
        <p:blipFill rotWithShape="1">
          <a:blip r:embed="rId4">
            <a:alphaModFix/>
          </a:blip>
          <a:srcRect t="1797"/>
          <a:stretch/>
        </p:blipFill>
        <p:spPr>
          <a:xfrm>
            <a:off x="4674925" y="1607873"/>
            <a:ext cx="3510784" cy="2751985"/>
          </a:xfrm>
          <a:prstGeom prst="rect">
            <a:avLst/>
          </a:prstGeom>
          <a:noFill/>
          <a:ln>
            <a:noFill/>
          </a:ln>
        </p:spPr>
      </p:pic>
      <p:sp>
        <p:nvSpPr>
          <p:cNvPr id="358" name="Shape 358"/>
          <p:cNvSpPr/>
          <p:nvPr/>
        </p:nvSpPr>
        <p:spPr>
          <a:xfrm>
            <a:off x="6993160" y="3759714"/>
            <a:ext cx="216425" cy="366940"/>
          </a:xfrm>
          <a:prstGeom prst="rect">
            <a:avLst/>
          </a:prstGeom>
          <a:no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9" name="Shape 359"/>
          <p:cNvSpPr/>
          <p:nvPr/>
        </p:nvSpPr>
        <p:spPr>
          <a:xfrm>
            <a:off x="6340568" y="3759714"/>
            <a:ext cx="216425" cy="366940"/>
          </a:xfrm>
          <a:prstGeom prst="rect">
            <a:avLst/>
          </a:prstGeom>
          <a:no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0" name="Shape 360"/>
          <p:cNvSpPr/>
          <p:nvPr/>
        </p:nvSpPr>
        <p:spPr>
          <a:xfrm>
            <a:off x="2007895" y="3762764"/>
            <a:ext cx="210439" cy="351651"/>
          </a:xfrm>
          <a:prstGeom prst="rect">
            <a:avLst/>
          </a:prstGeom>
          <a:no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1" name="Shape 361"/>
          <p:cNvSpPr/>
          <p:nvPr/>
        </p:nvSpPr>
        <p:spPr>
          <a:xfrm>
            <a:off x="5679017" y="3759714"/>
            <a:ext cx="216425" cy="366940"/>
          </a:xfrm>
          <a:prstGeom prst="rect">
            <a:avLst/>
          </a:prstGeom>
          <a:no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2" name="Shape 362"/>
          <p:cNvSpPr/>
          <p:nvPr/>
        </p:nvSpPr>
        <p:spPr>
          <a:xfrm>
            <a:off x="4235331" y="3762764"/>
            <a:ext cx="153820" cy="351651"/>
          </a:xfrm>
          <a:prstGeom prst="rect">
            <a:avLst/>
          </a:prstGeom>
          <a:no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3" name="Shape 363"/>
          <p:cNvSpPr/>
          <p:nvPr/>
        </p:nvSpPr>
        <p:spPr>
          <a:xfrm>
            <a:off x="3505641" y="3762764"/>
            <a:ext cx="153820" cy="351651"/>
          </a:xfrm>
          <a:prstGeom prst="rect">
            <a:avLst/>
          </a:prstGeom>
          <a:no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64" name="Shape 364"/>
          <p:cNvSpPr/>
          <p:nvPr/>
        </p:nvSpPr>
        <p:spPr>
          <a:xfrm>
            <a:off x="6033180" y="3759715"/>
            <a:ext cx="216425" cy="366940"/>
          </a:xfrm>
          <a:prstGeom prst="rect">
            <a:avLst/>
          </a:prstGeom>
          <a:no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5" name="Shape 365"/>
          <p:cNvSpPr/>
          <p:nvPr/>
        </p:nvSpPr>
        <p:spPr>
          <a:xfrm>
            <a:off x="2389826" y="3762764"/>
            <a:ext cx="153820" cy="351651"/>
          </a:xfrm>
          <a:prstGeom prst="rect">
            <a:avLst/>
          </a:prstGeom>
          <a:no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Shape 370"/>
          <p:cNvSpPr txBox="1">
            <a:spLocks noGrp="1"/>
          </p:cNvSpPr>
          <p:nvPr>
            <p:ph type="title"/>
          </p:nvPr>
        </p:nvSpPr>
        <p:spPr>
          <a:xfrm>
            <a:off x="1303800" y="598575"/>
            <a:ext cx="7527900" cy="849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2400"/>
              <a:t>Housing Affordability - Median Family Income </a:t>
            </a:r>
            <a:endParaRPr sz="2400"/>
          </a:p>
        </p:txBody>
      </p:sp>
      <p:pic>
        <p:nvPicPr>
          <p:cNvPr id="371" name="Shape 371"/>
          <p:cNvPicPr preferRelativeResize="0"/>
          <p:nvPr/>
        </p:nvPicPr>
        <p:blipFill>
          <a:blip r:embed="rId3">
            <a:alphaModFix/>
          </a:blip>
          <a:stretch>
            <a:fillRect/>
          </a:stretch>
        </p:blipFill>
        <p:spPr>
          <a:xfrm>
            <a:off x="1441094" y="1600200"/>
            <a:ext cx="6642202" cy="3543300"/>
          </a:xfrm>
          <a:prstGeom prst="rect">
            <a:avLst/>
          </a:prstGeom>
          <a:noFill/>
          <a:ln>
            <a:noFill/>
          </a:ln>
        </p:spPr>
      </p:pic>
      <p:sp>
        <p:nvSpPr>
          <p:cNvPr id="372" name="Shape 372"/>
          <p:cNvSpPr/>
          <p:nvPr/>
        </p:nvSpPr>
        <p:spPr>
          <a:xfrm>
            <a:off x="1641025" y="3135075"/>
            <a:ext cx="257100" cy="1470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Shape 377"/>
          <p:cNvSpPr txBox="1">
            <a:spLocks noGrp="1"/>
          </p:cNvSpPr>
          <p:nvPr>
            <p:ph type="title"/>
          </p:nvPr>
        </p:nvSpPr>
        <p:spPr>
          <a:xfrm>
            <a:off x="1182775" y="2072100"/>
            <a:ext cx="7030500" cy="99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a:t>How does the number of parks affect housing prices?</a:t>
            </a:r>
            <a:endParaRPr sz="360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pic>
        <p:nvPicPr>
          <p:cNvPr id="382" name="Shape 382"/>
          <p:cNvPicPr preferRelativeResize="0"/>
          <p:nvPr/>
        </p:nvPicPr>
        <p:blipFill>
          <a:blip r:embed="rId3">
            <a:alphaModFix/>
          </a:blip>
          <a:stretch>
            <a:fillRect/>
          </a:stretch>
        </p:blipFill>
        <p:spPr>
          <a:xfrm>
            <a:off x="401625" y="152400"/>
            <a:ext cx="8340743" cy="4838700"/>
          </a:xfrm>
          <a:prstGeom prst="rect">
            <a:avLst/>
          </a:prstGeom>
          <a:noFill/>
          <a:ln>
            <a:noFill/>
          </a:ln>
        </p:spPr>
      </p:pic>
      <p:pic>
        <p:nvPicPr>
          <p:cNvPr id="383" name="Shape 383"/>
          <p:cNvPicPr preferRelativeResize="0"/>
          <p:nvPr/>
        </p:nvPicPr>
        <p:blipFill>
          <a:blip r:embed="rId4">
            <a:alphaModFix/>
          </a:blip>
          <a:stretch>
            <a:fillRect/>
          </a:stretch>
        </p:blipFill>
        <p:spPr>
          <a:xfrm>
            <a:off x="138928" y="0"/>
            <a:ext cx="8866143" cy="5143500"/>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Shape 388"/>
          <p:cNvSpPr txBox="1">
            <a:spLocks noGrp="1"/>
          </p:cNvSpPr>
          <p:nvPr>
            <p:ph type="title"/>
          </p:nvPr>
        </p:nvSpPr>
        <p:spPr>
          <a:xfrm>
            <a:off x="311700" y="1999050"/>
            <a:ext cx="8520600" cy="5727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 sz="3600"/>
              <a:t>How does crime affect housing prices?  </a:t>
            </a:r>
            <a:endParaRPr sz="360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pic>
        <p:nvPicPr>
          <p:cNvPr id="393" name="Shape 393"/>
          <p:cNvPicPr preferRelativeResize="0"/>
          <p:nvPr/>
        </p:nvPicPr>
        <p:blipFill rotWithShape="1">
          <a:blip r:embed="rId3">
            <a:alphaModFix/>
          </a:blip>
          <a:srcRect l="7807" t="8663" r="7167" b="8378"/>
          <a:stretch/>
        </p:blipFill>
        <p:spPr>
          <a:xfrm>
            <a:off x="614477" y="1"/>
            <a:ext cx="7271309" cy="5143499"/>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Shape 39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smtClean="0"/>
              <a:t>Limitations/Challenges</a:t>
            </a:r>
            <a:endParaRPr dirty="0"/>
          </a:p>
        </p:txBody>
      </p:sp>
      <p:sp>
        <p:nvSpPr>
          <p:cNvPr id="399" name="Shape 399"/>
          <p:cNvSpPr txBox="1">
            <a:spLocks noGrp="1"/>
          </p:cNvSpPr>
          <p:nvPr>
            <p:ph type="body" idx="1"/>
          </p:nvPr>
        </p:nvSpPr>
        <p:spPr>
          <a:xfrm>
            <a:off x="1303800" y="1553125"/>
            <a:ext cx="7030500" cy="25416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Font typeface="Calibri"/>
              <a:buAutoNum type="arabicPeriod"/>
            </a:pPr>
            <a:r>
              <a:rPr lang="en" sz="1800" dirty="0">
                <a:latin typeface="Calibri"/>
                <a:ea typeface="Calibri"/>
                <a:cs typeface="Calibri"/>
                <a:sym typeface="Calibri"/>
              </a:rPr>
              <a:t>Missing zip codes data</a:t>
            </a:r>
            <a:endParaRPr sz="1800" dirty="0">
              <a:latin typeface="Calibri"/>
              <a:ea typeface="Calibri"/>
              <a:cs typeface="Calibri"/>
              <a:sym typeface="Calibri"/>
            </a:endParaRPr>
          </a:p>
          <a:p>
            <a:pPr marL="457200" lvl="0" indent="-342900" rtl="0">
              <a:spcBef>
                <a:spcPts val="0"/>
              </a:spcBef>
              <a:spcAft>
                <a:spcPts val="0"/>
              </a:spcAft>
              <a:buSzPts val="1800"/>
              <a:buFont typeface="Calibri"/>
              <a:buAutoNum type="arabicPeriod"/>
            </a:pPr>
            <a:r>
              <a:rPr lang="en" sz="1800" dirty="0">
                <a:latin typeface="Calibri"/>
                <a:ea typeface="Calibri"/>
                <a:cs typeface="Calibri"/>
                <a:sym typeface="Calibri"/>
              </a:rPr>
              <a:t>Missing timeframes/data</a:t>
            </a:r>
            <a:endParaRPr sz="1800" dirty="0">
              <a:latin typeface="Calibri"/>
              <a:ea typeface="Calibri"/>
              <a:cs typeface="Calibri"/>
              <a:sym typeface="Calibri"/>
            </a:endParaRPr>
          </a:p>
          <a:p>
            <a:pPr marL="457200" lvl="0" indent="-342900">
              <a:spcBef>
                <a:spcPts val="0"/>
              </a:spcBef>
              <a:spcAft>
                <a:spcPts val="0"/>
              </a:spcAft>
              <a:buSzPts val="1800"/>
              <a:buFont typeface="Calibri"/>
              <a:buAutoNum type="arabicPeriod"/>
            </a:pPr>
            <a:r>
              <a:rPr lang="en" sz="1800" dirty="0">
                <a:latin typeface="Calibri"/>
                <a:ea typeface="Calibri"/>
                <a:cs typeface="Calibri"/>
                <a:sym typeface="Calibri"/>
              </a:rPr>
              <a:t>No Rental Price Data</a:t>
            </a:r>
            <a:endParaRPr sz="1800" dirty="0">
              <a:latin typeface="Calibri"/>
              <a:ea typeface="Calibri"/>
              <a:cs typeface="Calibri"/>
              <a:sym typeface="Calibri"/>
            </a:endParaRPr>
          </a:p>
          <a:p>
            <a:pPr marL="457200" lvl="0" indent="-342900" rtl="0">
              <a:spcBef>
                <a:spcPts val="0"/>
              </a:spcBef>
              <a:spcAft>
                <a:spcPts val="0"/>
              </a:spcAft>
              <a:buSzPts val="1800"/>
              <a:buFont typeface="Calibri"/>
              <a:buAutoNum type="arabicPeriod"/>
            </a:pPr>
            <a:r>
              <a:rPr lang="en" sz="1800" dirty="0">
                <a:latin typeface="Calibri"/>
                <a:ea typeface="Calibri"/>
                <a:cs typeface="Calibri"/>
                <a:sym typeface="Calibri"/>
              </a:rPr>
              <a:t>Data Integrity</a:t>
            </a:r>
            <a:endParaRPr sz="1800" dirty="0">
              <a:latin typeface="Calibri"/>
              <a:ea typeface="Calibri"/>
              <a:cs typeface="Calibri"/>
              <a:sym typeface="Calibri"/>
            </a:endParaRPr>
          </a:p>
          <a:p>
            <a:pPr marL="457200" lvl="0" indent="-342900" rtl="0">
              <a:spcBef>
                <a:spcPts val="0"/>
              </a:spcBef>
              <a:spcAft>
                <a:spcPts val="0"/>
              </a:spcAft>
              <a:buSzPts val="1800"/>
              <a:buFont typeface="Calibri"/>
              <a:buAutoNum type="arabicPeriod"/>
            </a:pPr>
            <a:r>
              <a:rPr lang="en" sz="1800" dirty="0">
                <a:latin typeface="Calibri"/>
                <a:ea typeface="Calibri"/>
                <a:cs typeface="Calibri"/>
                <a:sym typeface="Calibri"/>
              </a:rPr>
              <a:t>Actual correlation</a:t>
            </a:r>
            <a:endParaRPr sz="1800" dirty="0">
              <a:latin typeface="Calibri"/>
              <a:ea typeface="Calibri"/>
              <a:cs typeface="Calibri"/>
              <a:sym typeface="Calibri"/>
            </a:endParaRPr>
          </a:p>
          <a:p>
            <a:pPr marL="457200" lvl="0" indent="-342900">
              <a:spcBef>
                <a:spcPts val="0"/>
              </a:spcBef>
              <a:spcAft>
                <a:spcPts val="0"/>
              </a:spcAft>
              <a:buSzPts val="1800"/>
              <a:buFont typeface="Calibri"/>
              <a:buAutoNum type="arabicPeriod"/>
            </a:pPr>
            <a:r>
              <a:rPr lang="en" sz="1800" dirty="0">
                <a:latin typeface="Calibri"/>
                <a:ea typeface="Calibri"/>
                <a:cs typeface="Calibri"/>
                <a:sym typeface="Calibri"/>
              </a:rPr>
              <a:t>Time Limitations</a:t>
            </a:r>
            <a:endParaRPr sz="1800" dirty="0">
              <a:latin typeface="Calibri"/>
              <a:ea typeface="Calibri"/>
              <a:cs typeface="Calibri"/>
              <a:sym typeface="Calibri"/>
            </a:endParaRPr>
          </a:p>
          <a:p>
            <a:pPr marL="457200" lvl="0" indent="-342900">
              <a:spcBef>
                <a:spcPts val="0"/>
              </a:spcBef>
              <a:spcAft>
                <a:spcPts val="0"/>
              </a:spcAft>
              <a:buSzPts val="1800"/>
              <a:buFont typeface="Calibri"/>
              <a:buAutoNum type="arabicPeriod"/>
            </a:pPr>
            <a:r>
              <a:rPr lang="en" sz="1800" dirty="0">
                <a:latin typeface="Calibri"/>
                <a:ea typeface="Calibri"/>
                <a:cs typeface="Calibri"/>
                <a:sym typeface="Calibri"/>
              </a:rPr>
              <a:t>Other potential indicators? </a:t>
            </a:r>
            <a:endParaRPr sz="1800" dirty="0">
              <a:latin typeface="Calibri"/>
              <a:ea typeface="Calibri"/>
              <a:cs typeface="Calibri"/>
              <a:sym typeface="Calibri"/>
            </a:endParaRPr>
          </a:p>
          <a:p>
            <a:pPr marL="914400" lvl="0" indent="-342900" rtl="0">
              <a:spcBef>
                <a:spcPts val="0"/>
              </a:spcBef>
              <a:spcAft>
                <a:spcPts val="0"/>
              </a:spcAft>
              <a:buSzPts val="1800"/>
              <a:buFont typeface="Calibri"/>
              <a:buChar char="●"/>
            </a:pPr>
            <a:r>
              <a:rPr lang="en" sz="1800" dirty="0">
                <a:latin typeface="Calibri"/>
                <a:ea typeface="Calibri"/>
                <a:cs typeface="Calibri"/>
                <a:sym typeface="Calibri"/>
              </a:rPr>
              <a:t>Evictions</a:t>
            </a:r>
            <a:endParaRPr sz="1800" dirty="0">
              <a:latin typeface="Calibri"/>
              <a:ea typeface="Calibri"/>
              <a:cs typeface="Calibri"/>
              <a:sym typeface="Calibri"/>
            </a:endParaRPr>
          </a:p>
          <a:p>
            <a:pPr marL="914400" lvl="0" indent="-342900" rtl="0">
              <a:spcBef>
                <a:spcPts val="0"/>
              </a:spcBef>
              <a:spcAft>
                <a:spcPts val="0"/>
              </a:spcAft>
              <a:buSzPts val="1800"/>
              <a:buFont typeface="Calibri"/>
              <a:buChar char="●"/>
            </a:pPr>
            <a:r>
              <a:rPr lang="en" sz="1800" dirty="0">
                <a:latin typeface="Calibri"/>
                <a:ea typeface="Calibri"/>
                <a:cs typeface="Calibri"/>
                <a:sym typeface="Calibri"/>
              </a:rPr>
              <a:t>School Districts</a:t>
            </a:r>
            <a:endParaRPr sz="1800" dirty="0">
              <a:latin typeface="Calibri"/>
              <a:ea typeface="Calibri"/>
              <a:cs typeface="Calibri"/>
              <a:sym typeface="Calibri"/>
            </a:endParaRPr>
          </a:p>
          <a:p>
            <a:pPr marL="0" lvl="0" indent="0" rtl="0">
              <a:spcBef>
                <a:spcPts val="1600"/>
              </a:spcBef>
              <a:spcAft>
                <a:spcPts val="0"/>
              </a:spcAft>
              <a:buNone/>
            </a:pPr>
            <a:endParaRPr sz="1800" dirty="0"/>
          </a:p>
          <a:p>
            <a:pPr marL="0" lvl="0" indent="0">
              <a:spcBef>
                <a:spcPts val="1600"/>
              </a:spcBef>
              <a:spcAft>
                <a:spcPts val="1600"/>
              </a:spcAft>
              <a:buNone/>
            </a:pPr>
            <a:endParaRPr sz="18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Summary</a:t>
            </a:r>
            <a:endParaRPr/>
          </a:p>
          <a:p>
            <a:pPr marL="0" lvl="0" indent="0">
              <a:spcBef>
                <a:spcPts val="0"/>
              </a:spcBef>
              <a:spcAft>
                <a:spcPts val="0"/>
              </a:spcAft>
              <a:buNone/>
            </a:pPr>
            <a:endParaRPr/>
          </a:p>
        </p:txBody>
      </p:sp>
      <p:sp>
        <p:nvSpPr>
          <p:cNvPr id="310" name="Shape 310"/>
          <p:cNvSpPr txBox="1">
            <a:spLocks noGrp="1"/>
          </p:cNvSpPr>
          <p:nvPr>
            <p:ph type="body" idx="1"/>
          </p:nvPr>
        </p:nvSpPr>
        <p:spPr>
          <a:xfrm>
            <a:off x="1303799" y="1597875"/>
            <a:ext cx="7203779" cy="3045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600" dirty="0">
                <a:latin typeface="Arial"/>
                <a:ea typeface="Arial"/>
                <a:cs typeface="Arial"/>
                <a:sym typeface="Arial"/>
              </a:rPr>
              <a:t>Based on crimes rates, affordable housing, building permits, and park proximity, we evaluated how this could affect housing prices over the years.</a:t>
            </a:r>
            <a:endParaRPr sz="1600" dirty="0">
              <a:latin typeface="Arial"/>
              <a:ea typeface="Arial"/>
              <a:cs typeface="Arial"/>
              <a:sym typeface="Arial"/>
            </a:endParaRPr>
          </a:p>
          <a:p>
            <a:pPr marL="457200" lvl="0" indent="-342900" rtl="0">
              <a:spcBef>
                <a:spcPts val="1600"/>
              </a:spcBef>
              <a:spcAft>
                <a:spcPts val="0"/>
              </a:spcAft>
              <a:buSzPts val="1800"/>
              <a:buFont typeface="Arial"/>
              <a:buChar char="●"/>
            </a:pPr>
            <a:r>
              <a:rPr lang="en" sz="1600" dirty="0">
                <a:latin typeface="Arial"/>
                <a:ea typeface="Arial"/>
                <a:cs typeface="Arial"/>
                <a:sym typeface="Arial"/>
              </a:rPr>
              <a:t>Assumptions previous to this assignment were that east Austin would have the highest rise in housing in this time period. They were actually in south central and west Austin.</a:t>
            </a:r>
            <a:endParaRPr sz="1600" dirty="0">
              <a:latin typeface="Arial"/>
              <a:ea typeface="Arial"/>
              <a:cs typeface="Arial"/>
              <a:sym typeface="Arial"/>
            </a:endParaRPr>
          </a:p>
          <a:p>
            <a:pPr marL="457200" lvl="0" indent="-342900" rtl="0">
              <a:lnSpc>
                <a:spcPct val="100000"/>
              </a:lnSpc>
              <a:spcBef>
                <a:spcPts val="0"/>
              </a:spcBef>
              <a:spcAft>
                <a:spcPts val="0"/>
              </a:spcAft>
              <a:buSzPts val="1800"/>
              <a:buFont typeface="Arial"/>
              <a:buChar char="●"/>
            </a:pPr>
            <a:r>
              <a:rPr lang="en" sz="1600" dirty="0">
                <a:latin typeface="Arial"/>
                <a:ea typeface="Arial"/>
                <a:cs typeface="Arial"/>
                <a:sym typeface="Arial"/>
              </a:rPr>
              <a:t>The largest decrease in crime saw the largest increase in housing price.</a:t>
            </a:r>
            <a:endParaRPr sz="1600" dirty="0">
              <a:latin typeface="Arial"/>
              <a:ea typeface="Arial"/>
              <a:cs typeface="Arial"/>
              <a:sym typeface="Arial"/>
            </a:endParaRPr>
          </a:p>
          <a:p>
            <a:pPr marL="457200" lvl="0" indent="-342900" rtl="0">
              <a:lnSpc>
                <a:spcPct val="100000"/>
              </a:lnSpc>
              <a:spcBef>
                <a:spcPts val="0"/>
              </a:spcBef>
              <a:spcAft>
                <a:spcPts val="0"/>
              </a:spcAft>
              <a:buSzPts val="1800"/>
              <a:buFont typeface="Arial"/>
              <a:buChar char="●"/>
            </a:pPr>
            <a:r>
              <a:rPr lang="en" sz="1600" dirty="0">
                <a:latin typeface="Arial"/>
                <a:ea typeface="Arial"/>
                <a:cs typeface="Arial"/>
                <a:sym typeface="Arial"/>
              </a:rPr>
              <a:t>Largest number of building permits saw the highest climb in prices. </a:t>
            </a:r>
          </a:p>
          <a:p>
            <a:pPr marL="457200" lvl="0" indent="-342900" rtl="0">
              <a:lnSpc>
                <a:spcPct val="100000"/>
              </a:lnSpc>
              <a:spcBef>
                <a:spcPts val="0"/>
              </a:spcBef>
              <a:spcAft>
                <a:spcPts val="0"/>
              </a:spcAft>
              <a:buSzPts val="1800"/>
              <a:buFont typeface="Arial"/>
              <a:buChar char="●"/>
            </a:pPr>
            <a:r>
              <a:rPr lang="en" sz="1600" dirty="0">
                <a:latin typeface="Arial"/>
                <a:ea typeface="Arial"/>
                <a:cs typeface="Arial"/>
                <a:sym typeface="Arial"/>
              </a:rPr>
              <a:t>Available affordable housing dropped in areas with climbing housing prices.</a:t>
            </a:r>
            <a:endParaRPr sz="1600" dirty="0">
              <a:latin typeface="Arial"/>
              <a:ea typeface="Arial"/>
              <a:cs typeface="Arial"/>
              <a:sym typeface="Arial"/>
            </a:endParaRPr>
          </a:p>
          <a:p>
            <a:pPr marL="0" lvl="0" indent="0">
              <a:spcBef>
                <a:spcPts val="0"/>
              </a:spcBef>
              <a:spcAft>
                <a:spcPts val="0"/>
              </a:spcAft>
              <a:buNone/>
            </a:pPr>
            <a:endParaRPr sz="1600" dirty="0">
              <a:latin typeface="Arial"/>
              <a:ea typeface="Arial"/>
              <a:cs typeface="Arial"/>
              <a:sym typeface="Arial"/>
            </a:endParaRPr>
          </a:p>
          <a:p>
            <a:pPr marL="0" lvl="0" indent="0">
              <a:spcBef>
                <a:spcPts val="1600"/>
              </a:spcBef>
              <a:spcAft>
                <a:spcPts val="0"/>
              </a:spcAft>
              <a:buNone/>
            </a:pPr>
            <a:endParaRPr sz="1600" dirty="0">
              <a:latin typeface="Arial"/>
              <a:ea typeface="Arial"/>
              <a:cs typeface="Arial"/>
              <a:sym typeface="Arial"/>
            </a:endParaRPr>
          </a:p>
          <a:p>
            <a:pPr marL="0" lvl="0" indent="0">
              <a:spcBef>
                <a:spcPts val="1600"/>
              </a:spcBef>
              <a:spcAft>
                <a:spcPts val="1600"/>
              </a:spcAft>
              <a:buNone/>
            </a:pPr>
            <a:endParaRPr sz="1600" dirty="0">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Shape 40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Questions?</a:t>
            </a:r>
            <a:endParaRPr/>
          </a:p>
        </p:txBody>
      </p:sp>
      <p:pic>
        <p:nvPicPr>
          <p:cNvPr id="405" name="Shape 405"/>
          <p:cNvPicPr preferRelativeResize="0"/>
          <p:nvPr/>
        </p:nvPicPr>
        <p:blipFill>
          <a:blip r:embed="rId3">
            <a:alphaModFix/>
          </a:blip>
          <a:stretch>
            <a:fillRect/>
          </a:stretch>
        </p:blipFill>
        <p:spPr>
          <a:xfrm>
            <a:off x="2000674" y="1498250"/>
            <a:ext cx="5456550" cy="3055675"/>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Shape 28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Project Statement</a:t>
            </a:r>
            <a:endParaRPr/>
          </a:p>
          <a:p>
            <a:pPr marL="0" lvl="0" indent="0">
              <a:spcBef>
                <a:spcPts val="0"/>
              </a:spcBef>
              <a:spcAft>
                <a:spcPts val="0"/>
              </a:spcAft>
              <a:buNone/>
            </a:pPr>
            <a:endParaRPr/>
          </a:p>
        </p:txBody>
      </p:sp>
      <p:sp>
        <p:nvSpPr>
          <p:cNvPr id="284" name="Shape 284"/>
          <p:cNvSpPr txBox="1">
            <a:spLocks noGrp="1"/>
          </p:cNvSpPr>
          <p:nvPr>
            <p:ph type="body" idx="1"/>
          </p:nvPr>
        </p:nvSpPr>
        <p:spPr>
          <a:xfrm>
            <a:off x="1303800" y="1300950"/>
            <a:ext cx="7030500" cy="2541600"/>
          </a:xfrm>
          <a:prstGeom prst="rect">
            <a:avLst/>
          </a:prstGeom>
        </p:spPr>
        <p:txBody>
          <a:bodyPr spcFirstLastPara="1" wrap="square" lIns="91425" tIns="91425" rIns="91425" bIns="91425" anchor="t" anchorCtr="0">
            <a:noAutofit/>
          </a:bodyPr>
          <a:lstStyle/>
          <a:p>
            <a:pPr marL="0" lvl="0" indent="0" rtl="0">
              <a:lnSpc>
                <a:spcPct val="100000"/>
              </a:lnSpc>
              <a:spcBef>
                <a:spcPts val="1200"/>
              </a:spcBef>
              <a:spcAft>
                <a:spcPts val="2400"/>
              </a:spcAft>
              <a:buClr>
                <a:schemeClr val="dk1"/>
              </a:buClr>
              <a:buSzPts val="1100"/>
              <a:buFont typeface="Arial"/>
              <a:buNone/>
            </a:pPr>
            <a:r>
              <a:rPr lang="en" sz="2400">
                <a:solidFill>
                  <a:srgbClr val="000000"/>
                </a:solidFill>
                <a:latin typeface="Calibri"/>
                <a:ea typeface="Calibri"/>
                <a:cs typeface="Calibri"/>
                <a:sym typeface="Calibri"/>
              </a:rPr>
              <a:t>Our project is to uncover patterns in housing prices around Austin. We'll examine relationships between housing prices and initial indicators of “gentrification” including:  construction permits, affordable housing inventory, density of parks, and trends in crime rates over the course of the different years; and related questions, as the data admits.</a:t>
            </a:r>
            <a:endParaRPr sz="2400">
              <a:solidFill>
                <a:srgbClr val="00000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Shape 28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Gentrification (Definition)</a:t>
            </a:r>
            <a:endParaRPr/>
          </a:p>
        </p:txBody>
      </p:sp>
      <p:sp>
        <p:nvSpPr>
          <p:cNvPr id="290" name="Shape 290"/>
          <p:cNvSpPr txBox="1">
            <a:spLocks noGrp="1"/>
          </p:cNvSpPr>
          <p:nvPr>
            <p:ph type="body" idx="1"/>
          </p:nvPr>
        </p:nvSpPr>
        <p:spPr>
          <a:xfrm>
            <a:off x="1303800" y="1597875"/>
            <a:ext cx="7030500" cy="25416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 sz="2400">
                <a:solidFill>
                  <a:srgbClr val="000000"/>
                </a:solidFill>
                <a:latin typeface="Calibri"/>
                <a:ea typeface="Calibri"/>
                <a:cs typeface="Calibri"/>
                <a:sym typeface="Calibri"/>
              </a:rPr>
              <a:t>Demographic and physical changes in neighborhoods that bring in wealthier residents, greater investment, and more development</a:t>
            </a:r>
            <a:endParaRPr sz="2400">
              <a:solidFill>
                <a:srgbClr val="00000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Shape 295"/>
          <p:cNvSpPr txBox="1">
            <a:spLocks noGrp="1"/>
          </p:cNvSpPr>
          <p:nvPr>
            <p:ph type="title"/>
          </p:nvPr>
        </p:nvSpPr>
        <p:spPr>
          <a:xfrm>
            <a:off x="1257810" y="605213"/>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Indicators</a:t>
            </a:r>
            <a:endParaRPr/>
          </a:p>
        </p:txBody>
      </p:sp>
      <p:sp>
        <p:nvSpPr>
          <p:cNvPr id="296" name="Shape 296"/>
          <p:cNvSpPr txBox="1">
            <a:spLocks noGrp="1"/>
          </p:cNvSpPr>
          <p:nvPr>
            <p:ph type="body" idx="1"/>
          </p:nvPr>
        </p:nvSpPr>
        <p:spPr>
          <a:xfrm>
            <a:off x="1219485" y="1552088"/>
            <a:ext cx="7030500" cy="2541600"/>
          </a:xfrm>
          <a:prstGeom prst="rect">
            <a:avLst/>
          </a:prstGeom>
        </p:spPr>
        <p:txBody>
          <a:bodyPr spcFirstLastPara="1" wrap="square" lIns="91425" tIns="91425" rIns="91425" bIns="91425" anchor="t" anchorCtr="0">
            <a:noAutofit/>
          </a:bodyPr>
          <a:lstStyle/>
          <a:p>
            <a:pPr marL="457200" lvl="0" indent="-381000" rtl="0">
              <a:spcBef>
                <a:spcPts val="0"/>
              </a:spcBef>
              <a:spcAft>
                <a:spcPts val="0"/>
              </a:spcAft>
              <a:buClr>
                <a:srgbClr val="000000"/>
              </a:buClr>
              <a:buSzPts val="2400"/>
              <a:buChar char="●"/>
            </a:pPr>
            <a:r>
              <a:rPr lang="en" sz="2400">
                <a:solidFill>
                  <a:srgbClr val="000000"/>
                </a:solidFill>
                <a:latin typeface="Calibri"/>
                <a:ea typeface="Calibri"/>
                <a:cs typeface="Calibri"/>
                <a:sym typeface="Calibri"/>
              </a:rPr>
              <a:t>Housing Prices </a:t>
            </a:r>
            <a:endParaRPr sz="2400">
              <a:solidFill>
                <a:srgbClr val="000000"/>
              </a:solidFill>
              <a:latin typeface="Calibri"/>
              <a:ea typeface="Calibri"/>
              <a:cs typeface="Calibri"/>
              <a:sym typeface="Calibri"/>
            </a:endParaRPr>
          </a:p>
          <a:p>
            <a:pPr marL="457200" lvl="0" indent="-381000" rtl="0">
              <a:spcBef>
                <a:spcPts val="0"/>
              </a:spcBef>
              <a:spcAft>
                <a:spcPts val="0"/>
              </a:spcAft>
              <a:buClr>
                <a:srgbClr val="000000"/>
              </a:buClr>
              <a:buSzPts val="2400"/>
              <a:buChar char="●"/>
            </a:pPr>
            <a:r>
              <a:rPr lang="en" sz="2400">
                <a:solidFill>
                  <a:srgbClr val="000000"/>
                </a:solidFill>
                <a:latin typeface="Calibri"/>
                <a:ea typeface="Calibri"/>
                <a:cs typeface="Calibri"/>
                <a:sym typeface="Calibri"/>
              </a:rPr>
              <a:t>Issued Construction/Demolition Permits </a:t>
            </a:r>
            <a:endParaRPr sz="2400">
              <a:solidFill>
                <a:srgbClr val="000000"/>
              </a:solidFill>
              <a:latin typeface="Calibri"/>
              <a:ea typeface="Calibri"/>
              <a:cs typeface="Calibri"/>
              <a:sym typeface="Calibri"/>
            </a:endParaRPr>
          </a:p>
          <a:p>
            <a:pPr marL="457200" lvl="0" indent="-381000" rtl="0">
              <a:spcBef>
                <a:spcPts val="0"/>
              </a:spcBef>
              <a:spcAft>
                <a:spcPts val="0"/>
              </a:spcAft>
              <a:buClr>
                <a:srgbClr val="000000"/>
              </a:buClr>
              <a:buSzPts val="2400"/>
              <a:buChar char="●"/>
            </a:pPr>
            <a:r>
              <a:rPr lang="en" sz="2400">
                <a:solidFill>
                  <a:srgbClr val="000000"/>
                </a:solidFill>
                <a:latin typeface="Calibri"/>
                <a:ea typeface="Calibri"/>
                <a:cs typeface="Calibri"/>
                <a:sym typeface="Calibri"/>
              </a:rPr>
              <a:t>Affordable Housing Inventory</a:t>
            </a:r>
            <a:endParaRPr sz="2400">
              <a:solidFill>
                <a:srgbClr val="000000"/>
              </a:solidFill>
              <a:latin typeface="Calibri"/>
              <a:ea typeface="Calibri"/>
              <a:cs typeface="Calibri"/>
              <a:sym typeface="Calibri"/>
            </a:endParaRPr>
          </a:p>
          <a:p>
            <a:pPr marL="457200" lvl="0" indent="-381000" rtl="0">
              <a:spcBef>
                <a:spcPts val="0"/>
              </a:spcBef>
              <a:spcAft>
                <a:spcPts val="0"/>
              </a:spcAft>
              <a:buClr>
                <a:srgbClr val="000000"/>
              </a:buClr>
              <a:buSzPts val="2400"/>
              <a:buChar char="●"/>
            </a:pPr>
            <a:r>
              <a:rPr lang="en" sz="2400">
                <a:solidFill>
                  <a:srgbClr val="000000"/>
                </a:solidFill>
                <a:latin typeface="Calibri"/>
                <a:ea typeface="Calibri"/>
                <a:cs typeface="Calibri"/>
                <a:sym typeface="Calibri"/>
              </a:rPr>
              <a:t>Crime </a:t>
            </a:r>
            <a:endParaRPr sz="2400">
              <a:solidFill>
                <a:srgbClr val="000000"/>
              </a:solidFill>
              <a:latin typeface="Calibri"/>
              <a:ea typeface="Calibri"/>
              <a:cs typeface="Calibri"/>
              <a:sym typeface="Calibri"/>
            </a:endParaRPr>
          </a:p>
          <a:p>
            <a:pPr marL="457200" lvl="0" indent="-381000" rtl="0">
              <a:spcBef>
                <a:spcPts val="0"/>
              </a:spcBef>
              <a:spcAft>
                <a:spcPts val="0"/>
              </a:spcAft>
              <a:buClr>
                <a:srgbClr val="000000"/>
              </a:buClr>
              <a:buSzPts val="2400"/>
              <a:buChar char="●"/>
            </a:pPr>
            <a:r>
              <a:rPr lang="en" sz="2400">
                <a:solidFill>
                  <a:srgbClr val="000000"/>
                </a:solidFill>
                <a:latin typeface="Calibri"/>
                <a:ea typeface="Calibri"/>
                <a:cs typeface="Calibri"/>
                <a:sym typeface="Calibri"/>
              </a:rPr>
              <a:t>Amount of Parks </a:t>
            </a:r>
            <a:endParaRPr sz="2400">
              <a:solidFill>
                <a:srgbClr val="000000"/>
              </a:solidFill>
              <a:latin typeface="Calibri"/>
              <a:ea typeface="Calibri"/>
              <a:cs typeface="Calibri"/>
              <a:sym typeface="Calibri"/>
            </a:endParaRPr>
          </a:p>
          <a:p>
            <a:pPr marL="0" lvl="0" indent="0" rtl="0">
              <a:spcBef>
                <a:spcPts val="0"/>
              </a:spcBef>
              <a:spcAft>
                <a:spcPts val="0"/>
              </a:spcAft>
              <a:buNone/>
            </a:pPr>
            <a:endParaRPr sz="3000">
              <a:solidFill>
                <a:srgbClr val="000000"/>
              </a:solidFill>
            </a:endParaRPr>
          </a:p>
          <a:p>
            <a:pPr marL="0" lvl="0" indent="0" rtl="0">
              <a:spcBef>
                <a:spcPts val="0"/>
              </a:spcBef>
              <a:spcAft>
                <a:spcPts val="0"/>
              </a:spcAft>
              <a:buNone/>
            </a:pPr>
            <a:endParaRPr sz="3000">
              <a:solidFill>
                <a:srgbClr val="00000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Shape 30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Data Sources</a:t>
            </a:r>
            <a:endParaRPr/>
          </a:p>
        </p:txBody>
      </p:sp>
      <p:sp>
        <p:nvSpPr>
          <p:cNvPr id="302" name="Shape 302"/>
          <p:cNvSpPr txBox="1">
            <a:spLocks noGrp="1"/>
          </p:cNvSpPr>
          <p:nvPr>
            <p:ph type="body" idx="2"/>
          </p:nvPr>
        </p:nvSpPr>
        <p:spPr>
          <a:xfrm>
            <a:off x="4445950" y="1183950"/>
            <a:ext cx="4139400" cy="2541600"/>
          </a:xfrm>
          <a:prstGeom prst="rect">
            <a:avLst/>
          </a:prstGeom>
        </p:spPr>
        <p:txBody>
          <a:bodyPr spcFirstLastPara="1" wrap="square" lIns="91425" tIns="91425" rIns="91425" bIns="91425" anchor="t" anchorCtr="0">
            <a:noAutofit/>
          </a:bodyPr>
          <a:lstStyle/>
          <a:p>
            <a:pPr marL="0" lvl="0" indent="0" rtl="0">
              <a:lnSpc>
                <a:spcPct val="100000"/>
              </a:lnSpc>
              <a:spcBef>
                <a:spcPts val="1500"/>
              </a:spcBef>
              <a:spcAft>
                <a:spcPts val="0"/>
              </a:spcAft>
              <a:buNone/>
            </a:pPr>
            <a:r>
              <a:rPr lang="en" sz="1400" u="sng">
                <a:solidFill>
                  <a:srgbClr val="24292E"/>
                </a:solidFill>
                <a:latin typeface="Calibri"/>
                <a:ea typeface="Calibri"/>
                <a:cs typeface="Calibri"/>
                <a:sym typeface="Calibri"/>
              </a:rPr>
              <a:t>Data.AustinTexas.Gov</a:t>
            </a:r>
            <a:endParaRPr sz="1400" u="sng">
              <a:solidFill>
                <a:srgbClr val="24292E"/>
              </a:solidFill>
              <a:latin typeface="Calibri"/>
              <a:ea typeface="Calibri"/>
              <a:cs typeface="Calibri"/>
              <a:sym typeface="Calibri"/>
            </a:endParaRPr>
          </a:p>
          <a:p>
            <a:pPr marL="457200" lvl="0" indent="-317500" rtl="0">
              <a:lnSpc>
                <a:spcPct val="100000"/>
              </a:lnSpc>
              <a:spcBef>
                <a:spcPts val="2400"/>
              </a:spcBef>
              <a:spcAft>
                <a:spcPts val="0"/>
              </a:spcAft>
              <a:buClr>
                <a:srgbClr val="24292E"/>
              </a:buClr>
              <a:buSzPts val="1400"/>
              <a:buFont typeface="Calibri"/>
              <a:buChar char="●"/>
            </a:pPr>
            <a:r>
              <a:rPr lang="en" sz="1400">
                <a:solidFill>
                  <a:srgbClr val="24292E"/>
                </a:solidFill>
                <a:latin typeface="Calibri"/>
                <a:ea typeface="Calibri"/>
                <a:cs typeface="Calibri"/>
                <a:sym typeface="Calibri"/>
              </a:rPr>
              <a:t>The official City of Austin Data Portal</a:t>
            </a:r>
            <a:endParaRPr sz="1400">
              <a:solidFill>
                <a:srgbClr val="24292E"/>
              </a:solidFill>
              <a:latin typeface="Calibri"/>
              <a:ea typeface="Calibri"/>
              <a:cs typeface="Calibri"/>
              <a:sym typeface="Calibri"/>
            </a:endParaRPr>
          </a:p>
          <a:p>
            <a:pPr marL="457200" lvl="0" indent="-317500" rtl="0">
              <a:lnSpc>
                <a:spcPct val="100000"/>
              </a:lnSpc>
              <a:spcBef>
                <a:spcPts val="0"/>
              </a:spcBef>
              <a:spcAft>
                <a:spcPts val="0"/>
              </a:spcAft>
              <a:buClr>
                <a:srgbClr val="24292E"/>
              </a:buClr>
              <a:buSzPts val="1400"/>
              <a:buFont typeface="Calibri"/>
              <a:buChar char="●"/>
            </a:pPr>
            <a:r>
              <a:rPr lang="en" sz="1400">
                <a:solidFill>
                  <a:srgbClr val="24292E"/>
                </a:solidFill>
                <a:latin typeface="Calibri"/>
                <a:ea typeface="Calibri"/>
                <a:cs typeface="Calibri"/>
                <a:sym typeface="Calibri"/>
              </a:rPr>
              <a:t>Open data and information provided by Austin city Government </a:t>
            </a:r>
            <a:endParaRPr sz="1400">
              <a:solidFill>
                <a:srgbClr val="24292E"/>
              </a:solidFill>
              <a:latin typeface="Calibri"/>
              <a:ea typeface="Calibri"/>
              <a:cs typeface="Calibri"/>
              <a:sym typeface="Calibri"/>
            </a:endParaRPr>
          </a:p>
          <a:p>
            <a:pPr marL="457200" lvl="0" indent="-317500" rtl="0">
              <a:lnSpc>
                <a:spcPct val="100000"/>
              </a:lnSpc>
              <a:spcBef>
                <a:spcPts val="0"/>
              </a:spcBef>
              <a:spcAft>
                <a:spcPts val="0"/>
              </a:spcAft>
              <a:buClr>
                <a:srgbClr val="24292E"/>
              </a:buClr>
              <a:buSzPts val="1400"/>
              <a:buFont typeface="Calibri"/>
              <a:buChar char="●"/>
            </a:pPr>
            <a:r>
              <a:rPr lang="en" sz="1400">
                <a:solidFill>
                  <a:srgbClr val="24292E"/>
                </a:solidFill>
                <a:latin typeface="Calibri"/>
                <a:ea typeface="Calibri"/>
                <a:cs typeface="Calibri"/>
                <a:sym typeface="Calibri"/>
              </a:rPr>
              <a:t>Most complete datasets</a:t>
            </a:r>
            <a:endParaRPr sz="1400">
              <a:solidFill>
                <a:srgbClr val="24292E"/>
              </a:solidFill>
              <a:latin typeface="Calibri"/>
              <a:ea typeface="Calibri"/>
              <a:cs typeface="Calibri"/>
              <a:sym typeface="Calibri"/>
            </a:endParaRPr>
          </a:p>
          <a:p>
            <a:pPr marL="457200" lvl="0" indent="-317500" rtl="0">
              <a:lnSpc>
                <a:spcPct val="100000"/>
              </a:lnSpc>
              <a:spcBef>
                <a:spcPts val="0"/>
              </a:spcBef>
              <a:spcAft>
                <a:spcPts val="0"/>
              </a:spcAft>
              <a:buClr>
                <a:srgbClr val="24292E"/>
              </a:buClr>
              <a:buSzPts val="1400"/>
              <a:buFont typeface="Calibri"/>
              <a:buChar char="●"/>
            </a:pPr>
            <a:r>
              <a:rPr lang="en" sz="1400">
                <a:solidFill>
                  <a:srgbClr val="24292E"/>
                </a:solidFill>
                <a:latin typeface="Calibri"/>
                <a:ea typeface="Calibri"/>
                <a:cs typeface="Calibri"/>
                <a:sym typeface="Calibri"/>
              </a:rPr>
              <a:t>Comprehensive for our specific project</a:t>
            </a:r>
            <a:endParaRPr sz="1400">
              <a:solidFill>
                <a:srgbClr val="24292E"/>
              </a:solidFill>
              <a:latin typeface="Calibri"/>
              <a:ea typeface="Calibri"/>
              <a:cs typeface="Calibri"/>
              <a:sym typeface="Calibri"/>
            </a:endParaRPr>
          </a:p>
          <a:p>
            <a:pPr marL="0" lvl="0" indent="0" rtl="0">
              <a:lnSpc>
                <a:spcPct val="100000"/>
              </a:lnSpc>
              <a:spcBef>
                <a:spcPts val="2400"/>
              </a:spcBef>
              <a:spcAft>
                <a:spcPts val="0"/>
              </a:spcAft>
              <a:buClr>
                <a:schemeClr val="dk1"/>
              </a:buClr>
              <a:buSzPts val="1100"/>
              <a:buFont typeface="Arial"/>
              <a:buNone/>
            </a:pPr>
            <a:r>
              <a:rPr lang="en" sz="1400" u="sng">
                <a:solidFill>
                  <a:srgbClr val="24292E"/>
                </a:solidFill>
                <a:latin typeface="Calibri"/>
                <a:ea typeface="Calibri"/>
                <a:cs typeface="Calibri"/>
                <a:sym typeface="Calibri"/>
              </a:rPr>
              <a:t>Redfin</a:t>
            </a:r>
            <a:endParaRPr sz="1400" u="sng">
              <a:solidFill>
                <a:srgbClr val="24292E"/>
              </a:solidFill>
              <a:latin typeface="Calibri"/>
              <a:ea typeface="Calibri"/>
              <a:cs typeface="Calibri"/>
              <a:sym typeface="Calibri"/>
            </a:endParaRPr>
          </a:p>
          <a:p>
            <a:pPr marL="457200" lvl="0" indent="-317500" rtl="0">
              <a:lnSpc>
                <a:spcPct val="100000"/>
              </a:lnSpc>
              <a:spcBef>
                <a:spcPts val="2400"/>
              </a:spcBef>
              <a:spcAft>
                <a:spcPts val="0"/>
              </a:spcAft>
              <a:buClr>
                <a:srgbClr val="24292E"/>
              </a:buClr>
              <a:buSzPts val="1400"/>
              <a:buFont typeface="Calibri"/>
              <a:buChar char="●"/>
            </a:pPr>
            <a:r>
              <a:rPr lang="en" sz="1400">
                <a:solidFill>
                  <a:srgbClr val="24292E"/>
                </a:solidFill>
                <a:latin typeface="Calibri"/>
                <a:ea typeface="Calibri"/>
                <a:cs typeface="Calibri"/>
                <a:sym typeface="Calibri"/>
              </a:rPr>
              <a:t>Housing price data From Redfin</a:t>
            </a:r>
            <a:endParaRPr sz="1400">
              <a:solidFill>
                <a:srgbClr val="24292E"/>
              </a:solidFill>
              <a:latin typeface="Calibri"/>
              <a:ea typeface="Calibri"/>
              <a:cs typeface="Calibri"/>
              <a:sym typeface="Calibri"/>
            </a:endParaRPr>
          </a:p>
          <a:p>
            <a:pPr marL="457200" marR="0" lvl="0" indent="-317500" algn="l" rtl="0">
              <a:lnSpc>
                <a:spcPct val="100000"/>
              </a:lnSpc>
              <a:spcBef>
                <a:spcPts val="0"/>
              </a:spcBef>
              <a:spcAft>
                <a:spcPts val="0"/>
              </a:spcAft>
              <a:buClr>
                <a:srgbClr val="24292E"/>
              </a:buClr>
              <a:buSzPts val="1400"/>
              <a:buFont typeface="Calibri"/>
              <a:buChar char="●"/>
            </a:pPr>
            <a:r>
              <a:rPr lang="en" sz="1400">
                <a:solidFill>
                  <a:srgbClr val="24292E"/>
                </a:solidFill>
                <a:latin typeface="Calibri"/>
                <a:ea typeface="Calibri"/>
                <a:cs typeface="Calibri"/>
                <a:sym typeface="Calibri"/>
              </a:rPr>
              <a:t>Direct competitor of Zillow, Trulia, Realtor.com</a:t>
            </a:r>
            <a:endParaRPr sz="1400">
              <a:solidFill>
                <a:srgbClr val="24292E"/>
              </a:solidFill>
              <a:latin typeface="Calibri"/>
              <a:ea typeface="Calibri"/>
              <a:cs typeface="Calibri"/>
              <a:sym typeface="Calibri"/>
            </a:endParaRPr>
          </a:p>
          <a:p>
            <a:pPr marL="457200" marR="0" lvl="0" indent="-317500" algn="l" rtl="0">
              <a:lnSpc>
                <a:spcPct val="100000"/>
              </a:lnSpc>
              <a:spcBef>
                <a:spcPts val="0"/>
              </a:spcBef>
              <a:spcAft>
                <a:spcPts val="0"/>
              </a:spcAft>
              <a:buClr>
                <a:srgbClr val="24292E"/>
              </a:buClr>
              <a:buSzPts val="1400"/>
              <a:buFont typeface="Calibri"/>
              <a:buChar char="●"/>
            </a:pPr>
            <a:r>
              <a:rPr lang="en" sz="1400">
                <a:solidFill>
                  <a:srgbClr val="24292E"/>
                </a:solidFill>
                <a:latin typeface="Calibri"/>
                <a:ea typeface="Calibri"/>
                <a:cs typeface="Calibri"/>
                <a:sym typeface="Calibri"/>
              </a:rPr>
              <a:t>Only one with open data source</a:t>
            </a:r>
            <a:endParaRPr sz="1400">
              <a:solidFill>
                <a:srgbClr val="24292E"/>
              </a:solidFill>
              <a:latin typeface="Calibri"/>
              <a:ea typeface="Calibri"/>
              <a:cs typeface="Calibri"/>
              <a:sym typeface="Calibri"/>
            </a:endParaRPr>
          </a:p>
          <a:p>
            <a:pPr marL="0" lvl="0" indent="0" rtl="0">
              <a:lnSpc>
                <a:spcPct val="100000"/>
              </a:lnSpc>
              <a:spcBef>
                <a:spcPts val="2400"/>
              </a:spcBef>
              <a:spcAft>
                <a:spcPts val="2400"/>
              </a:spcAft>
              <a:buNone/>
            </a:pPr>
            <a:endParaRPr sz="1400" u="sng">
              <a:solidFill>
                <a:srgbClr val="24292E"/>
              </a:solidFill>
              <a:latin typeface="Calibri"/>
              <a:ea typeface="Calibri"/>
              <a:cs typeface="Calibri"/>
              <a:sym typeface="Calibri"/>
            </a:endParaRPr>
          </a:p>
        </p:txBody>
      </p:sp>
      <p:pic>
        <p:nvPicPr>
          <p:cNvPr id="303" name="Shape 303"/>
          <p:cNvPicPr preferRelativeResize="0"/>
          <p:nvPr/>
        </p:nvPicPr>
        <p:blipFill>
          <a:blip r:embed="rId3">
            <a:alphaModFix/>
          </a:blip>
          <a:stretch>
            <a:fillRect/>
          </a:stretch>
        </p:blipFill>
        <p:spPr>
          <a:xfrm>
            <a:off x="1398000" y="2777725"/>
            <a:ext cx="1507175" cy="1507175"/>
          </a:xfrm>
          <a:prstGeom prst="rect">
            <a:avLst/>
          </a:prstGeom>
          <a:noFill/>
          <a:ln>
            <a:noFill/>
          </a:ln>
        </p:spPr>
      </p:pic>
      <p:pic>
        <p:nvPicPr>
          <p:cNvPr id="304" name="Shape 304"/>
          <p:cNvPicPr preferRelativeResize="0"/>
          <p:nvPr/>
        </p:nvPicPr>
        <p:blipFill>
          <a:blip r:embed="rId4">
            <a:alphaModFix/>
          </a:blip>
          <a:stretch>
            <a:fillRect/>
          </a:stretch>
        </p:blipFill>
        <p:spPr>
          <a:xfrm>
            <a:off x="775411" y="1967788"/>
            <a:ext cx="3116275" cy="465733"/>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pic>
        <p:nvPicPr>
          <p:cNvPr id="315" name="Shape 315"/>
          <p:cNvPicPr preferRelativeResize="0"/>
          <p:nvPr/>
        </p:nvPicPr>
        <p:blipFill>
          <a:blip r:embed="rId3">
            <a:alphaModFix/>
          </a:blip>
          <a:stretch>
            <a:fillRect/>
          </a:stretch>
        </p:blipFill>
        <p:spPr>
          <a:xfrm>
            <a:off x="659831" y="1255755"/>
            <a:ext cx="7743137" cy="3899916"/>
          </a:xfrm>
          <a:prstGeom prst="rect">
            <a:avLst/>
          </a:prstGeom>
          <a:noFill/>
          <a:ln>
            <a:noFill/>
          </a:ln>
        </p:spPr>
      </p:pic>
      <p:sp>
        <p:nvSpPr>
          <p:cNvPr id="316" name="Shape 31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Rise in Housing Prices: 2012 to 2018</a:t>
            </a:r>
            <a:endParaRPr/>
          </a:p>
        </p:txBody>
      </p:sp>
      <p:sp>
        <p:nvSpPr>
          <p:cNvPr id="317" name="Shape 317"/>
          <p:cNvSpPr/>
          <p:nvPr/>
        </p:nvSpPr>
        <p:spPr>
          <a:xfrm>
            <a:off x="5199667" y="4126335"/>
            <a:ext cx="176400" cy="70949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8" name="Shape 318"/>
          <p:cNvSpPr/>
          <p:nvPr/>
        </p:nvSpPr>
        <p:spPr>
          <a:xfrm>
            <a:off x="2775390" y="3653390"/>
            <a:ext cx="176400" cy="982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9" name="Shape 319"/>
          <p:cNvSpPr/>
          <p:nvPr/>
        </p:nvSpPr>
        <p:spPr>
          <a:xfrm>
            <a:off x="4929485" y="3948550"/>
            <a:ext cx="176400" cy="820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0" name="Shape 320"/>
          <p:cNvSpPr/>
          <p:nvPr/>
        </p:nvSpPr>
        <p:spPr>
          <a:xfrm>
            <a:off x="5749000" y="4107285"/>
            <a:ext cx="176400" cy="697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1" name="Shape 321"/>
          <p:cNvSpPr/>
          <p:nvPr/>
        </p:nvSpPr>
        <p:spPr>
          <a:xfrm>
            <a:off x="1695028" y="3390725"/>
            <a:ext cx="176400" cy="10773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2" name="Shape 322"/>
          <p:cNvSpPr/>
          <p:nvPr/>
        </p:nvSpPr>
        <p:spPr>
          <a:xfrm>
            <a:off x="6806080" y="4056620"/>
            <a:ext cx="176400" cy="697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3" name="Shape 323"/>
          <p:cNvSpPr/>
          <p:nvPr/>
        </p:nvSpPr>
        <p:spPr>
          <a:xfrm>
            <a:off x="4384680" y="3699030"/>
            <a:ext cx="176400" cy="820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4" name="Shape 324"/>
          <p:cNvSpPr/>
          <p:nvPr/>
        </p:nvSpPr>
        <p:spPr>
          <a:xfrm>
            <a:off x="6547255" y="3972655"/>
            <a:ext cx="176400" cy="728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Shape 32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How does building permits affect housing prices? </a:t>
            </a:r>
            <a:endParaRPr/>
          </a:p>
        </p:txBody>
      </p:sp>
      <p:sp>
        <p:nvSpPr>
          <p:cNvPr id="330" name="Shape 330"/>
          <p:cNvSpPr txBox="1">
            <a:spLocks noGrp="1"/>
          </p:cNvSpPr>
          <p:nvPr>
            <p:ph type="body" idx="1"/>
          </p:nvPr>
        </p:nvSpPr>
        <p:spPr>
          <a:xfrm>
            <a:off x="1056750" y="1597875"/>
            <a:ext cx="7030500" cy="2541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400" b="1" u="sng" dirty="0">
                <a:solidFill>
                  <a:srgbClr val="111111"/>
                </a:solidFill>
                <a:highlight>
                  <a:srgbClr val="FFFFFF"/>
                </a:highlight>
                <a:latin typeface="Calibri"/>
                <a:ea typeface="Calibri"/>
                <a:cs typeface="Calibri"/>
                <a:sym typeface="Calibri"/>
              </a:rPr>
              <a:t>Why: </a:t>
            </a:r>
            <a:endParaRPr sz="1400" b="1" u="sng" dirty="0">
              <a:solidFill>
                <a:srgbClr val="111111"/>
              </a:solidFill>
              <a:highlight>
                <a:srgbClr val="FFFFFF"/>
              </a:highlight>
              <a:latin typeface="Calibri"/>
              <a:ea typeface="Calibri"/>
              <a:cs typeface="Calibri"/>
              <a:sym typeface="Calibri"/>
            </a:endParaRPr>
          </a:p>
          <a:p>
            <a:pPr marL="0" lvl="0" indent="0" rtl="0">
              <a:spcBef>
                <a:spcPts val="0"/>
              </a:spcBef>
              <a:spcAft>
                <a:spcPts val="0"/>
              </a:spcAft>
              <a:buNone/>
            </a:pPr>
            <a:r>
              <a:rPr lang="en" sz="1400" dirty="0">
                <a:solidFill>
                  <a:srgbClr val="111111"/>
                </a:solidFill>
                <a:highlight>
                  <a:srgbClr val="FFFFFF"/>
                </a:highlight>
                <a:latin typeface="Calibri"/>
                <a:ea typeface="Calibri"/>
                <a:cs typeface="Calibri"/>
                <a:sym typeface="Calibri"/>
              </a:rPr>
              <a:t>These permits in the aggregate can indicate when the economy is starting to pick up, or precisely where in the city things are improving. </a:t>
            </a:r>
            <a:endParaRPr sz="1400" dirty="0">
              <a:solidFill>
                <a:srgbClr val="111111"/>
              </a:solidFill>
              <a:highlight>
                <a:srgbClr val="FFFFFF"/>
              </a:highlight>
              <a:latin typeface="Calibri"/>
              <a:ea typeface="Calibri"/>
              <a:cs typeface="Calibri"/>
              <a:sym typeface="Calibri"/>
            </a:endParaRPr>
          </a:p>
          <a:p>
            <a:pPr marL="0" lvl="0" indent="0" rtl="0">
              <a:spcBef>
                <a:spcPts val="0"/>
              </a:spcBef>
              <a:spcAft>
                <a:spcPts val="0"/>
              </a:spcAft>
              <a:buNone/>
            </a:pPr>
            <a:endParaRPr sz="1400" dirty="0">
              <a:solidFill>
                <a:srgbClr val="111111"/>
              </a:solidFill>
              <a:highlight>
                <a:srgbClr val="FFFFFF"/>
              </a:highlight>
              <a:latin typeface="Calibri"/>
              <a:ea typeface="Calibri"/>
              <a:cs typeface="Calibri"/>
              <a:sym typeface="Calibri"/>
            </a:endParaRPr>
          </a:p>
          <a:p>
            <a:pPr marL="0" lvl="0" indent="0" rtl="0">
              <a:spcBef>
                <a:spcPts val="0"/>
              </a:spcBef>
              <a:spcAft>
                <a:spcPts val="0"/>
              </a:spcAft>
              <a:buNone/>
            </a:pPr>
            <a:r>
              <a:rPr lang="en" sz="1400" b="1" u="sng" dirty="0">
                <a:solidFill>
                  <a:srgbClr val="111111"/>
                </a:solidFill>
                <a:highlight>
                  <a:schemeClr val="lt1"/>
                </a:highlight>
                <a:latin typeface="Calibri"/>
                <a:ea typeface="Calibri"/>
                <a:cs typeface="Calibri"/>
                <a:sym typeface="Calibri"/>
              </a:rPr>
              <a:t>Process: </a:t>
            </a:r>
            <a:endParaRPr sz="1400" b="1" u="sng" dirty="0">
              <a:solidFill>
                <a:srgbClr val="111111"/>
              </a:solidFill>
              <a:highlight>
                <a:schemeClr val="lt1"/>
              </a:highlight>
              <a:latin typeface="Calibri"/>
              <a:ea typeface="Calibri"/>
              <a:cs typeface="Calibri"/>
              <a:sym typeface="Calibri"/>
            </a:endParaRPr>
          </a:p>
          <a:p>
            <a:pPr marL="0" lvl="0" indent="0" rtl="0">
              <a:spcBef>
                <a:spcPts val="0"/>
              </a:spcBef>
              <a:spcAft>
                <a:spcPts val="0"/>
              </a:spcAft>
              <a:buNone/>
            </a:pPr>
            <a:r>
              <a:rPr lang="en" sz="1400" dirty="0">
                <a:solidFill>
                  <a:srgbClr val="111111"/>
                </a:solidFill>
                <a:highlight>
                  <a:schemeClr val="lt1"/>
                </a:highlight>
                <a:latin typeface="Calibri"/>
                <a:ea typeface="Calibri"/>
                <a:cs typeface="Calibri"/>
                <a:sym typeface="Calibri"/>
              </a:rPr>
              <a:t>Looking for specific Zip Codes/Years</a:t>
            </a:r>
            <a:endParaRPr sz="1400" dirty="0">
              <a:solidFill>
                <a:srgbClr val="111111"/>
              </a:solidFill>
              <a:highlight>
                <a:srgbClr val="FFFFFF"/>
              </a:highlight>
              <a:latin typeface="Calibri"/>
              <a:ea typeface="Calibri"/>
              <a:cs typeface="Calibri"/>
              <a:sym typeface="Calibri"/>
            </a:endParaRPr>
          </a:p>
          <a:p>
            <a:pPr marL="0" lvl="0" indent="0" rtl="0">
              <a:spcBef>
                <a:spcPts val="0"/>
              </a:spcBef>
              <a:spcAft>
                <a:spcPts val="0"/>
              </a:spcAft>
              <a:buNone/>
            </a:pPr>
            <a:endParaRPr sz="1400" dirty="0">
              <a:solidFill>
                <a:srgbClr val="111111"/>
              </a:solidFill>
              <a:highlight>
                <a:srgbClr val="FFFFFF"/>
              </a:highlight>
              <a:latin typeface="Calibri"/>
              <a:ea typeface="Calibri"/>
              <a:cs typeface="Calibri"/>
              <a:sym typeface="Calibri"/>
            </a:endParaRPr>
          </a:p>
          <a:p>
            <a:pPr marL="0" lvl="0" indent="0" rtl="0">
              <a:spcBef>
                <a:spcPts val="0"/>
              </a:spcBef>
              <a:spcAft>
                <a:spcPts val="0"/>
              </a:spcAft>
              <a:buNone/>
            </a:pPr>
            <a:r>
              <a:rPr lang="en" sz="1400" b="1" u="sng" dirty="0">
                <a:solidFill>
                  <a:srgbClr val="111111"/>
                </a:solidFill>
                <a:highlight>
                  <a:schemeClr val="lt1"/>
                </a:highlight>
                <a:latin typeface="Calibri"/>
                <a:ea typeface="Calibri"/>
                <a:cs typeface="Calibri"/>
                <a:sym typeface="Calibri"/>
              </a:rPr>
              <a:t>Problems:</a:t>
            </a:r>
            <a:endParaRPr sz="1400" b="1" u="sng" dirty="0">
              <a:solidFill>
                <a:srgbClr val="111111"/>
              </a:solidFill>
              <a:highlight>
                <a:schemeClr val="lt1"/>
              </a:highlight>
              <a:latin typeface="Calibri"/>
              <a:ea typeface="Calibri"/>
              <a:cs typeface="Calibri"/>
              <a:sym typeface="Calibri"/>
            </a:endParaRPr>
          </a:p>
          <a:p>
            <a:pPr marL="0" lvl="0" indent="0" rtl="0">
              <a:spcBef>
                <a:spcPts val="0"/>
              </a:spcBef>
              <a:spcAft>
                <a:spcPts val="0"/>
              </a:spcAft>
              <a:buNone/>
            </a:pPr>
            <a:r>
              <a:rPr lang="en" sz="1400" dirty="0">
                <a:solidFill>
                  <a:srgbClr val="111111"/>
                </a:solidFill>
                <a:highlight>
                  <a:schemeClr val="lt1"/>
                </a:highlight>
                <a:latin typeface="Calibri"/>
                <a:ea typeface="Calibri"/>
                <a:cs typeface="Calibri"/>
                <a:sym typeface="Calibri"/>
              </a:rPr>
              <a:t>Large File</a:t>
            </a:r>
            <a:endParaRPr sz="1400" dirty="0">
              <a:solidFill>
                <a:srgbClr val="111111"/>
              </a:solidFill>
              <a:highlight>
                <a:srgbClr val="FFFFFF"/>
              </a:highlight>
              <a:latin typeface="Calibri"/>
              <a:ea typeface="Calibri"/>
              <a:cs typeface="Calibri"/>
              <a:sym typeface="Calibri"/>
            </a:endParaRPr>
          </a:p>
          <a:p>
            <a:pPr marL="0" lvl="0" indent="0" rtl="0">
              <a:spcBef>
                <a:spcPts val="0"/>
              </a:spcBef>
              <a:spcAft>
                <a:spcPts val="0"/>
              </a:spcAft>
              <a:buNone/>
            </a:pPr>
            <a:endParaRPr sz="1400" dirty="0">
              <a:solidFill>
                <a:srgbClr val="111111"/>
              </a:solidFill>
              <a:highlight>
                <a:srgbClr val="FFFFFF"/>
              </a:highlight>
              <a:latin typeface="Calibri"/>
              <a:ea typeface="Calibri"/>
              <a:cs typeface="Calibri"/>
              <a:sym typeface="Calibri"/>
            </a:endParaRPr>
          </a:p>
          <a:p>
            <a:pPr marL="0" lvl="0" indent="0" rtl="0">
              <a:spcBef>
                <a:spcPts val="0"/>
              </a:spcBef>
              <a:spcAft>
                <a:spcPts val="0"/>
              </a:spcAft>
              <a:buNone/>
            </a:pPr>
            <a:r>
              <a:rPr lang="en" sz="1400" b="1" u="sng" dirty="0">
                <a:solidFill>
                  <a:srgbClr val="111111"/>
                </a:solidFill>
                <a:highlight>
                  <a:srgbClr val="FFFFFF"/>
                </a:highlight>
                <a:latin typeface="Calibri"/>
                <a:ea typeface="Calibri"/>
                <a:cs typeface="Calibri"/>
                <a:sym typeface="Calibri"/>
              </a:rPr>
              <a:t>Analysis:</a:t>
            </a:r>
            <a:endParaRPr sz="1400" b="1" u="sng" dirty="0">
              <a:solidFill>
                <a:srgbClr val="111111"/>
              </a:solidFill>
              <a:highlight>
                <a:srgbClr val="FFFFFF"/>
              </a:highlight>
              <a:latin typeface="Calibri"/>
              <a:ea typeface="Calibri"/>
              <a:cs typeface="Calibri"/>
              <a:sym typeface="Calibri"/>
            </a:endParaRPr>
          </a:p>
          <a:p>
            <a:pPr marL="0" lvl="0" indent="0" rtl="0">
              <a:spcBef>
                <a:spcPts val="0"/>
              </a:spcBef>
              <a:spcAft>
                <a:spcPts val="0"/>
              </a:spcAft>
              <a:buNone/>
            </a:pPr>
            <a:r>
              <a:rPr lang="en" sz="1400" dirty="0">
                <a:solidFill>
                  <a:srgbClr val="111111"/>
                </a:solidFill>
                <a:highlight>
                  <a:srgbClr val="FFFFFF"/>
                </a:highlight>
                <a:latin typeface="Calibri"/>
                <a:ea typeface="Calibri"/>
                <a:cs typeface="Calibri"/>
                <a:sym typeface="Calibri"/>
              </a:rPr>
              <a:t>Zip Codes with the highest amount of construction  permits were the ones with the largest inventory of affordable </a:t>
            </a:r>
            <a:r>
              <a:rPr lang="en" sz="1400" dirty="0" smtClean="0">
                <a:solidFill>
                  <a:srgbClr val="111111"/>
                </a:solidFill>
                <a:highlight>
                  <a:srgbClr val="FFFFFF"/>
                </a:highlight>
                <a:latin typeface="Calibri"/>
                <a:ea typeface="Calibri"/>
                <a:cs typeface="Calibri"/>
                <a:sym typeface="Calibri"/>
              </a:rPr>
              <a:t>housing and housing prices</a:t>
            </a:r>
            <a:endParaRPr sz="1400" dirty="0">
              <a:solidFill>
                <a:srgbClr val="111111"/>
              </a:solidFill>
              <a:highlight>
                <a:srgbClr val="FFFFFF"/>
              </a:highlight>
              <a:latin typeface="Calibri"/>
              <a:ea typeface="Calibri"/>
              <a:cs typeface="Calibri"/>
              <a:sym typeface="Calibri"/>
            </a:endParaRPr>
          </a:p>
          <a:p>
            <a:pPr marL="0" lvl="0" indent="0" rtl="0">
              <a:spcBef>
                <a:spcPts val="0"/>
              </a:spcBef>
              <a:spcAft>
                <a:spcPts val="0"/>
              </a:spcAft>
              <a:buNone/>
            </a:pPr>
            <a:endParaRPr sz="1200" dirty="0">
              <a:solidFill>
                <a:srgbClr val="111111"/>
              </a:solidFill>
              <a:highlight>
                <a:srgbClr val="FFFFFF"/>
              </a:highlight>
              <a:latin typeface="Calibri"/>
              <a:ea typeface="Calibri"/>
              <a:cs typeface="Calibri"/>
              <a:sym typeface="Calibri"/>
            </a:endParaRPr>
          </a:p>
          <a:p>
            <a:pPr marL="0" lvl="0" indent="0" rtl="0">
              <a:spcBef>
                <a:spcPts val="0"/>
              </a:spcBef>
              <a:spcAft>
                <a:spcPts val="0"/>
              </a:spcAft>
              <a:buNone/>
            </a:pPr>
            <a:endParaRPr sz="1200" dirty="0">
              <a:solidFill>
                <a:srgbClr val="111111"/>
              </a:solidFill>
              <a:highlight>
                <a:srgbClr val="FFFFFF"/>
              </a:highlight>
              <a:latin typeface="Calibri"/>
              <a:ea typeface="Calibri"/>
              <a:cs typeface="Calibri"/>
              <a:sym typeface="Calibri"/>
            </a:endParaRPr>
          </a:p>
          <a:p>
            <a:pPr marL="0" lvl="0" indent="0">
              <a:spcBef>
                <a:spcPts val="0"/>
              </a:spcBef>
              <a:spcAft>
                <a:spcPts val="1600"/>
              </a:spcAft>
              <a:buNone/>
            </a:pPr>
            <a:endParaRPr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Shape 335"/>
          <p:cNvSpPr txBox="1">
            <a:spLocks noGrp="1"/>
          </p:cNvSpPr>
          <p:nvPr>
            <p:ph type="title"/>
          </p:nvPr>
        </p:nvSpPr>
        <p:spPr>
          <a:xfrm>
            <a:off x="1303800" y="3574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How does building permits affect housing prices? </a:t>
            </a:r>
            <a:endParaRPr/>
          </a:p>
        </p:txBody>
      </p:sp>
      <p:sp>
        <p:nvSpPr>
          <p:cNvPr id="336" name="Shape 336"/>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sz="1200">
              <a:solidFill>
                <a:srgbClr val="111111"/>
              </a:solidFill>
              <a:highlight>
                <a:srgbClr val="FFFFFF"/>
              </a:highlight>
              <a:latin typeface="Times New Roman"/>
              <a:ea typeface="Times New Roman"/>
              <a:cs typeface="Times New Roman"/>
              <a:sym typeface="Times New Roman"/>
            </a:endParaRPr>
          </a:p>
          <a:p>
            <a:pPr marL="0" lvl="0" indent="0" rtl="0">
              <a:spcBef>
                <a:spcPts val="0"/>
              </a:spcBef>
              <a:spcAft>
                <a:spcPts val="1600"/>
              </a:spcAft>
              <a:buNone/>
            </a:pPr>
            <a:endParaRPr/>
          </a:p>
        </p:txBody>
      </p:sp>
      <p:pic>
        <p:nvPicPr>
          <p:cNvPr id="337" name="Shape 337"/>
          <p:cNvPicPr preferRelativeResize="0"/>
          <p:nvPr/>
        </p:nvPicPr>
        <p:blipFill>
          <a:blip r:embed="rId3">
            <a:alphaModFix/>
          </a:blip>
          <a:stretch>
            <a:fillRect/>
          </a:stretch>
        </p:blipFill>
        <p:spPr>
          <a:xfrm>
            <a:off x="1303800" y="1451872"/>
            <a:ext cx="6624075" cy="3342125"/>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Shape 342"/>
          <p:cNvSpPr txBox="1">
            <a:spLocks noGrp="1"/>
          </p:cNvSpPr>
          <p:nvPr>
            <p:ph type="title"/>
          </p:nvPr>
        </p:nvSpPr>
        <p:spPr>
          <a:xfrm>
            <a:off x="1281855" y="552145"/>
            <a:ext cx="7030500" cy="1404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How does issued building permits affect housing prices? </a:t>
            </a:r>
            <a:endParaRPr dirty="0"/>
          </a:p>
        </p:txBody>
      </p:sp>
      <p:pic>
        <p:nvPicPr>
          <p:cNvPr id="1028" name="Picture 4" descr="https://lh4.googleusercontent.com/kyahz3oKUo8_HPRnRh_W5V4ekHwHZg-DcEsk-gj9Z63j43jC3SoGLXufecr3-W5yr8Y0VDpOLmZrYKHxG9FRaA5s2fRTfU4qTJbbneB55Oze3yaQYpIsO0ezAYY7ctMtVvDjknDq">
            <a:extLst>
              <a:ext uri="{FF2B5EF4-FFF2-40B4-BE49-F238E27FC236}">
                <a16:creationId xmlns:a16="http://schemas.microsoft.com/office/drawing/2014/main" id="{557B2E63-05F9-8348-BD57-BD55FFA17CF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732" r="5752"/>
          <a:stretch/>
        </p:blipFill>
        <p:spPr bwMode="auto">
          <a:xfrm>
            <a:off x="36576" y="1638969"/>
            <a:ext cx="8778240" cy="3338820"/>
          </a:xfrm>
          <a:prstGeom prst="rect">
            <a:avLst/>
          </a:prstGeom>
          <a:noFill/>
          <a:extLst>
            <a:ext uri="{909E8E84-426E-40DD-AFC4-6F175D3DCCD1}">
              <a14:hiddenFill xmlns:a14="http://schemas.microsoft.com/office/drawing/2010/main">
                <a:solidFill>
                  <a:srgbClr val="FFFFFF"/>
                </a:solidFill>
              </a14:hiddenFill>
            </a:ext>
          </a:extLst>
        </p:spPr>
      </p:pic>
      <p:sp>
        <p:nvSpPr>
          <p:cNvPr id="4" name="Frame 3">
            <a:extLst>
              <a:ext uri="{FF2B5EF4-FFF2-40B4-BE49-F238E27FC236}">
                <a16:creationId xmlns:a16="http://schemas.microsoft.com/office/drawing/2014/main" id="{C68881F5-304A-224F-8B22-4052CA88EBA1}"/>
              </a:ext>
            </a:extLst>
          </p:cNvPr>
          <p:cNvSpPr/>
          <p:nvPr/>
        </p:nvSpPr>
        <p:spPr>
          <a:xfrm>
            <a:off x="2888419" y="3677316"/>
            <a:ext cx="118128" cy="8609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Frame 4">
            <a:extLst>
              <a:ext uri="{FF2B5EF4-FFF2-40B4-BE49-F238E27FC236}">
                <a16:creationId xmlns:a16="http://schemas.microsoft.com/office/drawing/2014/main" id="{CE1FF0BA-7173-3E4E-8FC7-CFDC0F121BDF}"/>
              </a:ext>
            </a:extLst>
          </p:cNvPr>
          <p:cNvSpPr/>
          <p:nvPr/>
        </p:nvSpPr>
        <p:spPr>
          <a:xfrm>
            <a:off x="5881421" y="2524060"/>
            <a:ext cx="130720" cy="2026257"/>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Frame 5">
            <a:extLst>
              <a:ext uri="{FF2B5EF4-FFF2-40B4-BE49-F238E27FC236}">
                <a16:creationId xmlns:a16="http://schemas.microsoft.com/office/drawing/2014/main" id="{C1E6FE2A-5E8A-6A4D-8601-3C8D56BFB8AD}"/>
              </a:ext>
            </a:extLst>
          </p:cNvPr>
          <p:cNvSpPr/>
          <p:nvPr/>
        </p:nvSpPr>
        <p:spPr>
          <a:xfrm>
            <a:off x="5603601" y="3226636"/>
            <a:ext cx="138831" cy="132185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Frame 7">
            <a:extLst>
              <a:ext uri="{FF2B5EF4-FFF2-40B4-BE49-F238E27FC236}">
                <a16:creationId xmlns:a16="http://schemas.microsoft.com/office/drawing/2014/main" id="{EBB8E970-1761-BD47-A1AC-DC46DE673F7D}"/>
              </a:ext>
            </a:extLst>
          </p:cNvPr>
          <p:cNvSpPr/>
          <p:nvPr/>
        </p:nvSpPr>
        <p:spPr>
          <a:xfrm>
            <a:off x="6327660" y="3670000"/>
            <a:ext cx="131662" cy="886159"/>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Frame 8">
            <a:extLst>
              <a:ext uri="{FF2B5EF4-FFF2-40B4-BE49-F238E27FC236}">
                <a16:creationId xmlns:a16="http://schemas.microsoft.com/office/drawing/2014/main" id="{BA1501FF-5496-7143-86E8-B8130E93F80C}"/>
              </a:ext>
            </a:extLst>
          </p:cNvPr>
          <p:cNvSpPr/>
          <p:nvPr/>
        </p:nvSpPr>
        <p:spPr>
          <a:xfrm>
            <a:off x="2022282" y="2721254"/>
            <a:ext cx="128387" cy="1824322"/>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ABBD5374-1910-8F40-8963-E7C377FCBCE4}"/>
              </a:ext>
            </a:extLst>
          </p:cNvPr>
          <p:cNvSpPr/>
          <p:nvPr/>
        </p:nvSpPr>
        <p:spPr>
          <a:xfrm>
            <a:off x="7179633" y="3454682"/>
            <a:ext cx="138759" cy="110444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20FCAFD8-3077-FB45-A39A-BCBCAAE35809}"/>
              </a:ext>
            </a:extLst>
          </p:cNvPr>
          <p:cNvSpPr/>
          <p:nvPr/>
        </p:nvSpPr>
        <p:spPr>
          <a:xfrm>
            <a:off x="4309197" y="3335731"/>
            <a:ext cx="139842" cy="1220428"/>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A56C0F2A-EBD4-374E-A701-C50FCEFDC570}"/>
              </a:ext>
            </a:extLst>
          </p:cNvPr>
          <p:cNvSpPr/>
          <p:nvPr/>
        </p:nvSpPr>
        <p:spPr>
          <a:xfrm>
            <a:off x="3174320" y="2595622"/>
            <a:ext cx="114034" cy="1947988"/>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124</TotalTime>
  <Words>1038</Words>
  <Application>Microsoft Office PowerPoint</Application>
  <PresentationFormat>On-screen Show (16:9)</PresentationFormat>
  <Paragraphs>108</Paragraphs>
  <Slides>19</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Calibri</vt:lpstr>
      <vt:lpstr>Maven Pro</vt:lpstr>
      <vt:lpstr>Times New Roman</vt:lpstr>
      <vt:lpstr>Arial</vt:lpstr>
      <vt:lpstr>Nunito</vt:lpstr>
      <vt:lpstr>Momentum</vt:lpstr>
      <vt:lpstr>Austin Housing Price Indicators </vt:lpstr>
      <vt:lpstr>Project Statement </vt:lpstr>
      <vt:lpstr>Gentrification (Definition)</vt:lpstr>
      <vt:lpstr>Indicators</vt:lpstr>
      <vt:lpstr>Data Sources</vt:lpstr>
      <vt:lpstr>Rise in Housing Prices: 2012 to 2018</vt:lpstr>
      <vt:lpstr>How does building permits affect housing prices? </vt:lpstr>
      <vt:lpstr>How does building permits affect housing prices? </vt:lpstr>
      <vt:lpstr>How does issued building permits affect housing prices? </vt:lpstr>
      <vt:lpstr>PowerPoint Presentation</vt:lpstr>
      <vt:lpstr>Data Analysis - Housing Availability by ZIP</vt:lpstr>
      <vt:lpstr>Housing Affordability - Median Family Income </vt:lpstr>
      <vt:lpstr>How does the number of parks affect housing prices?</vt:lpstr>
      <vt:lpstr>PowerPoint Presentation</vt:lpstr>
      <vt:lpstr>How does crime affect housing prices?  </vt:lpstr>
      <vt:lpstr>PowerPoint Presentation</vt:lpstr>
      <vt:lpstr>Limitations/Challenges</vt:lpstr>
      <vt:lpstr>Summary </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Austin Housing Price Indicators</dc:title>
  <dc:creator>Hannah</dc:creator>
  <cp:lastModifiedBy>Hannah</cp:lastModifiedBy>
  <cp:revision>14</cp:revision>
  <dcterms:modified xsi:type="dcterms:W3CDTF">2018-06-15T01:36:55Z</dcterms:modified>
</cp:coreProperties>
</file>