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- We are supercooldatanerds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What was our topic? What were we looking for? Why were we examining this topic?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Each of us give problems that we’ve encountered in cleaning the data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The drastic increase in housing prices correlates with the number of Austin Permits issued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Demos - </a:t>
            </a:r>
            <a:r>
              <a:rPr lang="en" b="1"/>
              <a:t>78744</a:t>
            </a:r>
            <a:r>
              <a:rPr lang="en"/>
              <a:t>, </a:t>
            </a:r>
            <a:r>
              <a:rPr lang="en" b="1"/>
              <a:t>78741</a:t>
            </a:r>
            <a:r>
              <a:rPr lang="en"/>
              <a:t>, </a:t>
            </a:r>
            <a:r>
              <a:rPr lang="en" b="1"/>
              <a:t>78702</a:t>
            </a:r>
            <a:r>
              <a:rPr lang="en"/>
              <a:t>, </a:t>
            </a:r>
            <a:r>
              <a:rPr lang="en" b="1"/>
              <a:t>78721</a:t>
            </a:r>
            <a:r>
              <a:rPr lang="en"/>
              <a:t>, </a:t>
            </a:r>
            <a:r>
              <a:rPr lang="en" b="1"/>
              <a:t>78723</a:t>
            </a:r>
            <a:r>
              <a:rPr lang="en"/>
              <a:t>, </a:t>
            </a:r>
            <a:r>
              <a:rPr lang="en" b="1"/>
              <a:t>78753</a:t>
            </a:r>
            <a:endParaRPr/>
          </a:p>
          <a:p>
            <a:pPr marL="0" lvl="0" indent="0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Rising prices - </a:t>
            </a:r>
            <a:r>
              <a:rPr lang="en" b="1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78721</a:t>
            </a: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b="1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78741</a:t>
            </a: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b="1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78744</a:t>
            </a: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" b="1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78753</a:t>
            </a:r>
            <a:endParaRPr b="1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400"/>
              </a:spcBef>
              <a:spcAft>
                <a:spcPts val="2400"/>
              </a:spcAft>
              <a:buNone/>
            </a:pP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labeled the top ten growth zip codes. We saw that the most movement was near, but not in the zip codes with the most parks.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What was our topic? What were we looking for? Why were we examining this topic?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Each of us give problems that we’ve encountered in cleaning the data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Left: 2014 by Offense; Top Right 2016 by Offense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Bottom: Percent change with inverted Y axis: You’ll see 78744,78741, 78758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our datasets only included neighborhood data information so we had to do some manual work to figure zip code based on the neighborhood location.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largest rises in housing prices were not exactly in the areas that we expected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largest decrease in crime saw the largest increase in housing price (Smaller Amount of Affordable Housing, Above Average Amount of Permits Issued for these specific zipcodes)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-While there isnt direct linear correlation between factors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our questions are based on this definition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gentrification as a phenomenon is hard to measure, we’ve reviewed the latest academic research and narrowed it down to these topics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examine characteristics of areas that are initial indicators that lead towards this trend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Median Home Sales Prices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Issued Construction Permits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Housing Inventory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What was our topic? What were we looking for? Why were we examining this topic?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Each of us give problems that we’ve encountered in cleaning the data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2400"/>
              </a:spcBef>
              <a:spcAft>
                <a:spcPts val="2400"/>
              </a:spcAft>
              <a:buNone/>
            </a:pP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What was our topic? What were we looking for? Why were we examining this topic?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Each of us give problems that we’ve encountered in cleaning the data/Data collection Process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What was our topic? What were we looking for? Why were we examining this topic?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Each of us give problems that we’ve encountered in cleaning the data/Data collection Process</a:t>
            </a:r>
            <a:endParaRPr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Calibri"/>
              <a:buAutoNum type="arabicPeriod"/>
            </a:pPr>
            <a:r>
              <a:rPr lang="en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Austin Housing Price Indicators</a:t>
            </a:r>
            <a:endParaRPr sz="36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Reid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 Fan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Evert Lizama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Miko Laforteza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88" y="152400"/>
            <a:ext cx="825321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50" y="0"/>
            <a:ext cx="8773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18000" y="598575"/>
            <a:ext cx="76413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Housing Availability by ZIP</a:t>
            </a: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69" y="1607875"/>
            <a:ext cx="3767239" cy="268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t="1797"/>
          <a:stretch/>
        </p:blipFill>
        <p:spPr>
          <a:xfrm>
            <a:off x="4674925" y="1607873"/>
            <a:ext cx="3510784" cy="275198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6993160" y="3759714"/>
            <a:ext cx="216425" cy="36694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340568" y="3759714"/>
            <a:ext cx="216425" cy="36694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007895" y="3762764"/>
            <a:ext cx="210439" cy="35165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679017" y="3759714"/>
            <a:ext cx="216425" cy="36694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4235331" y="3762764"/>
            <a:ext cx="153820" cy="35165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505641" y="3762764"/>
            <a:ext cx="153820" cy="35165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6033180" y="3759715"/>
            <a:ext cx="216425" cy="36694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389826" y="3762764"/>
            <a:ext cx="153820" cy="35165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527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Housing Affordability - Median Family Income </a:t>
            </a:r>
            <a:endParaRPr sz="2400"/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25" y="1600200"/>
            <a:ext cx="6925750" cy="33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/>
          <p:nvPr/>
        </p:nvSpPr>
        <p:spPr>
          <a:xfrm>
            <a:off x="1641025" y="3135075"/>
            <a:ext cx="257100" cy="1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182775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the number of parks affect housing prices?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5" y="152400"/>
            <a:ext cx="834074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28" y="0"/>
            <a:ext cx="8866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does crime affect housing prices?  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l="7807" t="8663" r="7167" b="8378"/>
          <a:stretch/>
        </p:blipFill>
        <p:spPr>
          <a:xfrm>
            <a:off x="614477" y="1"/>
            <a:ext cx="72713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1303800" y="15531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Missing zip codes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Missing timeframes/data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 Rental Price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Actual correlation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Time Limitations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Other potential indicators?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Evictions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School Districts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03799" y="1597875"/>
            <a:ext cx="7203779" cy="30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Based on crimes rates, affordable housing, building permits</a:t>
            </a:r>
            <a:r>
              <a:rPr lang="en" sz="1600" dirty="0" smtClean="0">
                <a:latin typeface="Arial"/>
                <a:ea typeface="Arial"/>
                <a:cs typeface="Arial"/>
                <a:sym typeface="Arial"/>
              </a:rPr>
              <a:t>, and park proximity,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we evaluated how this could affect housing prices over the years.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Assumptions previous to this assignment were that east Austin would have the highest rise in housing in this time period. They were actually in south central and west Austin.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The largest decrease in crime saw the largest increase in housing </a:t>
            </a:r>
            <a:r>
              <a:rPr lang="en" sz="1600" dirty="0" smtClean="0">
                <a:latin typeface="Arial"/>
                <a:ea typeface="Arial"/>
                <a:cs typeface="Arial"/>
                <a:sym typeface="Arial"/>
              </a:rPr>
              <a:t>price.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Largest number of building permits saw the highest climb in prices. </a:t>
            </a:r>
            <a:endParaRPr lang="en" sz="16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 dirty="0" smtClean="0">
                <a:latin typeface="Arial"/>
                <a:ea typeface="Arial"/>
                <a:cs typeface="Arial"/>
                <a:sym typeface="Arial"/>
              </a:rPr>
              <a:t>Available affordable housing dropped in areas with climbing housing prices.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74" y="1498250"/>
            <a:ext cx="5456550" cy="3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project is to uncover patterns in housing prices around Austin. We'll examine relationships between housing prices and initial indicators of “gentrification” including:  construction permits, affordable housing inventory, density of parks, and trends in crime rates over the course of the different years; and related questions, as the data admits.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Gentrification (Definition)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 and physical changes in neighborhoods that bring in wealthier residents, greater investment, and more development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257810" y="60521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219485" y="1552088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Housing Prices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Issued Construction/Demolition Permits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Affordable Housing Inventory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Crime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Amount of Parks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2"/>
          </p:nvPr>
        </p:nvSpPr>
        <p:spPr>
          <a:xfrm>
            <a:off x="4445950" y="1183950"/>
            <a:ext cx="4139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Data.AustinTexas.Gov</a:t>
            </a:r>
            <a:endParaRPr sz="1400" u="sng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The official City of Austin Data Portal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Open data and information provided by Austin city Government 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Most complete datasets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Comprehensive for our specific project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Redfin</a:t>
            </a:r>
            <a:endParaRPr sz="1400" u="sng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Housing price data From Redfin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Direct competitor of Zillow, Trulia, Realtor.com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4292E"/>
                </a:solidFill>
                <a:latin typeface="Calibri"/>
                <a:ea typeface="Calibri"/>
                <a:cs typeface="Calibri"/>
                <a:sym typeface="Calibri"/>
              </a:rPr>
              <a:t>Only one with open data source</a:t>
            </a:r>
            <a:endParaRPr sz="1400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1400" u="sng">
              <a:solidFill>
                <a:srgbClr val="2429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0" y="2777725"/>
            <a:ext cx="1507175" cy="15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11" y="1967788"/>
            <a:ext cx="3116275" cy="46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31" y="1255755"/>
            <a:ext cx="7743137" cy="38999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in Housing Prices: 2012 to 2018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215814" y="4119275"/>
            <a:ext cx="176400" cy="69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775390" y="3653390"/>
            <a:ext cx="176400" cy="9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958060" y="3948550"/>
            <a:ext cx="176400" cy="82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749000" y="4107285"/>
            <a:ext cx="176400" cy="69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695028" y="3390725"/>
            <a:ext cx="176400" cy="107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806080" y="4056620"/>
            <a:ext cx="176400" cy="69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4384680" y="3699030"/>
            <a:ext cx="176400" cy="82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547255" y="3972655"/>
            <a:ext cx="176400" cy="72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building permits affect housing prices? 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05675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Why: </a:t>
            </a:r>
            <a:endParaRPr sz="1400" b="1" u="sng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These permits in the aggregate can indicate when the economy is starting to pick up, or precisely where in the city things are improving. 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11111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Process: </a:t>
            </a:r>
            <a:endParaRPr sz="1400" b="1" u="sng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Looking for specific Zip Codes/Years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11111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Problems:</a:t>
            </a:r>
            <a:endParaRPr sz="1400" b="1" u="sng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Large File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 sz="1400" b="1" u="sng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Zip Codes with the highest amount of construction  permits were the ones with the largest inventory of affordable housing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357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building permits affect housing prices? 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1872"/>
            <a:ext cx="6624075" cy="3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281855" y="552145"/>
            <a:ext cx="70305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issued building permits affect housing prices? </a:t>
            </a:r>
            <a:endParaRPr dirty="0"/>
          </a:p>
        </p:txBody>
      </p:sp>
      <p:pic>
        <p:nvPicPr>
          <p:cNvPr id="1026" name="Picture 2" descr="https://lh6.googleusercontent.com/BouN71A1LLirlmfl0KX0Gr7UO_Mxh0CkZOSuMlbDQkgKc78EwXECUz5W58pyEYnW71EmQegmD7JB7Rk_6ROnwEm6IGfyCz9vmbvHSjWY7zmR34fbsjWMcpD_APvXRu2AnOXH7wcaxH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9" t="9600" r="11220" b="7399"/>
          <a:stretch/>
        </p:blipFill>
        <p:spPr bwMode="auto">
          <a:xfrm>
            <a:off x="109030" y="1521562"/>
            <a:ext cx="8907613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783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Maven Pro</vt:lpstr>
      <vt:lpstr>Times New Roman</vt:lpstr>
      <vt:lpstr>Arial</vt:lpstr>
      <vt:lpstr>Nunito</vt:lpstr>
      <vt:lpstr>Momentum</vt:lpstr>
      <vt:lpstr>Austin Housing Price Indicators </vt:lpstr>
      <vt:lpstr>Project Statement </vt:lpstr>
      <vt:lpstr>Gentrification (Definition)</vt:lpstr>
      <vt:lpstr>Indicators</vt:lpstr>
      <vt:lpstr>Data Sources</vt:lpstr>
      <vt:lpstr>Rise in Housing Prices: 2012 to 2018</vt:lpstr>
      <vt:lpstr>How does building permits affect housing prices? </vt:lpstr>
      <vt:lpstr>How does building permits affect housing prices? </vt:lpstr>
      <vt:lpstr>How does issued building permits affect housing prices? </vt:lpstr>
      <vt:lpstr>PowerPoint Presentation</vt:lpstr>
      <vt:lpstr>Data Analysis - Housing Availability by ZIP</vt:lpstr>
      <vt:lpstr>Housing Affordability - Median Family Income </vt:lpstr>
      <vt:lpstr>How does the number of parks affect housing prices?</vt:lpstr>
      <vt:lpstr>PowerPoint Presentation</vt:lpstr>
      <vt:lpstr>How does crime affect housing prices?  </vt:lpstr>
      <vt:lpstr>PowerPoint Presentation</vt:lpstr>
      <vt:lpstr>Limitations</vt:lpstr>
      <vt:lpstr>Summary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Housing Price Indicators</dc:title>
  <dc:creator>Hannah</dc:creator>
  <cp:lastModifiedBy>Hannah</cp:lastModifiedBy>
  <cp:revision>6</cp:revision>
  <dcterms:modified xsi:type="dcterms:W3CDTF">2018-06-15T00:19:21Z</dcterms:modified>
</cp:coreProperties>
</file>