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3F9-D0A2-8E09-E9F2-E34D4C65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BA6F-10DF-8792-0267-1185D929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7354-440E-392C-2180-8710967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D9B1-823F-5451-A287-D4AE6B7E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E5B1-DFA7-0F16-3B74-B30DBA5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F75-9075-F6BB-20D3-93F5827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7FC6-1E25-4660-E4AA-4C85FAF6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B4B2-9223-13F1-D531-4B785FBF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25AE-60C5-A62C-5DA7-64620EC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0128-DEFE-20A1-58A3-36DE57A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5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36808-3B04-19E3-2877-7CD6E75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C75F-5B6C-1EF4-CC63-3F7E2E3C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F287-1F93-2BAD-A06B-67FADE4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B7E6-B564-F774-63D6-84CEA01A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B7C9-D4ED-388A-DBD0-62C9F55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7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5ECA-F2A6-968A-B615-E0D0DFC7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E81A-FF56-1E8A-30DF-E602CA6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BE5C-0329-0D57-C0F5-50A03DE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5574-6A1A-F5CF-BA12-A23A575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730-F761-4815-B267-9FF132E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5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32A-9413-8A53-EE8B-4BB15BC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9261-40BC-FB13-235E-1B47CD56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BD84-B6F8-432B-5919-9CBD223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3ACC-F13F-A114-75E2-FAD870C0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53D5-2162-2B4C-0E86-517FAF7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D66-150F-F9F9-95DB-AC7A7F9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6CA2-2C40-EA8F-E8B9-96AC4F50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93B1-23F5-FF1E-0172-9C6CA234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DD5A-A2D6-5851-4457-9EF772F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1167-AA02-42B8-FA1D-8EA31E8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AFA1-AC24-E079-2F45-E8537CF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EEE-1119-4AF6-A9AF-E4E4E09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876D-BCF9-7B11-444F-EB7AE61C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A206-40F7-692C-77A0-FF3B9E73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3189-2FC8-C94E-BD6D-4180AC7A8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D293-5D7F-E581-B7F2-8386DD245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F528-5468-E2BA-FB36-F2B8FB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81B8-B0CB-6C32-983E-014B5585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C0730-F51C-79CE-682A-8D14A85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E03-577F-7530-040C-0177C22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20B5-37B3-7DB3-4EE2-DF42C7A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C544-87B5-E2F1-ED17-ACB1549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6041-0679-E80C-E6C6-F54900AD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5E52-8592-29FB-778C-A3065EE8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9493-538B-6965-9D56-2022800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CFEE-BCA0-29C0-63F4-8C9E2A6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0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84E-F8E4-E105-F92F-03DF534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1224-AF4B-1FFD-03E9-B425CDD1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E29A-E8EE-CC05-FD43-274C353D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4E46-9339-A0F2-5351-1ED227F7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10F-366F-FEC2-39C3-24E1FF2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28BF-14A9-4C32-4060-4D3A6FB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C46-1E5E-3F99-7312-171FF4F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C1AE9-9C65-D119-C913-FF77F1D7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33D6-EC86-0B68-97FA-24307C3D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882A-129C-18CC-BBD4-5880D07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48F1-6592-6AB0-EF5E-FCE0278E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4A29-81BC-3B70-ACF6-0A16040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DC391-7217-91E4-F0F3-CB820CB4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87C2-2A05-AC68-E000-8F4E6A1E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37D-33A7-9B4F-455A-05F525BA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584A9-F754-42CE-B57E-C3D404DE9828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D1D6-B580-0698-61B6-2E6BB232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0AA9-AF70-C36B-4C87-5124522B6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6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2B63BA-3816-0EE3-AF0F-D077D688F6D3}"/>
              </a:ext>
            </a:extLst>
          </p:cNvPr>
          <p:cNvGrpSpPr/>
          <p:nvPr/>
        </p:nvGrpSpPr>
        <p:grpSpPr>
          <a:xfrm>
            <a:off x="1894626" y="277506"/>
            <a:ext cx="8027972" cy="5972636"/>
            <a:chOff x="-83061" y="79913"/>
            <a:chExt cx="9713849" cy="7226891"/>
          </a:xfrm>
        </p:grpSpPr>
        <p:pic>
          <p:nvPicPr>
            <p:cNvPr id="8" name="Graphic 7" descr="Male profile with solid fill">
              <a:extLst>
                <a:ext uri="{FF2B5EF4-FFF2-40B4-BE49-F238E27FC236}">
                  <a16:creationId xmlns:a16="http://schemas.microsoft.com/office/drawing/2014/main" id="{AE7D4B87-C24A-D673-7CC9-E959A541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2947" y="677535"/>
              <a:ext cx="624548" cy="624548"/>
            </a:xfrm>
            <a:prstGeom prst="rect">
              <a:avLst/>
            </a:prstGeom>
          </p:spPr>
        </p:pic>
        <p:pic>
          <p:nvPicPr>
            <p:cNvPr id="10" name="Graphic 9" descr="Office worker female with solid fill">
              <a:extLst>
                <a:ext uri="{FF2B5EF4-FFF2-40B4-BE49-F238E27FC236}">
                  <a16:creationId xmlns:a16="http://schemas.microsoft.com/office/drawing/2014/main" id="{9B89601E-7E30-AEFB-2B25-3C887E60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0646" y="677535"/>
              <a:ext cx="624548" cy="624548"/>
            </a:xfrm>
            <a:prstGeom prst="rect">
              <a:avLst/>
            </a:prstGeom>
          </p:spPr>
        </p:pic>
        <p:pic>
          <p:nvPicPr>
            <p:cNvPr id="12" name="Graphic 11" descr="Female Profile with solid fill">
              <a:extLst>
                <a:ext uri="{FF2B5EF4-FFF2-40B4-BE49-F238E27FC236}">
                  <a16:creationId xmlns:a16="http://schemas.microsoft.com/office/drawing/2014/main" id="{12D147F3-DE2C-5BD0-2170-1795632A6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12293" y="2408571"/>
              <a:ext cx="624548" cy="624548"/>
            </a:xfrm>
            <a:prstGeom prst="rect">
              <a:avLst/>
            </a:prstGeom>
          </p:spPr>
        </p:pic>
        <p:pic>
          <p:nvPicPr>
            <p:cNvPr id="14" name="Graphic 13" descr="Office worker male with solid fill">
              <a:extLst>
                <a:ext uri="{FF2B5EF4-FFF2-40B4-BE49-F238E27FC236}">
                  <a16:creationId xmlns:a16="http://schemas.microsoft.com/office/drawing/2014/main" id="{3A6F85B0-486D-3761-491F-E8344F7F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12293" y="3517811"/>
              <a:ext cx="624548" cy="624548"/>
            </a:xfrm>
            <a:prstGeom prst="rect">
              <a:avLst/>
            </a:prstGeom>
          </p:spPr>
        </p:pic>
        <p:pic>
          <p:nvPicPr>
            <p:cNvPr id="16" name="Graphic 15" descr="School boy with solid fill">
              <a:extLst>
                <a:ext uri="{FF2B5EF4-FFF2-40B4-BE49-F238E27FC236}">
                  <a16:creationId xmlns:a16="http://schemas.microsoft.com/office/drawing/2014/main" id="{6AEB9E4B-59B4-5F41-61DD-C645515E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12293" y="2956641"/>
              <a:ext cx="624548" cy="624548"/>
            </a:xfrm>
            <a:prstGeom prst="rect">
              <a:avLst/>
            </a:prstGeom>
          </p:spPr>
        </p:pic>
        <p:pic>
          <p:nvPicPr>
            <p:cNvPr id="17" name="Graphic 16" descr="Female Profile with solid fill">
              <a:extLst>
                <a:ext uri="{FF2B5EF4-FFF2-40B4-BE49-F238E27FC236}">
                  <a16:creationId xmlns:a16="http://schemas.microsoft.com/office/drawing/2014/main" id="{8A61B95A-5F73-785A-EB9B-FDEB3DC12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12293" y="4112649"/>
              <a:ext cx="624548" cy="624548"/>
            </a:xfrm>
            <a:prstGeom prst="rect">
              <a:avLst/>
            </a:prstGeom>
          </p:spPr>
        </p:pic>
        <p:pic>
          <p:nvPicPr>
            <p:cNvPr id="18" name="Graphic 17" descr="Office worker female with solid fill">
              <a:extLst>
                <a:ext uri="{FF2B5EF4-FFF2-40B4-BE49-F238E27FC236}">
                  <a16:creationId xmlns:a16="http://schemas.microsoft.com/office/drawing/2014/main" id="{40F7BC9C-2086-D444-8BD2-3955A1ED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2293" y="1239480"/>
              <a:ext cx="624548" cy="624548"/>
            </a:xfrm>
            <a:prstGeom prst="rect">
              <a:avLst/>
            </a:prstGeom>
          </p:spPr>
        </p:pic>
        <p:pic>
          <p:nvPicPr>
            <p:cNvPr id="20" name="Graphic 19" descr="Male profile with solid fill">
              <a:extLst>
                <a:ext uri="{FF2B5EF4-FFF2-40B4-BE49-F238E27FC236}">
                  <a16:creationId xmlns:a16="http://schemas.microsoft.com/office/drawing/2014/main" id="{888E3867-3BF0-E439-8B01-4C36DA9CE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399" y="677535"/>
              <a:ext cx="624548" cy="624548"/>
            </a:xfrm>
            <a:prstGeom prst="rect">
              <a:avLst/>
            </a:prstGeom>
          </p:spPr>
        </p:pic>
        <p:pic>
          <p:nvPicPr>
            <p:cNvPr id="21" name="Graphic 20" descr="School boy with solid fill">
              <a:extLst>
                <a:ext uri="{FF2B5EF4-FFF2-40B4-BE49-F238E27FC236}">
                  <a16:creationId xmlns:a16="http://schemas.microsoft.com/office/drawing/2014/main" id="{05730793-E8CC-D925-D760-19C92982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09487" y="677535"/>
              <a:ext cx="624548" cy="624548"/>
            </a:xfrm>
            <a:prstGeom prst="rect">
              <a:avLst/>
            </a:prstGeom>
          </p:spPr>
        </p:pic>
        <p:pic>
          <p:nvPicPr>
            <p:cNvPr id="22" name="Graphic 21" descr="Office worker male with solid fill">
              <a:extLst>
                <a:ext uri="{FF2B5EF4-FFF2-40B4-BE49-F238E27FC236}">
                  <a16:creationId xmlns:a16="http://schemas.microsoft.com/office/drawing/2014/main" id="{C4EFF6D2-1649-2B1D-9315-E26DEBA9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62638" y="677535"/>
              <a:ext cx="624548" cy="624548"/>
            </a:xfrm>
            <a:prstGeom prst="rect">
              <a:avLst/>
            </a:prstGeom>
          </p:spPr>
        </p:pic>
        <p:pic>
          <p:nvPicPr>
            <p:cNvPr id="23" name="Graphic 22" descr="Female Profile with solid fill">
              <a:extLst>
                <a:ext uri="{FF2B5EF4-FFF2-40B4-BE49-F238E27FC236}">
                  <a16:creationId xmlns:a16="http://schemas.microsoft.com/office/drawing/2014/main" id="{C7D5209E-D859-9034-9FC4-09E79B96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56098" y="677535"/>
              <a:ext cx="624548" cy="624548"/>
            </a:xfrm>
            <a:prstGeom prst="rect">
              <a:avLst/>
            </a:prstGeom>
          </p:spPr>
        </p:pic>
        <p:pic>
          <p:nvPicPr>
            <p:cNvPr id="24" name="Graphic 23" descr="Male profile with solid fill">
              <a:extLst>
                <a:ext uri="{FF2B5EF4-FFF2-40B4-BE49-F238E27FC236}">
                  <a16:creationId xmlns:a16="http://schemas.microsoft.com/office/drawing/2014/main" id="{65C266F6-A10D-B9A9-36A4-1480412DC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2293" y="1820232"/>
              <a:ext cx="624548" cy="624548"/>
            </a:xfrm>
            <a:prstGeom prst="rect">
              <a:avLst/>
            </a:prstGeom>
          </p:spPr>
        </p:pic>
        <p:pic>
          <p:nvPicPr>
            <p:cNvPr id="25" name="Graphic 24" descr="Office worker female with solid fill">
              <a:extLst>
                <a:ext uri="{FF2B5EF4-FFF2-40B4-BE49-F238E27FC236}">
                  <a16:creationId xmlns:a16="http://schemas.microsoft.com/office/drawing/2014/main" id="{27099B29-E52C-E80B-4638-79C107F1C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76" y="677535"/>
              <a:ext cx="624548" cy="624548"/>
            </a:xfrm>
            <a:prstGeom prst="rect">
              <a:avLst/>
            </a:prstGeom>
          </p:spPr>
        </p:pic>
        <p:pic>
          <p:nvPicPr>
            <p:cNvPr id="26" name="Graphic 25" descr="Female Profile with solid fill">
              <a:extLst>
                <a:ext uri="{FF2B5EF4-FFF2-40B4-BE49-F238E27FC236}">
                  <a16:creationId xmlns:a16="http://schemas.microsoft.com/office/drawing/2014/main" id="{8B4FFD7F-7F41-1DF1-00BC-2335D8447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4736" y="677535"/>
              <a:ext cx="624548" cy="624548"/>
            </a:xfrm>
            <a:prstGeom prst="rect">
              <a:avLst/>
            </a:prstGeom>
          </p:spPr>
        </p:pic>
        <p:pic>
          <p:nvPicPr>
            <p:cNvPr id="27" name="Graphic 26" descr="School boy with solid fill">
              <a:extLst>
                <a:ext uri="{FF2B5EF4-FFF2-40B4-BE49-F238E27FC236}">
                  <a16:creationId xmlns:a16="http://schemas.microsoft.com/office/drawing/2014/main" id="{97BAAEC3-87EE-EC9E-55A7-F54A367F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85271" y="677535"/>
              <a:ext cx="624548" cy="624548"/>
            </a:xfrm>
            <a:prstGeom prst="rect">
              <a:avLst/>
            </a:prstGeom>
          </p:spPr>
        </p:pic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23EB28D4-3AF0-8938-0DCB-32C14EEF3825}"/>
                </a:ext>
              </a:extLst>
            </p:cNvPr>
            <p:cNvSpPr/>
            <p:nvPr/>
          </p:nvSpPr>
          <p:spPr>
            <a:xfrm flipH="1">
              <a:off x="1779079" y="1235735"/>
              <a:ext cx="331807" cy="3441814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32569F8-778F-6730-16B4-8EC6F05A87FC}"/>
                </a:ext>
              </a:extLst>
            </p:cNvPr>
            <p:cNvSpPr/>
            <p:nvPr/>
          </p:nvSpPr>
          <p:spPr>
            <a:xfrm rot="5400000" flipH="1">
              <a:off x="5287105" y="-2202864"/>
              <a:ext cx="331807" cy="5632337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6F14-77A7-73DB-8D6B-D10A7CA65AC8}"/>
                </a:ext>
              </a:extLst>
            </p:cNvPr>
            <p:cNvSpPr txBox="1"/>
            <p:nvPr/>
          </p:nvSpPr>
          <p:spPr>
            <a:xfrm>
              <a:off x="2810147" y="79913"/>
              <a:ext cx="5247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Received Experimental Intervention</a:t>
              </a:r>
              <a:endParaRPr lang="en-AU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5D7C9F-78B3-702F-24C0-4A5CE20DA84F}"/>
                </a:ext>
              </a:extLst>
            </p:cNvPr>
            <p:cNvSpPr txBox="1"/>
            <p:nvPr/>
          </p:nvSpPr>
          <p:spPr>
            <a:xfrm>
              <a:off x="-83061" y="2353555"/>
              <a:ext cx="206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Received Control Intervention</a:t>
              </a:r>
              <a:endParaRPr lang="en-AU" b="1" dirty="0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6F3D77D9-473D-00BD-3763-CA90991C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0718" y="1904906"/>
              <a:ext cx="469232" cy="469232"/>
            </a:xfrm>
            <a:prstGeom prst="rect">
              <a:avLst/>
            </a:prstGeom>
          </p:spPr>
        </p:pic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9B35ED85-52F4-AAB5-C2B9-98C9B0B8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2928" y="1904906"/>
              <a:ext cx="469232" cy="469232"/>
            </a:xfrm>
            <a:prstGeom prst="rect">
              <a:avLst/>
            </a:prstGeom>
          </p:spPr>
        </p:pic>
        <p:pic>
          <p:nvPicPr>
            <p:cNvPr id="42" name="Graphic 41" descr="Close with solid fill">
              <a:extLst>
                <a:ext uri="{FF2B5EF4-FFF2-40B4-BE49-F238E27FC236}">
                  <a16:creationId xmlns:a16="http://schemas.microsoft.com/office/drawing/2014/main" id="{49C5D4DD-5BD3-BC5A-D663-5CDC016A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955" y="2449449"/>
              <a:ext cx="469232" cy="469232"/>
            </a:xfrm>
            <a:prstGeom prst="rect">
              <a:avLst/>
            </a:prstGeom>
          </p:spPr>
        </p:pic>
        <p:pic>
          <p:nvPicPr>
            <p:cNvPr id="43" name="Graphic 42" descr="Close with solid fill">
              <a:extLst>
                <a:ext uri="{FF2B5EF4-FFF2-40B4-BE49-F238E27FC236}">
                  <a16:creationId xmlns:a16="http://schemas.microsoft.com/office/drawing/2014/main" id="{644B977C-E959-1610-D744-11444CF9D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63258" y="4157000"/>
              <a:ext cx="469232" cy="469232"/>
            </a:xfrm>
            <a:prstGeom prst="rect">
              <a:avLst/>
            </a:prstGeom>
          </p:spPr>
        </p:pic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9FC6AF8E-FB56-5E8A-A18E-0E4BCB8B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83593" y="4157000"/>
              <a:ext cx="469232" cy="469232"/>
            </a:xfrm>
            <a:prstGeom prst="rect">
              <a:avLst/>
            </a:prstGeom>
          </p:spPr>
        </p:pic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A38BD73B-55EE-E0F0-0F27-D353CCA25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5992" y="4157000"/>
              <a:ext cx="469232" cy="469232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0FEA4D58-2077-F647-9091-FF2D30FE0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30269" y="4157000"/>
              <a:ext cx="469232" cy="469232"/>
            </a:xfrm>
            <a:prstGeom prst="rect">
              <a:avLst/>
            </a:prstGeom>
          </p:spPr>
        </p:pic>
        <p:pic>
          <p:nvPicPr>
            <p:cNvPr id="47" name="Graphic 46" descr="Close with solid fill">
              <a:extLst>
                <a:ext uri="{FF2B5EF4-FFF2-40B4-BE49-F238E27FC236}">
                  <a16:creationId xmlns:a16="http://schemas.microsoft.com/office/drawing/2014/main" id="{061C6001-2341-EF2A-60F1-2D6095CD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72242" y="4157000"/>
              <a:ext cx="469232" cy="469232"/>
            </a:xfrm>
            <a:prstGeom prst="rect">
              <a:avLst/>
            </a:prstGeom>
          </p:spPr>
        </p:pic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6475A07C-B7F9-D5A8-4373-812BFEC3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16324" y="4157000"/>
              <a:ext cx="469232" cy="469232"/>
            </a:xfrm>
            <a:prstGeom prst="rect">
              <a:avLst/>
            </a:prstGeom>
          </p:spPr>
        </p:pic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DA773B89-A341-D9DB-8174-13358983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99862" y="4157000"/>
              <a:ext cx="469232" cy="469232"/>
            </a:xfrm>
            <a:prstGeom prst="rect">
              <a:avLst/>
            </a:prstGeom>
          </p:spPr>
        </p:pic>
        <p:pic>
          <p:nvPicPr>
            <p:cNvPr id="50" name="Graphic 49" descr="Checkmark with solid fill">
              <a:extLst>
                <a:ext uri="{FF2B5EF4-FFF2-40B4-BE49-F238E27FC236}">
                  <a16:creationId xmlns:a16="http://schemas.microsoft.com/office/drawing/2014/main" id="{695EAF57-C925-0C0D-454C-F3ABB89D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32881" y="1343051"/>
              <a:ext cx="469232" cy="469232"/>
            </a:xfrm>
            <a:prstGeom prst="rect">
              <a:avLst/>
            </a:prstGeom>
          </p:spPr>
        </p:pic>
        <p:pic>
          <p:nvPicPr>
            <p:cNvPr id="51" name="Graphic 50" descr="Checkmark with solid fill">
              <a:extLst>
                <a:ext uri="{FF2B5EF4-FFF2-40B4-BE49-F238E27FC236}">
                  <a16:creationId xmlns:a16="http://schemas.microsoft.com/office/drawing/2014/main" id="{59665EA2-4133-208A-DBB2-D6A2D7C48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2928" y="2449449"/>
              <a:ext cx="469232" cy="469232"/>
            </a:xfrm>
            <a:prstGeom prst="rect">
              <a:avLst/>
            </a:prstGeom>
          </p:spPr>
        </p:pic>
        <p:pic>
          <p:nvPicPr>
            <p:cNvPr id="52" name="Graphic 51" descr="Checkmark with solid fill">
              <a:extLst>
                <a:ext uri="{FF2B5EF4-FFF2-40B4-BE49-F238E27FC236}">
                  <a16:creationId xmlns:a16="http://schemas.microsoft.com/office/drawing/2014/main" id="{A52EF9D7-7AB4-AD36-8D94-95E178871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32881" y="3002989"/>
              <a:ext cx="469232" cy="469232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8F74023A-E243-4E36-3929-8393FC5F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32881" y="3608545"/>
              <a:ext cx="469232" cy="469232"/>
            </a:xfrm>
            <a:prstGeom prst="rect">
              <a:avLst/>
            </a:prstGeom>
          </p:spPr>
        </p:pic>
        <p:pic>
          <p:nvPicPr>
            <p:cNvPr id="54" name="Graphic 53" descr="Checkmark with solid fill">
              <a:extLst>
                <a:ext uri="{FF2B5EF4-FFF2-40B4-BE49-F238E27FC236}">
                  <a16:creationId xmlns:a16="http://schemas.microsoft.com/office/drawing/2014/main" id="{8476C77B-79C9-774D-7001-839A4F946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1904906"/>
              <a:ext cx="469232" cy="469232"/>
            </a:xfrm>
            <a:prstGeom prst="rect">
              <a:avLst/>
            </a:prstGeom>
          </p:spPr>
        </p:pic>
        <p:pic>
          <p:nvPicPr>
            <p:cNvPr id="55" name="Graphic 54" descr="Checkmark with solid fill">
              <a:extLst>
                <a:ext uri="{FF2B5EF4-FFF2-40B4-BE49-F238E27FC236}">
                  <a16:creationId xmlns:a16="http://schemas.microsoft.com/office/drawing/2014/main" id="{43908E92-2F31-5F0D-4E47-72497F61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1343051"/>
              <a:ext cx="469232" cy="469232"/>
            </a:xfrm>
            <a:prstGeom prst="rect">
              <a:avLst/>
            </a:prstGeom>
          </p:spPr>
        </p:pic>
        <p:pic>
          <p:nvPicPr>
            <p:cNvPr id="56" name="Graphic 55" descr="Checkmark with solid fill">
              <a:extLst>
                <a:ext uri="{FF2B5EF4-FFF2-40B4-BE49-F238E27FC236}">
                  <a16:creationId xmlns:a16="http://schemas.microsoft.com/office/drawing/2014/main" id="{28D90842-3794-28E2-9910-C18386EE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2449449"/>
              <a:ext cx="469232" cy="469232"/>
            </a:xfrm>
            <a:prstGeom prst="rect">
              <a:avLst/>
            </a:prstGeom>
          </p:spPr>
        </p:pic>
        <p:pic>
          <p:nvPicPr>
            <p:cNvPr id="57" name="Graphic 56" descr="Checkmark with solid fill">
              <a:extLst>
                <a:ext uri="{FF2B5EF4-FFF2-40B4-BE49-F238E27FC236}">
                  <a16:creationId xmlns:a16="http://schemas.microsoft.com/office/drawing/2014/main" id="{B0ADD6A3-D418-59F1-5268-5027C31AD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3002989"/>
              <a:ext cx="469232" cy="469232"/>
            </a:xfrm>
            <a:prstGeom prst="rect">
              <a:avLst/>
            </a:prstGeom>
          </p:spPr>
        </p:pic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142FF474-A2E6-16E7-6D5B-B9CF48D9886A}"/>
                </a:ext>
              </a:extLst>
            </p:cNvPr>
            <p:cNvSpPr/>
            <p:nvPr/>
          </p:nvSpPr>
          <p:spPr>
            <a:xfrm>
              <a:off x="7158168" y="3665473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026776C8-0FD6-A1BD-4BB0-220B95AB6EC0}"/>
                </a:ext>
              </a:extLst>
            </p:cNvPr>
            <p:cNvSpPr/>
            <p:nvPr/>
          </p:nvSpPr>
          <p:spPr>
            <a:xfrm>
              <a:off x="2769023" y="1399979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DE182A37-D955-45AB-08E1-3039919380E9}"/>
                </a:ext>
              </a:extLst>
            </p:cNvPr>
            <p:cNvSpPr/>
            <p:nvPr/>
          </p:nvSpPr>
          <p:spPr>
            <a:xfrm>
              <a:off x="3376261" y="1399979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67" name="Graphic 66" descr="Close with solid fill">
              <a:extLst>
                <a:ext uri="{FF2B5EF4-FFF2-40B4-BE49-F238E27FC236}">
                  <a16:creationId xmlns:a16="http://schemas.microsoft.com/office/drawing/2014/main" id="{8FAF14D7-4FF3-7D49-7015-A12DDB7E4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0718" y="3608545"/>
              <a:ext cx="469232" cy="469232"/>
            </a:xfrm>
            <a:prstGeom prst="rect">
              <a:avLst/>
            </a:prstGeom>
          </p:spPr>
        </p:pic>
        <p:pic>
          <p:nvPicPr>
            <p:cNvPr id="68" name="Graphic 67" descr="Close with solid fill">
              <a:extLst>
                <a:ext uri="{FF2B5EF4-FFF2-40B4-BE49-F238E27FC236}">
                  <a16:creationId xmlns:a16="http://schemas.microsoft.com/office/drawing/2014/main" id="{75C2176D-519C-C254-8DE8-A1E548F3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955" y="3608545"/>
              <a:ext cx="469232" cy="469232"/>
            </a:xfrm>
            <a:prstGeom prst="rect">
              <a:avLst/>
            </a:prstGeom>
          </p:spPr>
        </p:pic>
        <p:pic>
          <p:nvPicPr>
            <p:cNvPr id="69" name="Graphic 68" descr="Close with solid fill">
              <a:extLst>
                <a:ext uri="{FF2B5EF4-FFF2-40B4-BE49-F238E27FC236}">
                  <a16:creationId xmlns:a16="http://schemas.microsoft.com/office/drawing/2014/main" id="{1EE8B18E-DCC7-D048-D8B7-D8B6C6D02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63258" y="3608545"/>
              <a:ext cx="469232" cy="469232"/>
            </a:xfrm>
            <a:prstGeom prst="rect">
              <a:avLst/>
            </a:prstGeom>
          </p:spPr>
        </p:pic>
        <p:pic>
          <p:nvPicPr>
            <p:cNvPr id="70" name="Graphic 69" descr="Close with solid fill">
              <a:extLst>
                <a:ext uri="{FF2B5EF4-FFF2-40B4-BE49-F238E27FC236}">
                  <a16:creationId xmlns:a16="http://schemas.microsoft.com/office/drawing/2014/main" id="{D88FBAE0-85D3-7B0D-D2E1-C7AEDFAB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83593" y="3608545"/>
              <a:ext cx="469232" cy="469232"/>
            </a:xfrm>
            <a:prstGeom prst="rect">
              <a:avLst/>
            </a:prstGeom>
          </p:spPr>
        </p:pic>
        <p:pic>
          <p:nvPicPr>
            <p:cNvPr id="71" name="Graphic 70" descr="Close with solid fill">
              <a:extLst>
                <a:ext uri="{FF2B5EF4-FFF2-40B4-BE49-F238E27FC236}">
                  <a16:creationId xmlns:a16="http://schemas.microsoft.com/office/drawing/2014/main" id="{44101069-C4AB-C59C-9788-7DB87548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5992" y="3608545"/>
              <a:ext cx="469232" cy="469232"/>
            </a:xfrm>
            <a:prstGeom prst="rect">
              <a:avLst/>
            </a:prstGeom>
          </p:spPr>
        </p:pic>
        <p:pic>
          <p:nvPicPr>
            <p:cNvPr id="72" name="Graphic 71" descr="Close with solid fill">
              <a:extLst>
                <a:ext uri="{FF2B5EF4-FFF2-40B4-BE49-F238E27FC236}">
                  <a16:creationId xmlns:a16="http://schemas.microsoft.com/office/drawing/2014/main" id="{A9471387-BC96-F4F2-DD62-B89F39F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30269" y="3608545"/>
              <a:ext cx="469232" cy="469232"/>
            </a:xfrm>
            <a:prstGeom prst="rect">
              <a:avLst/>
            </a:prstGeom>
          </p:spPr>
        </p:pic>
        <p:pic>
          <p:nvPicPr>
            <p:cNvPr id="73" name="Graphic 72" descr="Close with solid fill">
              <a:extLst>
                <a:ext uri="{FF2B5EF4-FFF2-40B4-BE49-F238E27FC236}">
                  <a16:creationId xmlns:a16="http://schemas.microsoft.com/office/drawing/2014/main" id="{8DC70C90-E893-818F-F63C-B7EDEC8F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72242" y="3608545"/>
              <a:ext cx="469232" cy="469232"/>
            </a:xfrm>
            <a:prstGeom prst="rect">
              <a:avLst/>
            </a:prstGeom>
          </p:spPr>
        </p:pic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CE22AB02-9800-AE77-F1C9-2775A0D13827}"/>
                </a:ext>
              </a:extLst>
            </p:cNvPr>
            <p:cNvSpPr/>
            <p:nvPr/>
          </p:nvSpPr>
          <p:spPr>
            <a:xfrm>
              <a:off x="6530548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2F14154F-3FA1-4AB3-E8EE-7B5CA22E01A8}"/>
                </a:ext>
              </a:extLst>
            </p:cNvPr>
            <p:cNvSpPr/>
            <p:nvPr/>
          </p:nvSpPr>
          <p:spPr>
            <a:xfrm>
              <a:off x="5888575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48D51A49-A28E-1BD6-3B96-2C60144E26AE}"/>
                </a:ext>
              </a:extLst>
            </p:cNvPr>
            <p:cNvSpPr/>
            <p:nvPr/>
          </p:nvSpPr>
          <p:spPr>
            <a:xfrm>
              <a:off x="5284298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D2A82D81-CC27-DD84-591D-22E90548F86F}"/>
                </a:ext>
              </a:extLst>
            </p:cNvPr>
            <p:cNvSpPr/>
            <p:nvPr/>
          </p:nvSpPr>
          <p:spPr>
            <a:xfrm>
              <a:off x="4641899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301CE8F9-FB92-5788-94B7-1FFEC8C23FDA}"/>
                </a:ext>
              </a:extLst>
            </p:cNvPr>
            <p:cNvSpPr/>
            <p:nvPr/>
          </p:nvSpPr>
          <p:spPr>
            <a:xfrm>
              <a:off x="4021564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FF53781C-7243-A010-1762-4F083FE252E1}"/>
                </a:ext>
              </a:extLst>
            </p:cNvPr>
            <p:cNvSpPr/>
            <p:nvPr/>
          </p:nvSpPr>
          <p:spPr>
            <a:xfrm>
              <a:off x="3376261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83" name="Circle: Hollow 82">
              <a:extLst>
                <a:ext uri="{FF2B5EF4-FFF2-40B4-BE49-F238E27FC236}">
                  <a16:creationId xmlns:a16="http://schemas.microsoft.com/office/drawing/2014/main" id="{6C68F57D-BE46-E84B-330D-6B49C98FCBEB}"/>
                </a:ext>
              </a:extLst>
            </p:cNvPr>
            <p:cNvSpPr/>
            <p:nvPr/>
          </p:nvSpPr>
          <p:spPr>
            <a:xfrm>
              <a:off x="2769023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190BEDBB-A679-6C15-490C-B15033BB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2242" y="1904906"/>
              <a:ext cx="469232" cy="469232"/>
            </a:xfrm>
            <a:prstGeom prst="rect">
              <a:avLst/>
            </a:prstGeom>
          </p:spPr>
        </p:pic>
        <p:pic>
          <p:nvPicPr>
            <p:cNvPr id="85" name="Graphic 84" descr="Checkmark with solid fill">
              <a:extLst>
                <a:ext uri="{FF2B5EF4-FFF2-40B4-BE49-F238E27FC236}">
                  <a16:creationId xmlns:a16="http://schemas.microsoft.com/office/drawing/2014/main" id="{75BC6B58-23DE-4025-969B-7F35BDF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2242" y="1343051"/>
              <a:ext cx="469232" cy="469232"/>
            </a:xfrm>
            <a:prstGeom prst="rect">
              <a:avLst/>
            </a:prstGeom>
          </p:spPr>
        </p:pic>
        <p:pic>
          <p:nvPicPr>
            <p:cNvPr id="86" name="Graphic 85" descr="Checkmark with solid fill">
              <a:extLst>
                <a:ext uri="{FF2B5EF4-FFF2-40B4-BE49-F238E27FC236}">
                  <a16:creationId xmlns:a16="http://schemas.microsoft.com/office/drawing/2014/main" id="{03C55066-C1BB-E0E9-F174-36C9130B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2242" y="2449449"/>
              <a:ext cx="469232" cy="469232"/>
            </a:xfrm>
            <a:prstGeom prst="rect">
              <a:avLst/>
            </a:prstGeom>
          </p:spPr>
        </p:pic>
        <p:pic>
          <p:nvPicPr>
            <p:cNvPr id="87" name="Graphic 86" descr="Checkmark with solid fill">
              <a:extLst>
                <a:ext uri="{FF2B5EF4-FFF2-40B4-BE49-F238E27FC236}">
                  <a16:creationId xmlns:a16="http://schemas.microsoft.com/office/drawing/2014/main" id="{E864A173-37B6-B9FF-4BD7-59B46FE8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0269" y="1904906"/>
              <a:ext cx="469232" cy="469232"/>
            </a:xfrm>
            <a:prstGeom prst="rect">
              <a:avLst/>
            </a:prstGeom>
          </p:spPr>
        </p:pic>
        <p:pic>
          <p:nvPicPr>
            <p:cNvPr id="88" name="Graphic 87" descr="Checkmark with solid fill">
              <a:extLst>
                <a:ext uri="{FF2B5EF4-FFF2-40B4-BE49-F238E27FC236}">
                  <a16:creationId xmlns:a16="http://schemas.microsoft.com/office/drawing/2014/main" id="{6E2C8A42-03DF-DB35-92D6-EBCC29B18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0269" y="1343051"/>
              <a:ext cx="469232" cy="469232"/>
            </a:xfrm>
            <a:prstGeom prst="rect">
              <a:avLst/>
            </a:prstGeom>
          </p:spPr>
        </p:pic>
        <p:pic>
          <p:nvPicPr>
            <p:cNvPr id="89" name="Graphic 88" descr="Checkmark with solid fill">
              <a:extLst>
                <a:ext uri="{FF2B5EF4-FFF2-40B4-BE49-F238E27FC236}">
                  <a16:creationId xmlns:a16="http://schemas.microsoft.com/office/drawing/2014/main" id="{871C119A-2409-5D2E-47E0-B6F778F5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0269" y="2449449"/>
              <a:ext cx="469232" cy="469232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53FBDFE1-FD56-3967-8C9D-F04A53473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5992" y="1904906"/>
              <a:ext cx="469232" cy="469232"/>
            </a:xfrm>
            <a:prstGeom prst="rect">
              <a:avLst/>
            </a:prstGeom>
          </p:spPr>
        </p:pic>
        <p:pic>
          <p:nvPicPr>
            <p:cNvPr id="91" name="Graphic 90" descr="Checkmark with solid fill">
              <a:extLst>
                <a:ext uri="{FF2B5EF4-FFF2-40B4-BE49-F238E27FC236}">
                  <a16:creationId xmlns:a16="http://schemas.microsoft.com/office/drawing/2014/main" id="{4921EEC3-304B-C7EA-8CB0-3C90CB33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5992" y="1343051"/>
              <a:ext cx="469232" cy="469232"/>
            </a:xfrm>
            <a:prstGeom prst="rect">
              <a:avLst/>
            </a:prstGeom>
          </p:spPr>
        </p:pic>
        <p:pic>
          <p:nvPicPr>
            <p:cNvPr id="92" name="Graphic 91" descr="Checkmark with solid fill">
              <a:extLst>
                <a:ext uri="{FF2B5EF4-FFF2-40B4-BE49-F238E27FC236}">
                  <a16:creationId xmlns:a16="http://schemas.microsoft.com/office/drawing/2014/main" id="{5E180E3A-E14B-E3DF-3288-DB5DBE1A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5992" y="2449449"/>
              <a:ext cx="469232" cy="469232"/>
            </a:xfrm>
            <a:prstGeom prst="rect">
              <a:avLst/>
            </a:prstGeom>
          </p:spPr>
        </p:pic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FAAB63F6-7AA6-CE0B-5CC5-16B6327F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3593" y="1904906"/>
              <a:ext cx="469232" cy="469232"/>
            </a:xfrm>
            <a:prstGeom prst="rect">
              <a:avLst/>
            </a:prstGeom>
          </p:spPr>
        </p:pic>
        <p:pic>
          <p:nvPicPr>
            <p:cNvPr id="94" name="Graphic 93" descr="Checkmark with solid fill">
              <a:extLst>
                <a:ext uri="{FF2B5EF4-FFF2-40B4-BE49-F238E27FC236}">
                  <a16:creationId xmlns:a16="http://schemas.microsoft.com/office/drawing/2014/main" id="{9199FB76-2ECC-49A3-FA84-35F6557F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3593" y="1343051"/>
              <a:ext cx="469232" cy="469232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5FB509BA-55E7-386F-33B3-8DA9C5F7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3593" y="2449449"/>
              <a:ext cx="469232" cy="469232"/>
            </a:xfrm>
            <a:prstGeom prst="rect">
              <a:avLst/>
            </a:prstGeom>
          </p:spPr>
        </p:pic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517F7B6C-B489-8286-1C3D-756D7F270BCE}"/>
                </a:ext>
              </a:extLst>
            </p:cNvPr>
            <p:cNvSpPr/>
            <p:nvPr/>
          </p:nvSpPr>
          <p:spPr>
            <a:xfrm>
              <a:off x="4021564" y="250637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7" name="Circle: Hollow 96">
              <a:extLst>
                <a:ext uri="{FF2B5EF4-FFF2-40B4-BE49-F238E27FC236}">
                  <a16:creationId xmlns:a16="http://schemas.microsoft.com/office/drawing/2014/main" id="{7F2D7DEA-68A9-F868-B1EB-95C5B0A8FC3A}"/>
                </a:ext>
              </a:extLst>
            </p:cNvPr>
            <p:cNvSpPr/>
            <p:nvPr/>
          </p:nvSpPr>
          <p:spPr>
            <a:xfrm>
              <a:off x="4021564" y="1961834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B9C53ED4-6549-E018-0456-39A05C0398C2}"/>
                </a:ext>
              </a:extLst>
            </p:cNvPr>
            <p:cNvSpPr/>
            <p:nvPr/>
          </p:nvSpPr>
          <p:spPr>
            <a:xfrm>
              <a:off x="4021564" y="1399979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F19B0058-DDFB-109F-88F3-1C6BC0E9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7955" y="1904906"/>
              <a:ext cx="469232" cy="469232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39AD3DBD-2EB8-6E4A-497D-12F8C82C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10718" y="2449449"/>
              <a:ext cx="469232" cy="469232"/>
            </a:xfrm>
            <a:prstGeom prst="rect">
              <a:avLst/>
            </a:prstGeom>
          </p:spPr>
        </p:pic>
        <p:pic>
          <p:nvPicPr>
            <p:cNvPr id="101" name="Graphic 100" descr="Close with solid fill">
              <a:extLst>
                <a:ext uri="{FF2B5EF4-FFF2-40B4-BE49-F238E27FC236}">
                  <a16:creationId xmlns:a16="http://schemas.microsoft.com/office/drawing/2014/main" id="{C985F5AA-9793-AFFD-3A83-24A02665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0718" y="4157000"/>
              <a:ext cx="469232" cy="469232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B5B9A2F7-6AFD-1F6B-641D-12704BF1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955" y="4157000"/>
              <a:ext cx="469232" cy="469232"/>
            </a:xfrm>
            <a:prstGeom prst="rect">
              <a:avLst/>
            </a:prstGeom>
          </p:spPr>
        </p:pic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83A971B-11FD-038A-2668-D428E0AA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7911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171B078-A063-5717-4506-17A85C47C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346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18A252-E216-6ADA-F8B0-D6002994A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80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F9B3A5-6971-6A84-FFE0-AE29CB339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215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3F5115-0A9F-94E4-AEF9-FA94DB888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650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028BA5-C911-33B1-F91D-279125027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085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4D7865-4EDA-AA01-39A3-1ECD75BB4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4519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1D5515-D31B-4FAA-510B-0F394CEC5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3954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BD138A0-4086-F924-7763-0213E2F06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3389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B65203E-2DC6-0EDA-5C6B-7257B0E80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827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C3173DC-A84E-2B2A-4E96-13FBC4F3D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9" y="4677548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2DE62FB-AFEE-90DF-1AD5-D3BD60B10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146" y="1306551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A01DC85-21B3-F232-F446-7B5F6041B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8" y="4115717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5F94127-2B8A-7C07-7D11-409FE9AA1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146" y="3553884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BF5E0ED-823E-BE9E-537F-1539063DA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8" y="2992051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33316E-D574-E6B2-32C4-5C21CFE76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7" y="2430217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6AC0E0-C195-03F9-404F-958A6628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6" y="1868384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7B644FC-2F66-FEEF-95F3-104DAC275368}"/>
                </a:ext>
              </a:extLst>
            </p:cNvPr>
            <p:cNvGrpSpPr/>
            <p:nvPr/>
          </p:nvGrpSpPr>
          <p:grpSpPr>
            <a:xfrm>
              <a:off x="1250156" y="4870562"/>
              <a:ext cx="8380632" cy="2436242"/>
              <a:chOff x="763769" y="4819676"/>
              <a:chExt cx="8380632" cy="2436242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12AD8D8-006D-117B-7FD6-D1FF04F538D5}"/>
                  </a:ext>
                </a:extLst>
              </p:cNvPr>
              <p:cNvGrpSpPr/>
              <p:nvPr/>
            </p:nvGrpSpPr>
            <p:grpSpPr>
              <a:xfrm>
                <a:off x="856336" y="5166013"/>
                <a:ext cx="8288065" cy="1477109"/>
                <a:chOff x="8492848" y="1441572"/>
                <a:chExt cx="8288065" cy="1477109"/>
              </a:xfrm>
            </p:grpSpPr>
            <p:pic>
              <p:nvPicPr>
                <p:cNvPr id="125" name="Graphic 124" descr="Checkmark with solid fill">
                  <a:extLst>
                    <a:ext uri="{FF2B5EF4-FFF2-40B4-BE49-F238E27FC236}">
                      <a16:creationId xmlns:a16="http://schemas.microsoft.com/office/drawing/2014/main" id="{1ABA2D2E-87BA-90FA-C00C-F83FDAEFC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6814" y="1441572"/>
                  <a:ext cx="469232" cy="469232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Close with solid fill">
                  <a:extLst>
                    <a:ext uri="{FF2B5EF4-FFF2-40B4-BE49-F238E27FC236}">
                      <a16:creationId xmlns:a16="http://schemas.microsoft.com/office/drawing/2014/main" id="{785179DF-AFE9-C364-35A8-AF6942AF47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2848" y="2449449"/>
                  <a:ext cx="469232" cy="469232"/>
                </a:xfrm>
                <a:prstGeom prst="rect">
                  <a:avLst/>
                </a:prstGeom>
              </p:spPr>
            </p:pic>
            <p:sp>
              <p:nvSpPr>
                <p:cNvPr id="127" name="Circle: Hollow 126">
                  <a:extLst>
                    <a:ext uri="{FF2B5EF4-FFF2-40B4-BE49-F238E27FC236}">
                      <a16:creationId xmlns:a16="http://schemas.microsoft.com/office/drawing/2014/main" id="{47BC2272-1846-7212-A926-78FFDAB452A2}"/>
                    </a:ext>
                  </a:extLst>
                </p:cNvPr>
                <p:cNvSpPr/>
                <p:nvPr/>
              </p:nvSpPr>
              <p:spPr>
                <a:xfrm>
                  <a:off x="8567181" y="1998179"/>
                  <a:ext cx="352621" cy="355376"/>
                </a:xfrm>
                <a:prstGeom prst="donut">
                  <a:avLst>
                    <a:gd name="adj" fmla="val 16445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91738B-D8D2-FB95-6B09-2B7A45D340DD}"/>
                    </a:ext>
                  </a:extLst>
                </p:cNvPr>
                <p:cNvSpPr txBox="1"/>
                <p:nvPr/>
              </p:nvSpPr>
              <p:spPr>
                <a:xfrm>
                  <a:off x="8976279" y="2430217"/>
                  <a:ext cx="7114497" cy="4468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>
                      <a:solidFill>
                        <a:srgbClr val="C00000"/>
                      </a:solidFill>
                    </a:rPr>
                    <a:t>18 where experimental arm  looses (worse outcome)</a:t>
                  </a:r>
                  <a:endParaRPr lang="en-AU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3773AB-0E6B-88EB-D798-A05D38C72F5D}"/>
                    </a:ext>
                  </a:extLst>
                </p:cNvPr>
                <p:cNvSpPr txBox="1"/>
                <p:nvPr/>
              </p:nvSpPr>
              <p:spPr>
                <a:xfrm>
                  <a:off x="8976277" y="1958752"/>
                  <a:ext cx="7804636" cy="4468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13 where experimental arm is tied (no observed difference)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0C69D93-039F-C0A2-D8F1-A93062454959}"/>
                    </a:ext>
                  </a:extLst>
                </p:cNvPr>
                <p:cNvSpPr txBox="1"/>
                <p:nvPr/>
              </p:nvSpPr>
              <p:spPr>
                <a:xfrm>
                  <a:off x="8976277" y="1487285"/>
                  <a:ext cx="6939224" cy="4468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23 where experimental arm   wins (better outcome)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EA5F8E-CFDB-3BEF-BF3B-44E890494899}"/>
                  </a:ext>
                </a:extLst>
              </p:cNvPr>
              <p:cNvSpPr txBox="1"/>
              <p:nvPr/>
            </p:nvSpPr>
            <p:spPr>
              <a:xfrm>
                <a:off x="827311" y="4819676"/>
                <a:ext cx="231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Of 54 possible pairs:</a:t>
                </a:r>
                <a:endParaRPr lang="en-AU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FA72C99-0DE0-80EC-6B4C-CDE3AAABF831}"/>
                      </a:ext>
                    </a:extLst>
                  </p:cNvPr>
                  <p:cNvSpPr txBox="1"/>
                  <p:nvPr/>
                </p:nvSpPr>
                <p:spPr>
                  <a:xfrm>
                    <a:off x="763769" y="6643122"/>
                    <a:ext cx="4511808" cy="612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Win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Rati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b="1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wins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losses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num>
                            <m:den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≈1.28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FA72C99-0DE0-80EC-6B4C-CDE3AAABF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769" y="6643122"/>
                    <a:ext cx="4511808" cy="61279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04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693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Johns</dc:creator>
  <cp:lastModifiedBy>Hannah Johns</cp:lastModifiedBy>
  <cp:revision>9</cp:revision>
  <dcterms:created xsi:type="dcterms:W3CDTF">2024-09-23T05:21:56Z</dcterms:created>
  <dcterms:modified xsi:type="dcterms:W3CDTF">2024-09-23T07:14:47Z</dcterms:modified>
</cp:coreProperties>
</file>