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57" r:id="rId3"/>
    <p:sldId id="282" r:id="rId4"/>
    <p:sldId id="258" r:id="rId5"/>
    <p:sldId id="259" r:id="rId6"/>
    <p:sldId id="261" r:id="rId7"/>
    <p:sldId id="269" r:id="rId8"/>
    <p:sldId id="280" r:id="rId9"/>
    <p:sldId id="262" r:id="rId10"/>
    <p:sldId id="281" r:id="rId11"/>
    <p:sldId id="265" r:id="rId12"/>
    <p:sldId id="283" r:id="rId13"/>
    <p:sldId id="263" r:id="rId14"/>
    <p:sldId id="270" r:id="rId15"/>
    <p:sldId id="278" r:id="rId16"/>
    <p:sldId id="271" r:id="rId17"/>
    <p:sldId id="275" r:id="rId18"/>
    <p:sldId id="272" r:id="rId19"/>
    <p:sldId id="279" r:id="rId20"/>
    <p:sldId id="264" r:id="rId21"/>
    <p:sldId id="284" r:id="rId22"/>
    <p:sldId id="286" r:id="rId23"/>
    <p:sldId id="287" r:id="rId24"/>
    <p:sldId id="274" r:id="rId25"/>
    <p:sldId id="285" r:id="rId26"/>
    <p:sldId id="266" r:id="rId27"/>
    <p:sldId id="276" r:id="rId28"/>
    <p:sldId id="267" r:id="rId29"/>
    <p:sldId id="277" r:id="rId30"/>
    <p:sldId id="268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492" autoAdjust="0"/>
  </p:normalViewPr>
  <p:slideViewPr>
    <p:cSldViewPr snapToGrid="0">
      <p:cViewPr varScale="1">
        <p:scale>
          <a:sx n="80" d="100"/>
          <a:sy n="80" d="100"/>
        </p:scale>
        <p:origin x="8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B2F89-CD04-4C7A-9A33-15BF67A5AE7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C8E8-CBFB-4027-940C-3666EFA5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0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4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4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9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0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0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9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2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E893B0-74B2-47EE-9F1F-37C8F90742B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8141-2492-406A-AA17-67AA00EA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0DF142-84EA-6697-D17E-BEC6A7F80930}"/>
              </a:ext>
            </a:extLst>
          </p:cNvPr>
          <p:cNvSpPr txBox="1"/>
          <p:nvPr/>
        </p:nvSpPr>
        <p:spPr>
          <a:xfrm>
            <a:off x="641024" y="1432874"/>
            <a:ext cx="10746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Semantic Feature Learning for Software Defect Prediction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65EF21-8D73-BEFC-707B-42EF4EAE1C5F}"/>
              </a:ext>
            </a:extLst>
          </p:cNvPr>
          <p:cNvSpPr txBox="1"/>
          <p:nvPr/>
        </p:nvSpPr>
        <p:spPr>
          <a:xfrm>
            <a:off x="6825006" y="4166648"/>
            <a:ext cx="415722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汇报人：何静杰</a:t>
            </a:r>
          </a:p>
        </p:txBody>
      </p:sp>
    </p:spTree>
    <p:extLst>
      <p:ext uri="{BB962C8B-B14F-4D97-AF65-F5344CB8AC3E}">
        <p14:creationId xmlns:p14="http://schemas.microsoft.com/office/powerpoint/2010/main" val="176252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0F8EA6E-8EF9-485B-9943-0330FEB001D4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B3482B-3BB6-6257-5729-41BABE4D5348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4">
            <a:extLst>
              <a:ext uri="{FF2B5EF4-FFF2-40B4-BE49-F238E27FC236}">
                <a16:creationId xmlns:a16="http://schemas.microsoft.com/office/drawing/2014/main" id="{0427BE59-9686-21E3-A608-BDC444F6EBC1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0ED974-69E0-0CD7-87C1-C0F2137F510E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 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79C10E-897A-D260-5EC1-3C1E267C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7" y="1676403"/>
            <a:ext cx="11915886" cy="48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ED1B60-B3E7-A542-DA1C-EC94D2B44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5" b="9652"/>
          <a:stretch>
            <a:fillRect/>
          </a:stretch>
        </p:blipFill>
        <p:spPr>
          <a:xfrm>
            <a:off x="7242" y="1586825"/>
            <a:ext cx="12184758" cy="527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2B89F4-6A53-9A13-A135-6CAB3A7A55B7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1B5B14-1A3A-0B01-0B4C-56C0AA1C1BC6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34">
            <a:extLst>
              <a:ext uri="{FF2B5EF4-FFF2-40B4-BE49-F238E27FC236}">
                <a16:creationId xmlns:a16="http://schemas.microsoft.com/office/drawing/2014/main" id="{B4832C32-F969-87E7-B280-0E4F2D9D12EB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B405BA-710B-D0A6-5997-0C014B33EC0C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 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B2561-916D-D5CA-A40C-19440354A2A2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树的示例</a:t>
            </a:r>
          </a:p>
        </p:txBody>
      </p:sp>
    </p:spTree>
    <p:extLst>
      <p:ext uri="{BB962C8B-B14F-4D97-AF65-F5344CB8AC3E}">
        <p14:creationId xmlns:p14="http://schemas.microsoft.com/office/powerpoint/2010/main" val="19135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D88B24-50AD-F460-25E9-26A9C2286D39}"/>
              </a:ext>
            </a:extLst>
          </p:cNvPr>
          <p:cNvSpPr txBox="1"/>
          <p:nvPr/>
        </p:nvSpPr>
        <p:spPr>
          <a:xfrm>
            <a:off x="4821251" y="2101588"/>
            <a:ext cx="2182000" cy="101565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000" b="1" dirty="0">
                <a:solidFill>
                  <a:schemeClr val="tx1"/>
                </a:solidFill>
              </a:rPr>
              <a:t>方  法</a:t>
            </a:r>
          </a:p>
        </p:txBody>
      </p:sp>
    </p:spTree>
    <p:extLst>
      <p:ext uri="{BB962C8B-B14F-4D97-AF65-F5344CB8AC3E}">
        <p14:creationId xmlns:p14="http://schemas.microsoft.com/office/powerpoint/2010/main" val="319148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03A389-843A-4544-A870-00E33FD04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91" b="12206"/>
          <a:stretch/>
        </p:blipFill>
        <p:spPr>
          <a:xfrm>
            <a:off x="0" y="1661417"/>
            <a:ext cx="12192000" cy="4996558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61FA896-B077-318A-B7EE-4952C8DCC727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93B97A9-917B-5203-9861-C0995A5A5382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C7358233-17D6-9D79-BB9E-37B651C4B658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4F8A1B-12FB-8A02-1A79-F3FAC2CF7564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D61D2B-117B-DF67-D14A-F6D9564BB88D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</p:spTree>
    <p:extLst>
      <p:ext uri="{BB962C8B-B14F-4D97-AF65-F5344CB8AC3E}">
        <p14:creationId xmlns:p14="http://schemas.microsoft.com/office/powerpoint/2010/main" val="19465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CCF8EF-70F9-CF7D-A088-63E98273F77D}"/>
              </a:ext>
            </a:extLst>
          </p:cNvPr>
          <p:cNvSpPr txBox="1"/>
          <p:nvPr/>
        </p:nvSpPr>
        <p:spPr>
          <a:xfrm>
            <a:off x="867089" y="980099"/>
            <a:ext cx="10135106" cy="480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深度信念网络（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是一种深度学习模型，代表了一种重要的技术创新，具有一下几个关键特点和突出能力。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是由多层受限玻尔兹曼机（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Machines, RBMs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）堆叠而成的生成模型。这种多层结构使得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捕获数据中的高层次抽象特征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复杂的数据结构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具有强大的表征能力。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无监督预训练的方式逐层训练模型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。与传统的深度学习模型不同，这种逐层学习策略使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在训练时更为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稳定和高效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，尤其适合处理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高维数据和未标记数据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。此外，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具有出色的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生成学习能力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。它不仅可以学习和理解数据的分布，还能够基于学习到的模型生成新的数据样本。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总的来说，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通过其独特的结构和生成学习的能力，展示了深度学习的新方向和潜力。它的关键技术创新和突出能力使其在诸多领域成为一种有力的工具，为人工智能的发展和应用提供了新的机遇。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D1BAD01-7785-627B-8F87-E4CC27AE6FFD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22DD31F-854D-E8D7-5453-F3F5196A5A89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CE5E728A-C568-0BBA-E003-B28E076B8CE1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B16A92-344F-7120-329C-867D0E5455AF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16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5A9835-5522-2EAD-FD5A-3AA8AF5E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1" y="1533333"/>
            <a:ext cx="7722307" cy="51246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898102-EB20-715B-A296-38D77CA8AFF2}"/>
              </a:ext>
            </a:extLst>
          </p:cNvPr>
          <p:cNvSpPr txBox="1"/>
          <p:nvPr/>
        </p:nvSpPr>
        <p:spPr>
          <a:xfrm>
            <a:off x="858582" y="1005631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CABB2-0EFB-6FEA-666A-2838A2BFC492}"/>
              </a:ext>
            </a:extLst>
          </p:cNvPr>
          <p:cNvSpPr txBox="1"/>
          <p:nvPr/>
        </p:nvSpPr>
        <p:spPr>
          <a:xfrm>
            <a:off x="7905749" y="1494084"/>
            <a:ext cx="3686175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尽管这两个代码片段的标记集是相同的，但标记之间的结构和上下文信息不同，使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能够生成不同的特征来区分它们。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00DF31-813C-F978-273A-77C162BEE7F3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123B8D5-ACA2-8EC4-EF07-0F13E3CE40F2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4">
            <a:extLst>
              <a:ext uri="{FF2B5EF4-FFF2-40B4-BE49-F238E27FC236}">
                <a16:creationId xmlns:a16="http://schemas.microsoft.com/office/drawing/2014/main" id="{98501EDD-933D-6B1B-2FD0-F315F5C9B1CC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DCFC-FF76-5842-D89A-307CED514F7C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030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CFA181-B239-A865-B439-617151705291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CB1D80-18F4-861B-FE26-B80D1067EC5E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377D33FF-7512-2AB8-679A-30B7FBE1498F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B53CCD-0944-9E80-2901-956A4EBDB0A6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A6CE9C-13DC-26FB-811C-7004466EA732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受限玻尔兹曼机（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20E131-84A6-A127-E415-08A2A709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82" y="2028211"/>
            <a:ext cx="2400135" cy="32798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D72CE4-1E52-5207-ADE6-C025F6EB9FC9}"/>
              </a:ext>
            </a:extLst>
          </p:cNvPr>
          <p:cNvSpPr txBox="1"/>
          <p:nvPr/>
        </p:nvSpPr>
        <p:spPr>
          <a:xfrm>
            <a:off x="3484800" y="1490056"/>
            <a:ext cx="8707200" cy="536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结构与组成：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是一种生成随机神经网络，由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完全连接的神经元组成：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可见层和隐藏层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Visible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包括对数据直接进行编码的神经元。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Hidden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包括从可见层学习特征的神经元。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的工作原理基于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，该函数定义了网络状态的能量。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是可见层的状态向量（可见单元的状态）；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是隐藏层的状态向量（隐藏单元的状态）；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是可见单元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和隐藏单元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之间的连接权重；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是可见单元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的偏置项；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是隐藏单元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的偏置项；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是可见单元的数量；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是隐藏单元的数量。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8173E6-80EA-1F28-C833-E11133D6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00" y="4361941"/>
            <a:ext cx="7880353" cy="10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7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CFA181-B239-A865-B439-617151705291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CB1D80-18F4-861B-FE26-B80D1067EC5E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377D33FF-7512-2AB8-679A-30B7FBE1498F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B53CCD-0944-9E80-2901-956A4EBDB0A6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A6CE9C-13DC-26FB-811C-7004466EA732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受限玻尔兹曼机（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20E131-84A6-A127-E415-08A2A709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09" y="2028211"/>
            <a:ext cx="2400135" cy="32798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D72CE4-1E52-5207-ADE6-C025F6EB9FC9}"/>
              </a:ext>
            </a:extLst>
          </p:cNvPr>
          <p:cNvSpPr txBox="1"/>
          <p:nvPr/>
        </p:nvSpPr>
        <p:spPr>
          <a:xfrm>
            <a:off x="3722925" y="1530303"/>
            <a:ext cx="8259525" cy="22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的学习算法包括以下主要步骤：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前向传播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从可见层到隐藏层的激活。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后向传播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从隐藏层到可见层的重构。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通过对比散度（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Contrastive Divergence, 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）计算权重更新的梯度。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通过学习率更新权重。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6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CFA181-B239-A865-B439-617151705291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CB1D80-18F4-861B-FE26-B80D1067EC5E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377D33FF-7512-2AB8-679A-30B7FBE1498F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B53CCD-0944-9E80-2901-956A4EBDB0A6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86603C-4F9D-38F3-709B-9DE5240C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676305"/>
            <a:ext cx="4667251" cy="3441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DB373A-3439-104E-265E-E5C3215FC0D1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的结构和组成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F95E074-8F21-395E-2A67-E7FCC5F6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6" y="1676305"/>
            <a:ext cx="4536456" cy="34414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C29FD03-2135-8C33-C6BA-09C8C55A484E}"/>
              </a:ext>
            </a:extLst>
          </p:cNvPr>
          <p:cNvSpPr txBox="1"/>
          <p:nvPr/>
        </p:nvSpPr>
        <p:spPr>
          <a:xfrm>
            <a:off x="3145145" y="5537794"/>
            <a:ext cx="624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包括多个受限玻尔兹曼机（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）层和一个顶层（输出层）</a:t>
            </a:r>
          </a:p>
        </p:txBody>
      </p:sp>
    </p:spTree>
    <p:extLst>
      <p:ext uri="{BB962C8B-B14F-4D97-AF65-F5344CB8AC3E}">
        <p14:creationId xmlns:p14="http://schemas.microsoft.com/office/powerpoint/2010/main" val="132209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E898102-EB20-715B-A296-38D77CA8AFF2}"/>
              </a:ext>
            </a:extLst>
          </p:cNvPr>
          <p:cNvSpPr txBox="1"/>
          <p:nvPr/>
        </p:nvSpPr>
        <p:spPr>
          <a:xfrm>
            <a:off x="867089" y="882196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相关公式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94890-FF4D-D5AC-5BF8-12A3A6E7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12" y="1343861"/>
            <a:ext cx="5060118" cy="9525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80808C-0573-40C2-8660-9375E012B0E3}"/>
              </a:ext>
            </a:extLst>
          </p:cNvPr>
          <p:cNvSpPr txBox="1"/>
          <p:nvPr/>
        </p:nvSpPr>
        <p:spPr>
          <a:xfrm>
            <a:off x="5697564" y="1121631"/>
            <a:ext cx="63702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对输入层和隐藏层之间的联合分布进行建模：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是输入层的数据向量，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是隐藏层数，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层的数据向量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(1≤k≤l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P(h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hk+1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是相邻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 + 1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层的条件分布。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E8E3B1-7F65-D324-6F33-2AA4CF47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12" y="3166596"/>
            <a:ext cx="3840813" cy="9602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520317-C6D8-F479-5536-0D957F0E8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885" y="3151331"/>
            <a:ext cx="6120986" cy="9606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4B3E73-4225-F0CD-3B3F-2DC18AFCF338}"/>
              </a:ext>
            </a:extLst>
          </p:cNvPr>
          <p:cNvSpPr txBox="1"/>
          <p:nvPr/>
        </p:nvSpPr>
        <p:spPr>
          <a:xfrm>
            <a:off x="322312" y="4996951"/>
            <a:ext cx="991552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层中的节点数，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 /(1+e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−c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是偏置矩阵，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的偏置，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+ 1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 之间的权重矩阵。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函数，用作更新隐藏单位的激活函数。我们使用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函数，因为它通过相对简单的计算输出更平滑的非线性值范围。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使用随机梯度下降进行更新。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023658-D908-D105-A623-45383B0BF034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983CEDA-83E9-7541-57CF-A6A630C512D8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34">
            <a:extLst>
              <a:ext uri="{FF2B5EF4-FFF2-40B4-BE49-F238E27FC236}">
                <a16:creationId xmlns:a16="http://schemas.microsoft.com/office/drawing/2014/main" id="{60A9C9FC-306C-F2B7-D02B-E9387EEAA278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105D8F-8901-6A86-6BCC-5450FB288B35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FE4042-AF2E-8B5A-6396-B47F6369E47D}"/>
              </a:ext>
            </a:extLst>
          </p:cNvPr>
          <p:cNvSpPr txBox="1"/>
          <p:nvPr/>
        </p:nvSpPr>
        <p:spPr>
          <a:xfrm>
            <a:off x="6505023" y="4192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单个节点被激活的概率</a:t>
            </a:r>
          </a:p>
        </p:txBody>
      </p:sp>
    </p:spTree>
    <p:extLst>
      <p:ext uri="{BB962C8B-B14F-4D97-AF65-F5344CB8AC3E}">
        <p14:creationId xmlns:p14="http://schemas.microsoft.com/office/powerpoint/2010/main" val="212953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7405CC-0C0C-BEB4-594B-267156509BC9}"/>
              </a:ext>
            </a:extLst>
          </p:cNvPr>
          <p:cNvGrpSpPr/>
          <p:nvPr/>
        </p:nvGrpSpPr>
        <p:grpSpPr>
          <a:xfrm flipH="1" flipV="1">
            <a:off x="944827" y="905903"/>
            <a:ext cx="1141287" cy="0"/>
            <a:chOff x="7568477" y="2641879"/>
            <a:chExt cx="1575523" cy="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EC4875AE-0791-BB39-9164-8718FF230797}"/>
                </a:ext>
              </a:extLst>
            </p:cNvPr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902A41A5-50E2-4D05-4F0D-E4B9B36BB4A9}"/>
                </a:ext>
              </a:extLst>
            </p:cNvPr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1068064-AF47-E153-6D1C-2946F0671E22}"/>
                </a:ext>
              </a:extLst>
            </p:cNvPr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42">
            <a:extLst>
              <a:ext uri="{FF2B5EF4-FFF2-40B4-BE49-F238E27FC236}">
                <a16:creationId xmlns:a16="http://schemas.microsoft.com/office/drawing/2014/main" id="{6D6A3405-BCB7-0E99-9FBE-68541ED20BB9}"/>
              </a:ext>
            </a:extLst>
          </p:cNvPr>
          <p:cNvSpPr txBox="1"/>
          <p:nvPr/>
        </p:nvSpPr>
        <p:spPr>
          <a:xfrm>
            <a:off x="710046" y="938605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B80EEE-F4D8-F716-774F-ACFCE8926362}"/>
              </a:ext>
            </a:extLst>
          </p:cNvPr>
          <p:cNvGrpSpPr/>
          <p:nvPr/>
        </p:nvGrpSpPr>
        <p:grpSpPr>
          <a:xfrm flipV="1">
            <a:off x="944827" y="1646491"/>
            <a:ext cx="1141287" cy="0"/>
            <a:chOff x="7568477" y="2641879"/>
            <a:chExt cx="1575523" cy="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358311D-0A3E-24FC-A857-8D4AA1F1050E}"/>
                </a:ext>
              </a:extLst>
            </p:cNvPr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5DDA68D-ED15-D0F5-10AE-7C5EE2BF523F}"/>
                </a:ext>
              </a:extLst>
            </p:cNvPr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7D749B0-9418-265D-93A5-9C5D5A234D74}"/>
                </a:ext>
              </a:extLst>
            </p:cNvPr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">
            <a:extLst>
              <a:ext uri="{FF2B5EF4-FFF2-40B4-BE49-F238E27FC236}">
                <a16:creationId xmlns:a16="http://schemas.microsoft.com/office/drawing/2014/main" id="{FAA8E40D-3497-BFC8-857B-9C48BF0A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91" y="567349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A41938-3658-7448-11D5-F8DBAE4B899D}"/>
              </a:ext>
            </a:extLst>
          </p:cNvPr>
          <p:cNvSpPr txBox="1"/>
          <p:nvPr/>
        </p:nvSpPr>
        <p:spPr>
          <a:xfrm>
            <a:off x="4748384" y="2307974"/>
            <a:ext cx="902803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AD1773-52D9-A2D2-F616-78F4785C7100}"/>
              </a:ext>
            </a:extLst>
          </p:cNvPr>
          <p:cNvSpPr txBox="1"/>
          <p:nvPr/>
        </p:nvSpPr>
        <p:spPr>
          <a:xfrm>
            <a:off x="4773926" y="5417243"/>
            <a:ext cx="902803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chemeClr val="tx1"/>
                </a:solidFill>
              </a:rPr>
              <a:t>补充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C4CC70-492A-5495-E766-EC89073524AD}"/>
              </a:ext>
            </a:extLst>
          </p:cNvPr>
          <p:cNvSpPr txBox="1"/>
          <p:nvPr/>
        </p:nvSpPr>
        <p:spPr>
          <a:xfrm>
            <a:off x="4774315" y="3343754"/>
            <a:ext cx="998617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CF1F70-5C1F-C319-2477-C3E7AA24884A}"/>
              </a:ext>
            </a:extLst>
          </p:cNvPr>
          <p:cNvSpPr txBox="1"/>
          <p:nvPr/>
        </p:nvSpPr>
        <p:spPr>
          <a:xfrm>
            <a:off x="4774314" y="4384149"/>
            <a:ext cx="998617" cy="52070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chemeClr val="tx1"/>
                </a:solidFill>
              </a:rPr>
              <a:t>结论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E23E87-89B3-23F9-125B-D3C0CB9F9F4B}"/>
              </a:ext>
            </a:extLst>
          </p:cNvPr>
          <p:cNvGrpSpPr/>
          <p:nvPr/>
        </p:nvGrpSpPr>
        <p:grpSpPr>
          <a:xfrm>
            <a:off x="3934298" y="2306046"/>
            <a:ext cx="457200" cy="457200"/>
            <a:chOff x="4473270" y="2468419"/>
            <a:chExt cx="457200" cy="45720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52974BF-B8B0-F7E2-CED3-EC3918105E85}"/>
                </a:ext>
              </a:extLst>
            </p:cNvPr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">
              <a:extLst>
                <a:ext uri="{FF2B5EF4-FFF2-40B4-BE49-F238E27FC236}">
                  <a16:creationId xmlns:a16="http://schemas.microsoft.com/office/drawing/2014/main" id="{FFC47C24-3A79-7BE4-0CE3-FE4EC495F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9F88955-D1A5-2F45-A641-32F540652680}"/>
              </a:ext>
            </a:extLst>
          </p:cNvPr>
          <p:cNvGrpSpPr/>
          <p:nvPr/>
        </p:nvGrpSpPr>
        <p:grpSpPr>
          <a:xfrm>
            <a:off x="3953809" y="5422028"/>
            <a:ext cx="457200" cy="457200"/>
            <a:chOff x="8413446" y="2472723"/>
            <a:chExt cx="457200" cy="45720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F8D1EA6-0534-45F6-EBB3-B371067155D6}"/>
                </a:ext>
              </a:extLst>
            </p:cNvPr>
            <p:cNvSpPr/>
            <p:nvPr/>
          </p:nvSpPr>
          <p:spPr>
            <a:xfrm>
              <a:off x="8413446" y="2472723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1">
              <a:extLst>
                <a:ext uri="{FF2B5EF4-FFF2-40B4-BE49-F238E27FC236}">
                  <a16:creationId xmlns:a16="http://schemas.microsoft.com/office/drawing/2014/main" id="{5A284C95-CD24-7735-22FA-A84CE776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6" y="2518187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6751FA6-41E8-6E35-AE32-50518C2C04C1}"/>
              </a:ext>
            </a:extLst>
          </p:cNvPr>
          <p:cNvGrpSpPr/>
          <p:nvPr/>
        </p:nvGrpSpPr>
        <p:grpSpPr>
          <a:xfrm>
            <a:off x="3938059" y="3343754"/>
            <a:ext cx="457200" cy="457200"/>
            <a:chOff x="4475092" y="3513535"/>
            <a:chExt cx="457200" cy="45720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8E99DCA-29F9-7E35-612B-59F228987DD5}"/>
                </a:ext>
              </a:extLst>
            </p:cNvPr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1">
              <a:extLst>
                <a:ext uri="{FF2B5EF4-FFF2-40B4-BE49-F238E27FC236}">
                  <a16:creationId xmlns:a16="http://schemas.microsoft.com/office/drawing/2014/main" id="{90DDBC23-319B-C894-2368-D4AA9C4DB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4082C31-1707-4704-E03C-E2DC2761F177}"/>
              </a:ext>
            </a:extLst>
          </p:cNvPr>
          <p:cNvGrpSpPr/>
          <p:nvPr/>
        </p:nvGrpSpPr>
        <p:grpSpPr>
          <a:xfrm>
            <a:off x="3934298" y="4384566"/>
            <a:ext cx="457200" cy="457200"/>
            <a:chOff x="4471331" y="4554347"/>
            <a:chExt cx="457200" cy="4572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1411592-A9D4-8FE5-6032-49B8EF861F8E}"/>
                </a:ext>
              </a:extLst>
            </p:cNvPr>
            <p:cNvSpPr/>
            <p:nvPr/>
          </p:nvSpPr>
          <p:spPr>
            <a:xfrm>
              <a:off x="4471331" y="4554347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1">
              <a:extLst>
                <a:ext uri="{FF2B5EF4-FFF2-40B4-BE49-F238E27FC236}">
                  <a16:creationId xmlns:a16="http://schemas.microsoft.com/office/drawing/2014/main" id="{8213840C-A3E1-E5CF-14CA-475CFBE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731" y="4590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</a:p>
          </p:txBody>
        </p:sp>
      </p:grpSp>
      <p:sp>
        <p:nvSpPr>
          <p:cNvPr id="32" name="TextBox 4">
            <a:extLst>
              <a:ext uri="{FF2B5EF4-FFF2-40B4-BE49-F238E27FC236}">
                <a16:creationId xmlns:a16="http://schemas.microsoft.com/office/drawing/2014/main" id="{874712C3-DEF4-92C7-E12D-7D67D97141A3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741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50"/>
                            </p:stCondLst>
                            <p:childTnLst>
                              <p:par>
                                <p:cTn id="4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CFA181-B239-A865-B439-617151705291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CB1D80-18F4-861B-FE26-B80D1067EC5E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377D33FF-7512-2AB8-679A-30B7FBE1498F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B53CCD-0944-9E80-2901-956A4EBDB0A6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A971CD-C3CC-64D8-9489-ADE6AA20CAE5}"/>
              </a:ext>
            </a:extLst>
          </p:cNvPr>
          <p:cNvSpPr txBox="1"/>
          <p:nvPr/>
        </p:nvSpPr>
        <p:spPr>
          <a:xfrm>
            <a:off x="1094009" y="950874"/>
            <a:ext cx="8015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DFD9C-EECD-5328-976E-C259EC4E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656"/>
            <a:ext cx="5101805" cy="52063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7D3A830-A9AE-FF19-B245-C954227537FA}"/>
              </a:ext>
            </a:extLst>
          </p:cNvPr>
          <p:cNvSpPr txBox="1"/>
          <p:nvPr/>
        </p:nvSpPr>
        <p:spPr>
          <a:xfrm>
            <a:off x="5183591" y="1550656"/>
            <a:ext cx="7008409" cy="464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的训练过程分为两个主要阶段：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第一阶段：预训练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（主要目的是初始化网络权重）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逐层训练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层单独训练，自底向上逐层进行。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使用无监督学习算法（如对比散度）训练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每一层训练后，其权重用于下一层的输入。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第二阶段：微调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（调整预训练后的权重以改善性能）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通常使用反向传播算法进行监督学习。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误差最小化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微调过程旨在通过调整权重最小化训练数据的预测误差。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早停法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通过在验证集上监控性能来防止过拟合。</a:t>
            </a:r>
          </a:p>
        </p:txBody>
      </p:sp>
    </p:spTree>
    <p:extLst>
      <p:ext uri="{BB962C8B-B14F-4D97-AF65-F5344CB8AC3E}">
        <p14:creationId xmlns:p14="http://schemas.microsoft.com/office/powerpoint/2010/main" val="23164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D88B24-50AD-F460-25E9-26A9C2286D39}"/>
              </a:ext>
            </a:extLst>
          </p:cNvPr>
          <p:cNvSpPr txBox="1"/>
          <p:nvPr/>
        </p:nvSpPr>
        <p:spPr>
          <a:xfrm>
            <a:off x="4821251" y="2101588"/>
            <a:ext cx="2182000" cy="101565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000" b="1" dirty="0">
                <a:solidFill>
                  <a:schemeClr val="tx1"/>
                </a:solidFill>
              </a:rPr>
              <a:t>结  论</a:t>
            </a:r>
          </a:p>
        </p:txBody>
      </p:sp>
    </p:spTree>
    <p:extLst>
      <p:ext uri="{BB962C8B-B14F-4D97-AF65-F5344CB8AC3E}">
        <p14:creationId xmlns:p14="http://schemas.microsoft.com/office/powerpoint/2010/main" val="58241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780813-D331-A327-28FD-86CD2D72716D}"/>
              </a:ext>
            </a:extLst>
          </p:cNvPr>
          <p:cNvSpPr txBox="1"/>
          <p:nvPr/>
        </p:nvSpPr>
        <p:spPr>
          <a:xfrm>
            <a:off x="979684" y="1046475"/>
            <a:ext cx="100312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en-US" altLang="zh-CN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CFA181-B239-A865-B439-617151705291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CB1D80-18F4-861B-FE26-B80D1067EC5E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377D33FF-7512-2AB8-679A-30B7FBE1498F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B53CCD-0944-9E80-2901-956A4EBDB0A6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429863-4477-F1C4-7DE5-0A637EA8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03" y="942654"/>
            <a:ext cx="5023697" cy="55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780813-D331-A327-28FD-86CD2D72716D}"/>
              </a:ext>
            </a:extLst>
          </p:cNvPr>
          <p:cNvSpPr txBox="1"/>
          <p:nvPr/>
        </p:nvSpPr>
        <p:spPr>
          <a:xfrm>
            <a:off x="979684" y="1046475"/>
            <a:ext cx="100312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通过将使用传统度量得到的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F-measure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与使用语义特征得到的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F-measure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分数对比可知，使用语义特征比使用传统特征的性能要好。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CFA181-B239-A865-B439-617151705291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CB1D80-18F4-861B-FE26-B80D1067EC5E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377D33FF-7512-2AB8-679A-30B7FBE1498F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B53CCD-0944-9E80-2901-956A4EBDB0A6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89E1B-0080-3146-7373-B624469B35E3}"/>
              </a:ext>
            </a:extLst>
          </p:cNvPr>
          <p:cNvSpPr txBox="1"/>
          <p:nvPr/>
        </p:nvSpPr>
        <p:spPr>
          <a:xfrm>
            <a:off x="979684" y="2819400"/>
            <a:ext cx="1003121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F-measure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是一种用于评估分类或信息检索等任务性能的综合指标，它结合了准确率（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）和召回率（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）两个指标，通常用于评估二分类或多分类任务的性能。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0F1545-FC70-9E1E-96FC-63047CB33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84" y="4400014"/>
            <a:ext cx="4553066" cy="10667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90B9B8-9A71-2A30-EC47-4DAD3A9BB607}"/>
              </a:ext>
            </a:extLst>
          </p:cNvPr>
          <p:cNvSpPr txBox="1"/>
          <p:nvPr/>
        </p:nvSpPr>
        <p:spPr>
          <a:xfrm>
            <a:off x="5695950" y="3904775"/>
            <a:ext cx="6496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（精确率）：表示模型预测为正例的样本中，实际为正例的比例。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（召回率）：表示实际为正例的样本中，模型成功预测为正例的比例。</a:t>
            </a:r>
          </a:p>
          <a:p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是一个权重参数，用于平衡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的相对重要性。通常取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β=1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给予相同的权重，这时候计算的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F-measure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也被称为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F1-score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32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780813-D331-A327-28FD-86CD2D72716D}"/>
              </a:ext>
            </a:extLst>
          </p:cNvPr>
          <p:cNvSpPr txBox="1"/>
          <p:nvPr/>
        </p:nvSpPr>
        <p:spPr>
          <a:xfrm>
            <a:off x="979684" y="1046475"/>
            <a:ext cx="100312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通过将使用传统度量得到的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F-measure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与使用语义特征得到的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F-measure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分数对比可知，使用语义特征比使用传统特征的性能要好。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CFA181-B239-A865-B439-617151705291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CB1D80-18F4-861B-FE26-B80D1067EC5E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377D33FF-7512-2AB8-679A-30B7FBE1498F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B53CCD-0944-9E80-2901-956A4EBDB0A6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89E1B-0080-3146-7373-B624469B35E3}"/>
              </a:ext>
            </a:extLst>
          </p:cNvPr>
          <p:cNvSpPr txBox="1"/>
          <p:nvPr/>
        </p:nvSpPr>
        <p:spPr>
          <a:xfrm>
            <a:off x="979684" y="2819400"/>
            <a:ext cx="1003121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F-measure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是一种用于评估分类或信息检索等任务性能的综合指标，它结合了准确率（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）和召回率（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）两个指标，通常用于评估二分类或多分类任务的性能。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0F1545-FC70-9E1E-96FC-63047CB33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84" y="4400014"/>
            <a:ext cx="4553066" cy="10667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90B9B8-9A71-2A30-EC47-4DAD3A9BB607}"/>
              </a:ext>
            </a:extLst>
          </p:cNvPr>
          <p:cNvSpPr txBox="1"/>
          <p:nvPr/>
        </p:nvSpPr>
        <p:spPr>
          <a:xfrm>
            <a:off x="5695950" y="3904775"/>
            <a:ext cx="6496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（精确率）：表示模型预测为正例的样本中，实际为正例的比例。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（召回率）：表示实际为正例的样本中，模型成功预测为正例的比例。</a:t>
            </a:r>
          </a:p>
          <a:p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是一个权重参数，用于平衡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的相对重要性。通常取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β=1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给予相同的权重，这时候计算的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F-measure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也被称为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F1-score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673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D88B24-50AD-F460-25E9-26A9C2286D39}"/>
              </a:ext>
            </a:extLst>
          </p:cNvPr>
          <p:cNvSpPr txBox="1"/>
          <p:nvPr/>
        </p:nvSpPr>
        <p:spPr>
          <a:xfrm>
            <a:off x="4821251" y="2101588"/>
            <a:ext cx="2182000" cy="101565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000" b="1" dirty="0">
                <a:solidFill>
                  <a:schemeClr val="tx1"/>
                </a:solidFill>
              </a:rPr>
              <a:t>补  充</a:t>
            </a:r>
          </a:p>
        </p:txBody>
      </p:sp>
    </p:spTree>
    <p:extLst>
      <p:ext uri="{BB962C8B-B14F-4D97-AF65-F5344CB8AC3E}">
        <p14:creationId xmlns:p14="http://schemas.microsoft.com/office/powerpoint/2010/main" val="105258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650BD2-0E95-0939-B0F9-18744DE43FAF}"/>
              </a:ext>
            </a:extLst>
          </p:cNvPr>
          <p:cNvSpPr txBox="1"/>
          <p:nvPr/>
        </p:nvSpPr>
        <p:spPr>
          <a:xfrm>
            <a:off x="867089" y="1069408"/>
            <a:ext cx="80155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indent="4572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、数据不平衡处理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43585DF-1A5C-9CDE-CF18-196A8381C3A4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D182278-089A-B460-D1C8-9CBC1E668D44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0360B761-4A89-AC71-2A78-D05228ED1178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C1119-6265-AEE8-E629-400449D522E4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13925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958D470-1889-8648-ADB5-4CAF7342A198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FA25260-BBA5-FFBF-43D4-7EDC688B435B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4">
            <a:extLst>
              <a:ext uri="{FF2B5EF4-FFF2-40B4-BE49-F238E27FC236}">
                <a16:creationId xmlns:a16="http://schemas.microsoft.com/office/drawing/2014/main" id="{21AE3E44-FAE6-9D25-0D92-E38FB2D5D189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0A3741-9AF9-2AD9-EBDF-52620163013B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978497-7870-1490-1FD7-4012AC937507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047909-8055-C548-7BDD-450FE92F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09" y="1530303"/>
            <a:ext cx="6735541" cy="49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958D470-1889-8648-ADB5-4CAF7342A198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FA25260-BBA5-FFBF-43D4-7EDC688B435B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4">
            <a:extLst>
              <a:ext uri="{FF2B5EF4-FFF2-40B4-BE49-F238E27FC236}">
                <a16:creationId xmlns:a16="http://schemas.microsoft.com/office/drawing/2014/main" id="{21AE3E44-FAE6-9D25-0D92-E38FB2D5D189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0A3741-9AF9-2AD9-EBDF-52620163013B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978497-7870-1490-1FD7-4012AC937507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C2D244-020F-5593-7E74-D0E8973B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2" y="5370858"/>
            <a:ext cx="4639177" cy="14100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7E6065-09DF-D773-CCF5-46842382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4416"/>
            <a:ext cx="12145258" cy="39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958D470-1889-8648-ADB5-4CAF7342A198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FA25260-BBA5-FFBF-43D4-7EDC688B435B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4">
            <a:extLst>
              <a:ext uri="{FF2B5EF4-FFF2-40B4-BE49-F238E27FC236}">
                <a16:creationId xmlns:a16="http://schemas.microsoft.com/office/drawing/2014/main" id="{21AE3E44-FAE6-9D25-0D92-E38FB2D5D189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0A3741-9AF9-2AD9-EBDF-52620163013B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978497-7870-1490-1FD7-4012AC937507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1D3BD4-A1DE-7E9A-2AA2-70BFD42A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33" y="1718138"/>
            <a:ext cx="2392141" cy="43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D88B24-50AD-F460-25E9-26A9C2286D39}"/>
              </a:ext>
            </a:extLst>
          </p:cNvPr>
          <p:cNvSpPr txBox="1"/>
          <p:nvPr/>
        </p:nvSpPr>
        <p:spPr>
          <a:xfrm>
            <a:off x="4821251" y="2101588"/>
            <a:ext cx="2182000" cy="101565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000" b="1" dirty="0">
                <a:solidFill>
                  <a:schemeClr val="tx1"/>
                </a:solidFill>
              </a:rPr>
              <a:t>背  景</a:t>
            </a:r>
          </a:p>
        </p:txBody>
      </p:sp>
    </p:spTree>
    <p:extLst>
      <p:ext uri="{BB962C8B-B14F-4D97-AF65-F5344CB8AC3E}">
        <p14:creationId xmlns:p14="http://schemas.microsoft.com/office/powerpoint/2010/main" val="4009178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664B58D-7CB7-E01E-E36E-77CC0ADF2908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4F6C6F-404A-A7CB-686C-4BEC28D2B891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4">
            <a:extLst>
              <a:ext uri="{FF2B5EF4-FFF2-40B4-BE49-F238E27FC236}">
                <a16:creationId xmlns:a16="http://schemas.microsoft.com/office/drawing/2014/main" id="{3A40AE2B-2D23-C829-DB26-60C0709C535F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500F95-8D22-FE84-D69F-5D05E24294E0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308ACA-307C-FE2B-98F2-F09EEDDE4F38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数据集不平衡处理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3C8A35-4F09-8D05-6FDE-8A67CA0C2829}"/>
              </a:ext>
            </a:extLst>
          </p:cNvPr>
          <p:cNvSpPr txBox="1"/>
          <p:nvPr/>
        </p:nvSpPr>
        <p:spPr>
          <a:xfrm>
            <a:off x="578673" y="3346666"/>
            <a:ext cx="1338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过采样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DEE0C48-3944-82EA-8BA6-803C573C6861}"/>
              </a:ext>
            </a:extLst>
          </p:cNvPr>
          <p:cNvSpPr/>
          <p:nvPr/>
        </p:nvSpPr>
        <p:spPr>
          <a:xfrm>
            <a:off x="1895520" y="2400001"/>
            <a:ext cx="630377" cy="22002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D32175-69F9-0CBD-20A0-E62C9F674EA3}"/>
              </a:ext>
            </a:extLst>
          </p:cNvPr>
          <p:cNvSpPr txBox="1"/>
          <p:nvPr/>
        </p:nvSpPr>
        <p:spPr>
          <a:xfrm>
            <a:off x="2190088" y="22153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随机过采样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9CB05D-BFC1-8F09-38B3-68561B4B479D}"/>
              </a:ext>
            </a:extLst>
          </p:cNvPr>
          <p:cNvSpPr txBox="1"/>
          <p:nvPr/>
        </p:nvSpPr>
        <p:spPr>
          <a:xfrm>
            <a:off x="2190088" y="2977334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SMOTE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5EDEFE-7710-0B3B-EA8C-131E1CFA93B5}"/>
              </a:ext>
            </a:extLst>
          </p:cNvPr>
          <p:cNvSpPr txBox="1"/>
          <p:nvPr/>
        </p:nvSpPr>
        <p:spPr>
          <a:xfrm>
            <a:off x="2190088" y="3739333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Borderline SMOTE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D085EF-61CD-62F5-FBB6-04940B9BEE6F}"/>
              </a:ext>
            </a:extLst>
          </p:cNvPr>
          <p:cNvSpPr txBox="1"/>
          <p:nvPr/>
        </p:nvSpPr>
        <p:spPr>
          <a:xfrm>
            <a:off x="2190088" y="4415610"/>
            <a:ext cx="249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 SMOTE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E5ECD8E-1196-BBE6-4256-8C7AFE8AA2C2}"/>
              </a:ext>
            </a:extLst>
          </p:cNvPr>
          <p:cNvSpPr txBox="1"/>
          <p:nvPr/>
        </p:nvSpPr>
        <p:spPr>
          <a:xfrm>
            <a:off x="5426586" y="3346666"/>
            <a:ext cx="1338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欠采样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D791790-59C8-6E7D-1D77-8A6D9383CED1}"/>
              </a:ext>
            </a:extLst>
          </p:cNvPr>
          <p:cNvSpPr/>
          <p:nvPr/>
        </p:nvSpPr>
        <p:spPr>
          <a:xfrm>
            <a:off x="6783222" y="2400001"/>
            <a:ext cx="630377" cy="22002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C0D5018-D228-5D1B-4A6F-171DE16FEE99}"/>
              </a:ext>
            </a:extLst>
          </p:cNvPr>
          <p:cNvSpPr txBox="1"/>
          <p:nvPr/>
        </p:nvSpPr>
        <p:spPr>
          <a:xfrm>
            <a:off x="7038001" y="22153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随机欠采样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69B817-1D96-E520-4AC4-E0C85F56B9FD}"/>
              </a:ext>
            </a:extLst>
          </p:cNvPr>
          <p:cNvSpPr txBox="1"/>
          <p:nvPr/>
        </p:nvSpPr>
        <p:spPr>
          <a:xfrm>
            <a:off x="7038001" y="2977334"/>
            <a:ext cx="436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Edited Nearest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Neighbours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(ENN)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8F1B1D-DDE6-B8D3-B330-A09AD4C31277}"/>
              </a:ext>
            </a:extLst>
          </p:cNvPr>
          <p:cNvSpPr txBox="1"/>
          <p:nvPr/>
        </p:nvSpPr>
        <p:spPr>
          <a:xfrm>
            <a:off x="7038001" y="3739333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Tomek Links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BB7864-DB15-DC3D-9BA0-BA2AF2231EFD}"/>
              </a:ext>
            </a:extLst>
          </p:cNvPr>
          <p:cNvSpPr txBox="1"/>
          <p:nvPr/>
        </p:nvSpPr>
        <p:spPr>
          <a:xfrm>
            <a:off x="7038001" y="441561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EasyEnsemble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04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2">
            <a:extLst>
              <a:ext uri="{FF2B5EF4-FFF2-40B4-BE49-F238E27FC236}">
                <a16:creationId xmlns:a16="http://schemas.microsoft.com/office/drawing/2014/main" id="{6E9FD694-A1FB-1F4E-EF5B-C53F683EC513}"/>
              </a:ext>
            </a:extLst>
          </p:cNvPr>
          <p:cNvSpPr txBox="1"/>
          <p:nvPr/>
        </p:nvSpPr>
        <p:spPr>
          <a:xfrm>
            <a:off x="1766615" y="1982450"/>
            <a:ext cx="8658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感谢聆听及指导！</a:t>
            </a:r>
            <a:endParaRPr lang="zh-CN" altLang="zh-CN" sz="88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18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3AC615E-F8AB-B9FE-2EB7-CD7410891792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F773429-F9BA-15E3-271F-DC801C8062C7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34">
            <a:extLst>
              <a:ext uri="{FF2B5EF4-FFF2-40B4-BE49-F238E27FC236}">
                <a16:creationId xmlns:a16="http://schemas.microsoft.com/office/drawing/2014/main" id="{B339D5E8-2EA0-E2D6-92FB-737499149451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BBAD8-13D0-275A-B9C7-9BE2AF27F042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 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8CB1C9-E0B1-FB66-B90D-FF5AABB24E97}"/>
              </a:ext>
            </a:extLst>
          </p:cNvPr>
          <p:cNvSpPr txBox="1"/>
          <p:nvPr/>
        </p:nvSpPr>
        <p:spPr>
          <a:xfrm>
            <a:off x="1132057" y="1379428"/>
            <a:ext cx="74513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一、背景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、软件缺陷预测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、传统度量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、语义特征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</a:t>
            </a:r>
          </a:p>
        </p:txBody>
      </p:sp>
    </p:spTree>
    <p:extLst>
      <p:ext uri="{BB962C8B-B14F-4D97-AF65-F5344CB8AC3E}">
        <p14:creationId xmlns:p14="http://schemas.microsoft.com/office/powerpoint/2010/main" val="28363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5C382B-73DC-65A0-5606-B5CC1A03F077}"/>
              </a:ext>
            </a:extLst>
          </p:cNvPr>
          <p:cNvSpPr txBox="1"/>
          <p:nvPr/>
        </p:nvSpPr>
        <p:spPr>
          <a:xfrm>
            <a:off x="1254057" y="1185892"/>
            <a:ext cx="89980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软件缺陷预测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可以预测有缺陷的代码区域，可以帮助开发人员发现错误并确定测试工作的优先级，同时可以及早发现软件缺陷，从而减少测试成本，提高软件开发效率，更好地保证软件质量。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A60B8F-E5C6-33A4-2343-2BB6C1BA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23" y="2724925"/>
            <a:ext cx="778821" cy="7734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884510-65E1-CFC5-1E92-71F8AAEC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38" y="3978699"/>
            <a:ext cx="733731" cy="7734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194B5F-7023-BE36-F322-9DA04CDB5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324" y="5333836"/>
            <a:ext cx="778821" cy="49272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1FD1A1B-9D46-938E-53BB-E7082DFB1E80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FF3CC17-192F-68B1-132C-ED1D2B07577B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34">
            <a:extLst>
              <a:ext uri="{FF2B5EF4-FFF2-40B4-BE49-F238E27FC236}">
                <a16:creationId xmlns:a16="http://schemas.microsoft.com/office/drawing/2014/main" id="{1F35EF99-C069-2CFD-D4B6-3AA30FC9A48C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84474B-627E-20B1-C14B-E880C4A867A5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 景</a:t>
            </a:r>
          </a:p>
        </p:txBody>
      </p:sp>
    </p:spTree>
    <p:extLst>
      <p:ext uri="{BB962C8B-B14F-4D97-AF65-F5344CB8AC3E}">
        <p14:creationId xmlns:p14="http://schemas.microsoft.com/office/powerpoint/2010/main" val="330209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7E5B96-8106-5F46-CCCB-382AF1B75713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传统度量：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233DDC-5B58-AED3-B64B-DFBCD754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31" y="1437970"/>
            <a:ext cx="9266049" cy="52378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587BBA-E58E-4522-7B64-401829E62B0F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F7A8FA-5699-4729-C141-B4A100C1D36D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34">
            <a:extLst>
              <a:ext uri="{FF2B5EF4-FFF2-40B4-BE49-F238E27FC236}">
                <a16:creationId xmlns:a16="http://schemas.microsoft.com/office/drawing/2014/main" id="{D0ED0A61-5D0B-AD11-6B1C-E94EDA67524E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A19966-FBD1-61D4-3FDE-592280ECBD12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 景</a:t>
            </a:r>
          </a:p>
        </p:txBody>
      </p:sp>
    </p:spTree>
    <p:extLst>
      <p:ext uri="{BB962C8B-B14F-4D97-AF65-F5344CB8AC3E}">
        <p14:creationId xmlns:p14="http://schemas.microsoft.com/office/powerpoint/2010/main" val="19257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BA9B10-99B9-B9E5-6E45-B2C944B7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36" y="2041664"/>
            <a:ext cx="9641068" cy="437279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D0CC432-344E-75A5-8AC0-1D6E1DF41711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B094387-945A-4414-B306-E4318343343A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34">
            <a:extLst>
              <a:ext uri="{FF2B5EF4-FFF2-40B4-BE49-F238E27FC236}">
                <a16:creationId xmlns:a16="http://schemas.microsoft.com/office/drawing/2014/main" id="{F4BBDB2F-7310-4C2D-87FD-8D39B2A5DFA1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F902B7-34B6-BD6A-6900-326BD774EDEE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 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9543FE-C774-D4AE-7AD0-69D1D427EA6A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代码示例说明</a:t>
            </a:r>
          </a:p>
        </p:txBody>
      </p:sp>
    </p:spTree>
    <p:extLst>
      <p:ext uri="{BB962C8B-B14F-4D97-AF65-F5344CB8AC3E}">
        <p14:creationId xmlns:p14="http://schemas.microsoft.com/office/powerpoint/2010/main" val="5207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0F8EA6E-8EF9-485B-9943-0330FEB001D4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B3482B-3BB6-6257-5729-41BABE4D5348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4">
            <a:extLst>
              <a:ext uri="{FF2B5EF4-FFF2-40B4-BE49-F238E27FC236}">
                <a16:creationId xmlns:a16="http://schemas.microsoft.com/office/drawing/2014/main" id="{0427BE59-9686-21E3-A608-BDC444F6EBC1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0ED974-69E0-0CD7-87C1-C0F2137F510E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 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76F414-8313-2AB2-8DAE-B016A6D6C2CC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24B2B9-493D-A1ED-D0B4-0FFC9F84B358}"/>
              </a:ext>
            </a:extLst>
          </p:cNvPr>
          <p:cNvSpPr txBox="1"/>
          <p:nvPr/>
        </p:nvSpPr>
        <p:spPr>
          <a:xfrm>
            <a:off x="1094009" y="1301703"/>
            <a:ext cx="93739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语义特征指的是在自然语言处理（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）中用于表示文本含义的特征。这些特征可以捕捉词语、短语或句子的语义含义和关系，是理解和处理文本的关键组成部分。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常见的语义特征包括：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词向量表示（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句法依存关系（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Syntactic Dependency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命名实体识别（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Named Entity Recognition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词义消歧（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Sense Disambiguation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语义角色标注（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Semantic Role Labeling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Sentiment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语义相似度（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Semantic Similarity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文本蕴涵（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Textual Entailment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3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0F8EA6E-8EF9-485B-9943-0330FEB001D4}"/>
              </a:ext>
            </a:extLst>
          </p:cNvPr>
          <p:cNvCxnSpPr>
            <a:cxnSpLocks/>
          </p:cNvCxnSpPr>
          <p:nvPr/>
        </p:nvCxnSpPr>
        <p:spPr>
          <a:xfrm>
            <a:off x="3932475" y="571500"/>
            <a:ext cx="825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B3482B-3BB6-6257-5729-41BABE4D5348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4">
            <a:extLst>
              <a:ext uri="{FF2B5EF4-FFF2-40B4-BE49-F238E27FC236}">
                <a16:creationId xmlns:a16="http://schemas.microsoft.com/office/drawing/2014/main" id="{0427BE59-9686-21E3-A608-BDC444F6EBC1}"/>
              </a:ext>
            </a:extLst>
          </p:cNvPr>
          <p:cNvSpPr/>
          <p:nvPr/>
        </p:nvSpPr>
        <p:spPr>
          <a:xfrm>
            <a:off x="867089" y="335202"/>
            <a:ext cx="3065386" cy="49790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0ED974-69E0-0CD7-87C1-C0F2137F510E}"/>
              </a:ext>
            </a:extLst>
          </p:cNvPr>
          <p:cNvSpPr txBox="1"/>
          <p:nvPr/>
        </p:nvSpPr>
        <p:spPr>
          <a:xfrm>
            <a:off x="1578992" y="353323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 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76F414-8313-2AB2-8DAE-B016A6D6C2CC}"/>
              </a:ext>
            </a:extLst>
          </p:cNvPr>
          <p:cNvSpPr txBox="1"/>
          <p:nvPr/>
        </p:nvSpPr>
        <p:spPr>
          <a:xfrm>
            <a:off x="1094009" y="950874"/>
            <a:ext cx="80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（抽象语法树）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03BC4-8715-ADB4-DFC9-E82BAD3240D0}"/>
              </a:ext>
            </a:extLst>
          </p:cNvPr>
          <p:cNvSpPr txBox="1"/>
          <p:nvPr/>
        </p:nvSpPr>
        <p:spPr>
          <a:xfrm>
            <a:off x="1094009" y="1782388"/>
            <a:ext cx="9878791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将源代码表示为一组抽象的语法结构，每个节点代表了代码中的一个语法单元（如表达式、语句、声明等），并通过树状结构表示这些语法单元之间的嵌套和关系。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提供了源代码的抽象表示，这种表示可以用于进一步的语义分析。</a:t>
            </a:r>
          </a:p>
        </p:txBody>
      </p:sp>
    </p:spTree>
    <p:extLst>
      <p:ext uri="{BB962C8B-B14F-4D97-AF65-F5344CB8AC3E}">
        <p14:creationId xmlns:p14="http://schemas.microsoft.com/office/powerpoint/2010/main" val="38721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504</TotalTime>
  <Words>1549</Words>
  <Application>Microsoft Office PowerPoint</Application>
  <PresentationFormat>宽屏</PresentationFormat>
  <Paragraphs>181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微软雅黑</vt:lpstr>
      <vt:lpstr>Calibri</vt:lpstr>
      <vt:lpstr>Calibri Light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先生 何</dc:creator>
  <cp:lastModifiedBy>先生 何</cp:lastModifiedBy>
  <cp:revision>6</cp:revision>
  <dcterms:created xsi:type="dcterms:W3CDTF">2024-04-16T11:53:55Z</dcterms:created>
  <dcterms:modified xsi:type="dcterms:W3CDTF">2024-04-24T04:46:29Z</dcterms:modified>
</cp:coreProperties>
</file>