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3F7"/>
    <a:srgbClr val="C3DBE4"/>
    <a:srgbClr val="BED9E0"/>
    <a:srgbClr val="D2E8EF"/>
    <a:srgbClr val="D9EFF4"/>
    <a:srgbClr val="DBE7EC"/>
    <a:srgbClr val="FFFFFF"/>
    <a:srgbClr val="000000"/>
    <a:srgbClr val="F0F8FD"/>
    <a:srgbClr val="F8E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7"/>
    <p:restoredTop sz="72041"/>
  </p:normalViewPr>
  <p:slideViewPr>
    <p:cSldViewPr snapToGrid="0">
      <p:cViewPr varScale="1">
        <p:scale>
          <a:sx n="148" d="100"/>
          <a:sy n="148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81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4255A-DDD8-8448-94E9-7DD34D73718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258E9-5C81-8842-A949-A3714A3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unique characteristics of RPCs at scale suggest that traditional optimization strategies may not suffice, and we may have to consider new approaches such as 🔵 reducing the RPC latency tax, especially at the tail where it can be the majority of the RPC time.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Scheduling can be improved by prioritizing the minimization of queuing latency, especially when clients and servers are separated geographically.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Another suggestion was to develop 🔵 cross-layer load-balancing mechanisms that consider both RPC type and system resource states to manage latency variations.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Finally, 🔵 the study suggests optimizing 🔵 the most popular RPC methods, which could significantly affect the majority of RPCs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by 🔵 addressing each service's main bottlenecks,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such as processing time for compute-intensive services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and queuing delay for lighter services.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Hardware accelerators could offer significant benefits, especially for common operations like compression and encryption.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Additionally, 🔵 with RPC Libraries using only a small percentage of CPU cycles, hardware could be optimized to 🔵 prioritize accelerating operations like serialization over library functions.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Another opportunity could be to 🔵 prioritize hardware acceleration for data-intensive RPC operations,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expecially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for services like Network Disk and Spanner.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Finally, the study suggests 🔵 directing hardware acceleration efforts towards the most CPU-intensive RPC methods for maximum cost-efficiency.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0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authors acknowledges two main limitations of their findings:</a:t>
            </a:r>
          </a:p>
          <a:p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First, their data may not directly apply to all cloud systems since it only reflects the examination of RPCs 🔵 from Google's specific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Second, the study 🔵 only considers RPCs sent over TCP and so it 🔵 may not apply to RCPs based on other transport protocols like RDMA.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Looking forward, the study points to several directions for future research.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They emphasize the need to 🔵 optimize millisecond-level RPCs, which is where substantial performance improvements can be made.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They also highlight the importance of 🔵 improving data locality to reduce latency for cross-cluster RPCs.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Finally, they suggest 🔵 exploring the trade-offs involved in request hedging, which is an area that could lead to more efficient cloud service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6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the study we've reviewed today offers a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</a:t>
            </a:r>
            <a:r>
              <a:rPr lang="en-US" dirty="0"/>
              <a:t>comprehensive analysis of over 700 billion RPC samples, which has provided valuable insights that refine our current understanding of RPC operations in large-scale systems.</a:t>
            </a:r>
          </a:p>
          <a:p>
            <a:endParaRPr lang="en-US" dirty="0"/>
          </a:p>
          <a:p>
            <a:r>
              <a:rPr lang="en-US" dirty="0"/>
              <a:t>One of their most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</a:t>
            </a:r>
            <a:r>
              <a:rPr lang="en-US" dirty="0"/>
              <a:t> significant findings was the accelerated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</a:t>
            </a:r>
            <a:r>
              <a:rPr lang="en-US" dirty="0"/>
              <a:t>growth rate of RPC usage, which they observed to be outpacing the provision of compute cycles. </a:t>
            </a:r>
          </a:p>
          <a:p>
            <a:r>
              <a:rPr lang="en-US" dirty="0"/>
              <a:t>This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</a:t>
            </a:r>
            <a:r>
              <a:rPr lang="en-US" dirty="0"/>
              <a:t>underscores the importance of RPCs and the need to optimize their usage further, such as developing load-balancing algorithms that reduce both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</a:t>
            </a:r>
            <a:r>
              <a:rPr lang="en-US" dirty="0"/>
              <a:t>latency and cycle taxes.</a:t>
            </a:r>
          </a:p>
          <a:p>
            <a:endParaRPr lang="en-US" dirty="0"/>
          </a:p>
          <a:p>
            <a:r>
              <a:rPr lang="en-US" dirty="0"/>
              <a:t>In fact, they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</a:t>
            </a:r>
            <a:r>
              <a:rPr lang="en-US" dirty="0"/>
              <a:t>call for future research into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both software and hardware optimizations to enhance the efficiency and performance of RPC systems at cloud-scale.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As emphasized in the paper’s introduction, 🔵 modern cloud computing services are complex and widely distributed.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Remote Procedure Calls or RPCs are 🔵 central to these services, since they 🔵  enable the location-independent communication requirements of the cloud.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Despite the importance and ubiquity of RPCs, there's been a 🔵  lack of research characterizing their behavior at scale.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study aimed to fill that gap, and over the course of two years, 🔵  it analyzed trends from RPC methods across several of Google’s services, like Search and YouTube.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🔵  objective of this research was to provide insight into RPC usage patterns in order to 🔵 inspire new directions for cloud system optimization.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To understand RPCs at Google's scale, the team 🔵 analyzed over 10,000 RPC methods and 🔵 more than 722 billion RPC samples over a 23-month period.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They used 🔵 tools like Monarch for metric collection, Dapper for trace analysis, and GWP for CPU profiling, which they believe offered a holistic view of RPC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Impressively, their findings challenge some of our pre-existing assumptions about RPCs.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Notably, 🔵 RPC usage is growing faster than compute resources, with many RPCs operating at 🔵 millisecond timescales—much longer than previously assumed.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There's also 🔵 significant variance in latency and size, which again underscores the complexity of optimizing RPCs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critical insight from this study is the role of 🔵 application processing in average RPC times, which was observed to dominate over network and queuing latencies.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However, at the tail end, these non-processing latencies become significant, highlighting areas where optimization could greatly impact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study also sheds light on RPC sizes, with a 🔵 heavy tail of larger RPCs, and a 🔵 mix of read- and write-dominant interactions. This has profound implications for designing more efficient data handling and processing strategies in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Another interesting aspect was the 🔵 structure of RPC call trees, which were observed to be 🔵 wider than they were 🔵 deep. 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essentially means that RPCs tended to 🔵 initiate many parallel calls to other RPC’s rather than a 🔵 long series of sequential calls. </a:t>
            </a:r>
          </a:p>
          <a:p>
            <a:pPr algn="l"/>
            <a:r>
              <a:rPr lang="en-US" b="0" i="0" dirty="0">
                <a:effectLst/>
                <a:highlight>
                  <a:srgbClr val="212121"/>
                </a:highlight>
                <a:latin typeface="Söhne"/>
              </a:rPr>
              <a:t>This has significant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</a:t>
            </a:r>
            <a:r>
              <a:rPr lang="en-US" b="0" i="0" dirty="0">
                <a:effectLst/>
                <a:highlight>
                  <a:srgbClr val="212121"/>
                </a:highlight>
                <a:latin typeface="Söhne"/>
              </a:rPr>
              <a:t>implications for how services are designed and managed, as a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</a:t>
            </a:r>
            <a:r>
              <a:rPr lang="en-US" b="0" i="0" dirty="0">
                <a:effectLst/>
                <a:highlight>
                  <a:srgbClr val="212121"/>
                </a:highlight>
                <a:latin typeface="Söhne"/>
              </a:rPr>
              <a:t>wider call tree can involve more services and potentially more resource utilization, but may not have to deal with the sequential dependencies that a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</a:t>
            </a:r>
            <a:r>
              <a:rPr lang="en-US" b="0" i="0" dirty="0">
                <a:effectLst/>
                <a:highlight>
                  <a:srgbClr val="212121"/>
                </a:highlight>
                <a:latin typeface="Söhne"/>
              </a:rPr>
              <a:t>deep call tree might encounter due to waiting on a chain of calls to 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RPCs are not just network-heavy; 🔵 they're also significant consumers of CPU cycles.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 fact, the study found that 🔵 RPC usage is increasing faster than compute capacity.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🔵 reflects the increase in demand placed on the infrastructure as cloud services scale up, which the authors note can be attributed to two key trends: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improved hardware optimization which reduces CPU costs per RPC, and the rise of 🔵 microservice designs which are inherently more CPU efficient.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underscore the need for more intelligent resource allocation and scheduling to accommodate the 🔵 variance in CPU utilization across different RPCs.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study showed a 🔵 direct correlation between performance and exogenous variables, such as 🔵 CPU load and memory bandwidth.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again indicates the 🔵 importance of efficient load balancing across clusters despite the 🔵 variance in CPU cycles observed across RPC’s which 🔵 makes it difficult to maintain service continuity and performance, especially as things scale.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is because effective load balancing 🔵 must consider both network latency and server load, which is is a current challenge for many load balancing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CB74-4B32-BEE6-377F-FBF49989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F9C1-A86B-4A11-BB7D-B8D144D2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D8E9-6BFA-4712-986E-A6A0522E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361C-1E09-ECFE-526B-BB71C0E8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1024-0613-908C-CF39-BCC6AF80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614D-DBA3-CC4E-986F-649AFD0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32942-D681-C35C-BEB8-30971C9E1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720F-DD40-8DD2-7E8A-0541B5DB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E023-22C0-ACB6-FED6-57A203E6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8D45-56E6-8723-1FA7-C1B29B84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372C7-9EC3-7A8E-66DF-DB8F2CC69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DF497-60D8-08EF-F247-99BAAA07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3E58-BF49-07F5-ECBB-7E4FE25E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1A87-5F78-02AF-341D-4F6B0416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17DF-6848-8607-C5D9-7047AD6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BCB3-AAD0-BB58-03CD-9DCDF9B9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6737-8DA6-6BDE-2CA7-D739173F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D4D2-BDD9-1537-8D2B-1DD1B05D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1862-8C57-D0F8-D8E3-637E5102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49A63-913D-C936-38FA-9D4F945F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DCC9-49B1-2AA4-85DC-028C8064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DF0D-D2A7-737C-8BEA-34DC6EB5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4D9E-FD77-22AF-2CEC-D5B1F792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0CA6-9E96-FDEC-8EB5-CFF6EB81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1A0E-EF92-A0D9-6D7E-A701816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BC87-4EC2-CBBD-C0A7-A2BD88D2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AA5F-58AA-F90B-99B5-AD820CF24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2667D-C7E0-5DCC-4918-088A7739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BC782-3181-48F8-8801-1E87B026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6D7B5-8DDA-09D5-D528-0CC2F144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06A7-F227-361D-539C-0FFF7CCF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421D-4AA1-28FC-59D2-0E909C66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196CF-172B-B2CE-13C0-23436011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49281-2B8E-40F2-6CF0-90AE67370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8180-33F2-8557-7062-63AD4C980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13636-0652-8D64-8E83-BC600D45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58998-8E63-819B-64E2-8944CFD6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A74D9-5CFE-EAF1-E319-EAB72F03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D38F7-53C8-969B-D1C4-11F6D605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A2DF-11DD-CB2B-1178-ACBF9757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6A182-855E-0A07-404E-13D2D3D3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4A76-170A-8E99-3DBE-A5631EE6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14655-457C-05B6-545E-598A6543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DF74A-3651-77BD-3022-FDEC1F5D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1AB5B-D736-72E6-E11B-00E23654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96B5-5811-3AA3-3C33-7804E63D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9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7AA9-09C0-DB1D-D6B2-7341AA27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E8F5-69ED-EDF3-A6B3-FD0A537B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53F6A-93E3-F517-C2C1-206D1067A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F280-CF18-CBFC-452E-969A74B9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57720-E866-3B2D-CB8F-E1B0DD68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94708-FA53-7089-8381-8525A55B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A214-7DCB-5B6B-4A12-B9CD9B33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1F062-191D-1F8B-F2A7-0DCB0A943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D5028-9AE7-FAB6-760C-9C1D4FB0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5C5FE-15EB-812F-30B7-3BDCEB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418A-5E30-1514-7E70-3C87CABD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D7EF3-D3D4-4A61-F2E1-AE093B2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3B4BD-6275-D51F-883D-F7CFBFAD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5A12-4D59-86BE-4867-5026EBA5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123E-BAAC-2479-F907-91EEF2D8A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354A2-F451-D544-8916-8A5193102B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EDC5-DD7B-EE63-B524-6BCCB9345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DD31-FF0A-F36C-DDC1-CA71D7A89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7" Type="http://schemas.openxmlformats.org/officeDocument/2006/relationships/image" Target="../media/image3.png"/><Relationship Id="rId2" Type="http://schemas.microsoft.com/office/2007/relationships/media" Target="../media/media10.m4a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7" Type="http://schemas.openxmlformats.org/officeDocument/2006/relationships/image" Target="../media/image3.png"/><Relationship Id="rId2" Type="http://schemas.microsoft.com/office/2007/relationships/media" Target="../media/media11.m4a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2.m4a"/><Relationship Id="rId7" Type="http://schemas.openxmlformats.org/officeDocument/2006/relationships/image" Target="../media/image3.png"/><Relationship Id="rId2" Type="http://schemas.microsoft.com/office/2007/relationships/media" Target="../media/media12.m4a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3.m4a"/><Relationship Id="rId7" Type="http://schemas.openxmlformats.org/officeDocument/2006/relationships/image" Target="../media/image3.png"/><Relationship Id="rId2" Type="http://schemas.microsoft.com/office/2007/relationships/media" Target="../media/media13.m4a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4.m4a"/><Relationship Id="rId7" Type="http://schemas.openxmlformats.org/officeDocument/2006/relationships/image" Target="../media/image3.png"/><Relationship Id="rId2" Type="http://schemas.microsoft.com/office/2007/relationships/media" Target="../media/media14.m4a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2.m4a"/><Relationship Id="rId7" Type="http://schemas.openxmlformats.org/officeDocument/2006/relationships/image" Target="../media/image4.jpe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3.m4a"/><Relationship Id="rId7" Type="http://schemas.openxmlformats.org/officeDocument/2006/relationships/image" Target="../media/image5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4.m4a"/><Relationship Id="rId7" Type="http://schemas.openxmlformats.org/officeDocument/2006/relationships/image" Target="../media/image7.png"/><Relationship Id="rId2" Type="http://schemas.microsoft.com/office/2007/relationships/media" Target="../media/media4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audio" Target="../media/media5.m4a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microsoft.com/office/2007/relationships/media" Target="../media/media5.m4a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notesSlide" Target="../notesSlides/notesSlide5.xml"/><Relationship Id="rId15" Type="http://schemas.openxmlformats.org/officeDocument/2006/relationships/image" Target="../media/image16.png"/><Relationship Id="rId23" Type="http://schemas.openxmlformats.org/officeDocument/2006/relationships/image" Target="../media/image3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audio" Target="../media/media6.m4a"/><Relationship Id="rId7" Type="http://schemas.openxmlformats.org/officeDocument/2006/relationships/image" Target="../media/image24.png"/><Relationship Id="rId2" Type="http://schemas.microsoft.com/office/2007/relationships/media" Target="../media/media6.m4a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audio" Target="../media/media7.m4a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microsoft.com/office/2007/relationships/media" Target="../media/media7.m4a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11" Type="http://schemas.openxmlformats.org/officeDocument/2006/relationships/image" Target="../media/image31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9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8.m4a"/><Relationship Id="rId7" Type="http://schemas.openxmlformats.org/officeDocument/2006/relationships/image" Target="../media/image5.png"/><Relationship Id="rId2" Type="http://schemas.microsoft.com/office/2007/relationships/media" Target="../media/media8.m4a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audio" Target="../media/media9.m4a"/><Relationship Id="rId7" Type="http://schemas.openxmlformats.org/officeDocument/2006/relationships/image" Target="../media/image34.png"/><Relationship Id="rId2" Type="http://schemas.microsoft.com/office/2007/relationships/media" Target="../media/media9.m4a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1602134" y="1969499"/>
            <a:ext cx="6788800" cy="227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A Cloud-Scale Characterization of Remote Procedure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EA800-FCFC-0CA9-75CF-19EC8DD69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138686" cy="6857999"/>
          </a:xfrm>
          <a:prstGeom prst="rect">
            <a:avLst/>
          </a:prstGeom>
        </p:spPr>
      </p:pic>
      <p:sp>
        <p:nvSpPr>
          <p:cNvPr id="29" name="Google Shape;290;p33">
            <a:extLst>
              <a:ext uri="{FF2B5EF4-FFF2-40B4-BE49-F238E27FC236}">
                <a16:creationId xmlns:a16="http://schemas.microsoft.com/office/drawing/2014/main" id="{5FC0D00B-829F-7A24-1412-DFE80351E94E}"/>
              </a:ext>
            </a:extLst>
          </p:cNvPr>
          <p:cNvSpPr txBox="1">
            <a:spLocks noGrp="1"/>
          </p:cNvSpPr>
          <p:nvPr/>
        </p:nvSpPr>
        <p:spPr>
          <a:xfrm>
            <a:off x="1683845" y="4445083"/>
            <a:ext cx="507623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sz="1200" b="1" i="1" dirty="0">
                <a:latin typeface="Hanken Grotesk"/>
                <a:ea typeface="Hanken Grotesk"/>
                <a:cs typeface="Hanken Grotesk"/>
                <a:sym typeface="Hanken Grotesk"/>
              </a:rPr>
              <a:t>Authors: </a:t>
            </a:r>
            <a:r>
              <a:rPr lang="en-US" sz="1200" i="1" dirty="0">
                <a:latin typeface="Hanken Grotesk"/>
                <a:ea typeface="Hanken Grotesk"/>
                <a:cs typeface="Hanken Grotesk"/>
                <a:sym typeface="Hanken Grotesk"/>
              </a:rPr>
              <a:t>K. Seemakhupt, et al.</a:t>
            </a:r>
          </a:p>
          <a:p>
            <a:pPr marL="0" indent="0"/>
            <a:r>
              <a:rPr lang="en-US" sz="1200" b="1" i="1" dirty="0"/>
              <a:t>Conference: </a:t>
            </a:r>
            <a:r>
              <a:rPr lang="en-US" sz="1200" i="1" dirty="0"/>
              <a:t>ACM SIGOPS 29</a:t>
            </a:r>
            <a:r>
              <a:rPr lang="en-US" sz="1200" i="1" baseline="30000" dirty="0"/>
              <a:t>th</a:t>
            </a:r>
            <a:r>
              <a:rPr lang="en-US" sz="1200" i="1" dirty="0"/>
              <a:t> SOSP ‘23</a:t>
            </a:r>
          </a:p>
          <a:p>
            <a:pPr marL="0" indent="0"/>
            <a:r>
              <a:rPr lang="en-US" sz="1200" b="1" i="1" dirty="0">
                <a:latin typeface="Hanken Grotesk"/>
                <a:ea typeface="Hanken Grotesk"/>
                <a:cs typeface="Hanken Grotesk"/>
                <a:sym typeface="Hanken Grotesk"/>
              </a:rPr>
              <a:t>Date and Location: </a:t>
            </a:r>
            <a:r>
              <a:rPr lang="en-US" sz="1200" i="1" dirty="0">
                <a:latin typeface="Hanken Grotesk"/>
                <a:ea typeface="Hanken Grotesk"/>
                <a:cs typeface="Hanken Grotesk"/>
                <a:sym typeface="Hanken Grotesk"/>
              </a:rPr>
              <a:t>October, 2023, Koblenz, Germany</a:t>
            </a:r>
          </a:p>
          <a:p>
            <a:pPr marL="0" indent="0"/>
            <a:endParaRPr sz="1200" i="1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" name="Google Shape;289;p33">
            <a:extLst>
              <a:ext uri="{FF2B5EF4-FFF2-40B4-BE49-F238E27FC236}">
                <a16:creationId xmlns:a16="http://schemas.microsoft.com/office/drawing/2014/main" id="{02CB3092-0AFD-D7E7-8E72-5EF5582AB4AB}"/>
              </a:ext>
            </a:extLst>
          </p:cNvPr>
          <p:cNvSpPr txBox="1">
            <a:spLocks noGrp="1"/>
          </p:cNvSpPr>
          <p:nvPr/>
        </p:nvSpPr>
        <p:spPr>
          <a:xfrm>
            <a:off x="1563079" y="118921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 &amp;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05334-A26B-DB75-8D09-422E751D8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92" y="-1"/>
            <a:ext cx="7082287" cy="1017917"/>
          </a:xfrm>
          <a:prstGeom prst="rect">
            <a:avLst/>
          </a:prstGeom>
        </p:spPr>
      </p:pic>
      <p:sp>
        <p:nvSpPr>
          <p:cNvPr id="66" name="Google Shape;290;p33">
            <a:extLst>
              <a:ext uri="{FF2B5EF4-FFF2-40B4-BE49-F238E27FC236}">
                <a16:creationId xmlns:a16="http://schemas.microsoft.com/office/drawing/2014/main" id="{31429699-3AFB-A16A-9B8C-36597D3D5452}"/>
              </a:ext>
            </a:extLst>
          </p:cNvPr>
          <p:cNvSpPr txBox="1">
            <a:spLocks noGrp="1"/>
          </p:cNvSpPr>
          <p:nvPr/>
        </p:nvSpPr>
        <p:spPr>
          <a:xfrm>
            <a:off x="1624945" y="366177"/>
            <a:ext cx="5076237" cy="36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sz="1200" b="1" dirty="0">
                <a:latin typeface="Hanken Grotesk"/>
                <a:ea typeface="Hanken Grotesk"/>
                <a:cs typeface="Hanken Grotesk"/>
                <a:sym typeface="Hanken Grotesk"/>
              </a:rPr>
              <a:t>Presentation by: </a:t>
            </a:r>
            <a:r>
              <a:rPr lang="en-US" sz="1200" dirty="0">
                <a:latin typeface="Hanken Grotesk"/>
                <a:ea typeface="Hanken Grotesk"/>
                <a:cs typeface="Hanken Grotesk"/>
                <a:sym typeface="Hanken Grotesk"/>
              </a:rPr>
              <a:t>Hannah Marsh, undergraduate: UNH</a:t>
            </a:r>
            <a:endParaRPr sz="1200" i="1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D5B40-7A87-89DD-2627-D69F8199035E}"/>
              </a:ext>
            </a:extLst>
          </p:cNvPr>
          <p:cNvSpPr/>
          <p:nvPr/>
        </p:nvSpPr>
        <p:spPr>
          <a:xfrm>
            <a:off x="8738557" y="370937"/>
            <a:ext cx="4813539" cy="4822166"/>
          </a:xfrm>
          <a:prstGeom prst="ellipse">
            <a:avLst/>
          </a:prstGeom>
          <a:solidFill>
            <a:srgbClr val="E4F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2D73A2-D42D-6771-85E9-DF1BA2F50A30}"/>
              </a:ext>
            </a:extLst>
          </p:cNvPr>
          <p:cNvSpPr/>
          <p:nvPr/>
        </p:nvSpPr>
        <p:spPr>
          <a:xfrm>
            <a:off x="-241540" y="5564037"/>
            <a:ext cx="2898475" cy="2782019"/>
          </a:xfrm>
          <a:prstGeom prst="ellipse">
            <a:avLst/>
          </a:prstGeom>
          <a:solidFill>
            <a:srgbClr val="E4F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1156138" y="5886546"/>
            <a:ext cx="989023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1148109" y="-112695"/>
            <a:ext cx="0" cy="59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040970" y="1016000"/>
            <a:ext cx="0" cy="61152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1156138" y="1021715"/>
            <a:ext cx="989023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0" name="Picture 6" descr="ACM OPEN (ACM's Transformative Model for Open Access Publication)">
            <a:extLst>
              <a:ext uri="{FF2B5EF4-FFF2-40B4-BE49-F238E27FC236}">
                <a16:creationId xmlns:a16="http://schemas.microsoft.com/office/drawing/2014/main" id="{C5E8ABC5-F81C-D558-0A99-6350228F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82" y="1509623"/>
            <a:ext cx="595222" cy="5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Audio 44">
            <a:extLst>
              <a:ext uri="{FF2B5EF4-FFF2-40B4-BE49-F238E27FC236}">
                <a16:creationId xmlns:a16="http://schemas.microsoft.com/office/drawing/2014/main" id="{3B4EA27B-0C6A-4857-D497-B638A811F4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6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52"/>
    </mc:Choice>
    <mc:Fallback>
      <p:transition spd="slow" advTm="8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5" y="696891"/>
            <a:ext cx="10151592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Implications for Software Optimizations</a:t>
            </a:r>
          </a:p>
        </p:txBody>
      </p:sp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56820390-0F67-7CDD-65C0-73784FDE9518}"/>
              </a:ext>
            </a:extLst>
          </p:cNvPr>
          <p:cNvSpPr txBox="1">
            <a:spLocks noGrp="1"/>
          </p:cNvSpPr>
          <p:nvPr/>
        </p:nvSpPr>
        <p:spPr>
          <a:xfrm>
            <a:off x="-9116422" y="645133"/>
            <a:ext cx="9573623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Hardware Optimization Opportunities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D0BDA4C6-C19D-B626-BCAA-62A24D0F0131}"/>
              </a:ext>
            </a:extLst>
          </p:cNvPr>
          <p:cNvSpPr txBox="1">
            <a:spLocks noGrp="1"/>
          </p:cNvSpPr>
          <p:nvPr/>
        </p:nvSpPr>
        <p:spPr>
          <a:xfrm>
            <a:off x="921849" y="-513682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Resource Utilization and Load Balancing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C2503-48B2-59CC-7322-F72EFAA80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234E7-1E4D-2C3B-1141-348798FCD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19" y="2023954"/>
            <a:ext cx="10743187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Tail latency reduction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Advanced scheduling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Cross-layer load-balancing to manage latency variations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Service-specified optimization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Target the most popular RPC methods.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Addresses each service’s bottlenecks</a:t>
            </a:r>
          </a:p>
        </p:txBody>
      </p:sp>
      <p:pic>
        <p:nvPicPr>
          <p:cNvPr id="38" name="Audio 37">
            <a:extLst>
              <a:ext uri="{FF2B5EF4-FFF2-40B4-BE49-F238E27FC236}">
                <a16:creationId xmlns:a16="http://schemas.microsoft.com/office/drawing/2014/main" id="{92F1F4FA-4EF4-C6E9-15C4-D2A819E14D6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0067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6013">
        <p159:morph option="byObject"/>
      </p:transition>
    </mc:Choice>
    <mc:Fallback>
      <p:transition spd="slow" advTm="460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  <p:bldLst>
      <p:bldP spid="10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686A85F3-4545-A5EF-0A84-36FA2592802B}"/>
              </a:ext>
            </a:extLst>
          </p:cNvPr>
          <p:cNvSpPr txBox="1">
            <a:spLocks noGrp="1"/>
          </p:cNvSpPr>
          <p:nvPr/>
        </p:nvSpPr>
        <p:spPr>
          <a:xfrm>
            <a:off x="-6424981" y="636506"/>
            <a:ext cx="6692400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Challenges and Limitations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9D5A63FC-6531-ABED-24B9-E5CFA4B9995C}"/>
              </a:ext>
            </a:extLst>
          </p:cNvPr>
          <p:cNvSpPr txBox="1">
            <a:spLocks noGrp="1"/>
          </p:cNvSpPr>
          <p:nvPr/>
        </p:nvSpPr>
        <p:spPr>
          <a:xfrm>
            <a:off x="752197" y="-528060"/>
            <a:ext cx="10151592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Implications for Software Optimizations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0792D-8E46-8D14-B904-D5D0D636A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156399-1A1F-F789-D84C-6A7855925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9573623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Hardware Optimization Opportunities</a:t>
            </a:r>
          </a:p>
        </p:txBody>
      </p:sp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26167" y="1765162"/>
            <a:ext cx="6813321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b="1" i="1" dirty="0">
                <a:latin typeface="Figtree" pitchFamily="2" charset="0"/>
              </a:rPr>
              <a:t>Hardware accelerators  </a:t>
            </a:r>
            <a:r>
              <a:rPr lang="en-US" sz="1600" dirty="0">
                <a:latin typeface="Figtree" pitchFamily="2" charset="0"/>
              </a:rPr>
              <a:t>for common RPC operations.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Selective RPC library acceleration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Example: prioritize serialization over library functions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Data movement acceleration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Prioritize data-intensive RPC functions for certain services (Network Disk, Spanner, etc.).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Focus on method-specific hardware</a:t>
            </a:r>
          </a:p>
        </p:txBody>
      </p:sp>
      <p:pic>
        <p:nvPicPr>
          <p:cNvPr id="28" name="Audio 27">
            <a:extLst>
              <a:ext uri="{FF2B5EF4-FFF2-40B4-BE49-F238E27FC236}">
                <a16:creationId xmlns:a16="http://schemas.microsoft.com/office/drawing/2014/main" id="{EBA74D18-677C-24C0-F435-62EA726ABC1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2518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877">
        <p159:morph option="byObject"/>
      </p:transition>
    </mc:Choice>
    <mc:Fallback>
      <p:transition spd="slow" advTm="348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10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1496A6A3-60B3-4BCC-DCDD-87BB657D6738}"/>
              </a:ext>
            </a:extLst>
          </p:cNvPr>
          <p:cNvSpPr txBox="1">
            <a:spLocks noGrp="1"/>
          </p:cNvSpPr>
          <p:nvPr/>
        </p:nvSpPr>
        <p:spPr>
          <a:xfrm>
            <a:off x="-6450860" y="627880"/>
            <a:ext cx="691668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Research Directions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DD80A9E3-11B8-9593-B7BA-67F378480A32}"/>
              </a:ext>
            </a:extLst>
          </p:cNvPr>
          <p:cNvSpPr txBox="1">
            <a:spLocks noGrp="1"/>
          </p:cNvSpPr>
          <p:nvPr/>
        </p:nvSpPr>
        <p:spPr>
          <a:xfrm>
            <a:off x="898846" y="-519433"/>
            <a:ext cx="9573623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Hardware Optimization Opportunities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55CFB-AF7E-7274-86CD-A6A690D51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5" y="696891"/>
            <a:ext cx="6692400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Challenges and Limitations</a:t>
            </a:r>
          </a:p>
        </p:txBody>
      </p: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19" y="2023954"/>
            <a:ext cx="10743187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dirty="0">
                <a:latin typeface="Figtree" pitchFamily="2" charset="0"/>
              </a:rPr>
              <a:t>Generalizability: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Findings are limited to Google's environment.</a:t>
            </a:r>
          </a:p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dirty="0">
                <a:latin typeface="Figtree" pitchFamily="2" charset="0"/>
              </a:rPr>
              <a:t>Scope of transport protocol: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Only considers RPCs over TCP.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Excludes other types (such as RDMA-based).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1606E-A6B9-065C-B066-BF145A2C6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Audio 21">
            <a:extLst>
              <a:ext uri="{FF2B5EF4-FFF2-40B4-BE49-F238E27FC236}">
                <a16:creationId xmlns:a16="http://schemas.microsoft.com/office/drawing/2014/main" id="{43C01AA3-DA88-BCD8-0E24-3628349E063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0283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3762">
        <p159:morph option="byObject"/>
      </p:transition>
    </mc:Choice>
    <mc:Fallback>
      <p:transition spd="slow" advTm="237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10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BCF7FA8E-8483-6EB7-1B9A-86A429063811}"/>
              </a:ext>
            </a:extLst>
          </p:cNvPr>
          <p:cNvSpPr txBox="1">
            <a:spLocks noGrp="1"/>
          </p:cNvSpPr>
          <p:nvPr/>
        </p:nvSpPr>
        <p:spPr>
          <a:xfrm>
            <a:off x="-2603480" y="653759"/>
            <a:ext cx="3008921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Conclusion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0D1948C6-F411-4A18-35DD-45F04338BB70}"/>
              </a:ext>
            </a:extLst>
          </p:cNvPr>
          <p:cNvSpPr txBox="1">
            <a:spLocks noGrp="1"/>
          </p:cNvSpPr>
          <p:nvPr/>
        </p:nvSpPr>
        <p:spPr>
          <a:xfrm>
            <a:off x="734945" y="-502181"/>
            <a:ext cx="6692400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Challenges and Limitations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9513F-1C8A-859E-BBC3-A8C3CB2A9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34632-6083-A353-05DE-9470F9CDF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691668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Research Directions</a:t>
            </a:r>
          </a:p>
        </p:txBody>
      </p:sp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19" y="2023954"/>
            <a:ext cx="10743187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Optimizing for millisecond-level RPCs rather than microsecond-level.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Improving data locality and reducing cross-cluster RPC latency.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Exploring the efficacy of request hedging and its impact on resource utilization.</a:t>
            </a:r>
          </a:p>
        </p:txBody>
      </p:sp>
      <p:pic>
        <p:nvPicPr>
          <p:cNvPr id="19" name="Audio 18">
            <a:extLst>
              <a:ext uri="{FF2B5EF4-FFF2-40B4-BE49-F238E27FC236}">
                <a16:creationId xmlns:a16="http://schemas.microsoft.com/office/drawing/2014/main" id="{7E8117BA-39A1-C847-2419-08118A92098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3984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6685">
        <p159:morph option="byObject"/>
      </p:transition>
    </mc:Choice>
    <mc:Fallback>
      <p:transition spd="slow" advTm="266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4136D7A5-4F58-73E2-A579-9910F709D778}"/>
              </a:ext>
            </a:extLst>
          </p:cNvPr>
          <p:cNvSpPr txBox="1">
            <a:spLocks noGrp="1"/>
          </p:cNvSpPr>
          <p:nvPr/>
        </p:nvSpPr>
        <p:spPr>
          <a:xfrm>
            <a:off x="-2547172" y="2889849"/>
            <a:ext cx="3064757" cy="82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Questions?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790CBD45-D65C-32BF-AF7D-CAD839570426}"/>
              </a:ext>
            </a:extLst>
          </p:cNvPr>
          <p:cNvSpPr txBox="1">
            <a:spLocks noGrp="1"/>
          </p:cNvSpPr>
          <p:nvPr/>
        </p:nvSpPr>
        <p:spPr>
          <a:xfrm>
            <a:off x="683185" y="-420414"/>
            <a:ext cx="691668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Research Directions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CEA28-891E-0D70-D4C2-C0D4A5D77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3008921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Conclusion</a:t>
            </a:r>
          </a:p>
        </p:txBody>
      </p: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19" y="2023954"/>
            <a:ext cx="10743187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Comprehensive analysis: &gt; 700 billion RPC samples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Significant findings: 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RPC usage is growing faster than compute resources</a:t>
            </a:r>
          </a:p>
          <a:p>
            <a:pPr lvl="2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Underscores the importance of RPCs in distributed cloud applications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Latency and cycle tax insights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Calls for further research into both software and hardware optimizations.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67B10-E647-694A-82FE-67D75147A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Audio 21">
            <a:extLst>
              <a:ext uri="{FF2B5EF4-FFF2-40B4-BE49-F238E27FC236}">
                <a16:creationId xmlns:a16="http://schemas.microsoft.com/office/drawing/2014/main" id="{30A024C6-0A23-1279-112D-520C3266C48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0104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3880">
        <p159:morph option="byObject"/>
      </p:transition>
    </mc:Choice>
    <mc:Fallback>
      <p:transition spd="slow" advTm="438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10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CA02F1-D223-CE93-B6D1-5438BC2B8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138686" cy="6857999"/>
          </a:xfrm>
          <a:prstGeom prst="rect">
            <a:avLst/>
          </a:prstGeom>
        </p:spPr>
      </p:pic>
      <p:sp>
        <p:nvSpPr>
          <p:cNvPr id="2" name="Google Shape;289;p33">
            <a:extLst>
              <a:ext uri="{FF2B5EF4-FFF2-40B4-BE49-F238E27FC236}">
                <a16:creationId xmlns:a16="http://schemas.microsoft.com/office/drawing/2014/main" id="{E602B4FA-9200-6B75-525B-D970B350BD05}"/>
              </a:ext>
            </a:extLst>
          </p:cNvPr>
          <p:cNvSpPr txBox="1">
            <a:spLocks noGrp="1"/>
          </p:cNvSpPr>
          <p:nvPr/>
        </p:nvSpPr>
        <p:spPr>
          <a:xfrm>
            <a:off x="1606211" y="170679"/>
            <a:ext cx="3008921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879B3-C47F-5EE6-6B5A-A7F603E78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12192000" cy="101791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ED440E0E-9693-E480-1089-8B9288256C26}"/>
              </a:ext>
            </a:extLst>
          </p:cNvPr>
          <p:cNvSpPr/>
          <p:nvPr/>
        </p:nvSpPr>
        <p:spPr>
          <a:xfrm>
            <a:off x="0" y="5570485"/>
            <a:ext cx="3657600" cy="3718035"/>
          </a:xfrm>
          <a:prstGeom prst="ellipse">
            <a:avLst/>
          </a:prstGeom>
          <a:solidFill>
            <a:srgbClr val="DE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8FC34F-ECD5-F788-765E-2FC79D083C1A}"/>
              </a:ext>
            </a:extLst>
          </p:cNvPr>
          <p:cNvSpPr/>
          <p:nvPr/>
        </p:nvSpPr>
        <p:spPr>
          <a:xfrm>
            <a:off x="7167837" y="-2413147"/>
            <a:ext cx="5507639" cy="5414872"/>
          </a:xfrm>
          <a:prstGeom prst="ellipse">
            <a:avLst/>
          </a:prstGeom>
          <a:solidFill>
            <a:srgbClr val="DE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2844338" y="2993366"/>
            <a:ext cx="3530582" cy="82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Questions?</a:t>
            </a:r>
          </a:p>
        </p:txBody>
      </p:sp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1156138" y="1021715"/>
            <a:ext cx="989023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1156138" y="5886546"/>
            <a:ext cx="989023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040970" y="1016000"/>
            <a:ext cx="0" cy="61152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1148109" y="-112695"/>
            <a:ext cx="0" cy="59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Audio 7">
            <a:extLst>
              <a:ext uri="{FF2B5EF4-FFF2-40B4-BE49-F238E27FC236}">
                <a16:creationId xmlns:a16="http://schemas.microsoft.com/office/drawing/2014/main" id="{5295BFDF-398D-9BCD-A5E1-2B5E58DFFC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7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85">
        <p159:morph option="byObject"/>
      </p:transition>
    </mc:Choice>
    <mc:Fallback>
      <p:transition spd="slow" advTm="14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59BCFE84-6754-600A-CD42-E47990BBEA54}"/>
              </a:ext>
            </a:extLst>
          </p:cNvPr>
          <p:cNvSpPr txBox="1">
            <a:spLocks noGrp="1"/>
          </p:cNvSpPr>
          <p:nvPr/>
        </p:nvSpPr>
        <p:spPr>
          <a:xfrm>
            <a:off x="-5937352" y="1727959"/>
            <a:ext cx="6788800" cy="227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A Cloud-Scale Characterization of Remote Procedure Calls</a:t>
            </a:r>
          </a:p>
        </p:txBody>
      </p:sp>
      <p:sp>
        <p:nvSpPr>
          <p:cNvPr id="7" name="Google Shape;289;p33">
            <a:extLst>
              <a:ext uri="{FF2B5EF4-FFF2-40B4-BE49-F238E27FC236}">
                <a16:creationId xmlns:a16="http://schemas.microsoft.com/office/drawing/2014/main" id="{A96C7893-F941-5BAE-5A2D-6C6886BA14B0}"/>
              </a:ext>
            </a:extLst>
          </p:cNvPr>
          <p:cNvSpPr txBox="1">
            <a:spLocks noGrp="1"/>
          </p:cNvSpPr>
          <p:nvPr/>
        </p:nvSpPr>
        <p:spPr>
          <a:xfrm>
            <a:off x="-4918233" y="659508"/>
            <a:ext cx="5142521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Study Methodology</a:t>
            </a:r>
          </a:p>
        </p:txBody>
      </p:sp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 &amp; Background</a:t>
            </a:r>
          </a:p>
        </p:txBody>
      </p: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188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62674-3450-125A-037F-395CE21CE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B4FE5-EBA6-770F-39F2-606B042C2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48861" y="275481"/>
            <a:ext cx="1196759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96;p48">
            <a:extLst>
              <a:ext uri="{FF2B5EF4-FFF2-40B4-BE49-F238E27FC236}">
                <a16:creationId xmlns:a16="http://schemas.microsoft.com/office/drawing/2014/main" id="{72F8F837-23EF-E173-F2BD-D8FE219ADE60}"/>
              </a:ext>
            </a:extLst>
          </p:cNvPr>
          <p:cNvSpPr txBox="1">
            <a:spLocks noGrp="1"/>
          </p:cNvSpPr>
          <p:nvPr/>
        </p:nvSpPr>
        <p:spPr>
          <a:xfrm>
            <a:off x="777925" y="1690778"/>
            <a:ext cx="10743187" cy="441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Modern cloud applications are complex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Importance of RPCs in cloud-scale services</a:t>
            </a:r>
          </a:p>
          <a:p>
            <a:pPr marL="882650" lvl="1" indent="-28575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Enable location-independent communication</a:t>
            </a:r>
          </a:p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Lack of studies on RPC characteristics "in the wild".</a:t>
            </a:r>
          </a:p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Scope:</a:t>
            </a:r>
          </a:p>
          <a:p>
            <a:pPr lvl="1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Analyzed Google’s RPC methods over nearly 2 years</a:t>
            </a:r>
          </a:p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Objective: </a:t>
            </a:r>
          </a:p>
          <a:p>
            <a:pPr lvl="1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Understand RPC usage, characteristics, and behavior at Google's scale</a:t>
            </a:r>
          </a:p>
          <a:p>
            <a:pPr lvl="1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Inspire better cloud system optimization.</a:t>
            </a:r>
          </a:p>
          <a:p>
            <a:pPr indent="-317500">
              <a:lnSpc>
                <a:spcPct val="200000"/>
              </a:lnSpc>
              <a:buSzPts val="1400"/>
            </a:pPr>
            <a:endParaRPr lang="en-US" sz="1600" dirty="0">
              <a:latin typeface="Figtree" pitchFamily="2" charset="0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US" sz="1600" dirty="0">
              <a:latin typeface="Figtree" pitchFamily="2" charset="0"/>
            </a:endParaRPr>
          </a:p>
        </p:txBody>
      </p:sp>
      <p:pic>
        <p:nvPicPr>
          <p:cNvPr id="3074" name="Picture 2" descr="Introduction to gRPC with Golang. gRPC was first developed by Google in… |  by Kittapa S | Touch Technologies | Medium">
            <a:extLst>
              <a:ext uri="{FF2B5EF4-FFF2-40B4-BE49-F238E27FC236}">
                <a16:creationId xmlns:a16="http://schemas.microsoft.com/office/drawing/2014/main" id="{06626A99-DC41-6FC7-9D72-1294CAB4A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5" t="38235" r="20772" b="14052"/>
          <a:stretch/>
        </p:blipFill>
        <p:spPr bwMode="auto">
          <a:xfrm>
            <a:off x="6733446" y="2398145"/>
            <a:ext cx="4632267" cy="211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Audio 40">
            <a:extLst>
              <a:ext uri="{FF2B5EF4-FFF2-40B4-BE49-F238E27FC236}">
                <a16:creationId xmlns:a16="http://schemas.microsoft.com/office/drawing/2014/main" id="{B560FD5A-CFEE-07CE-8EB2-A897D4593F0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562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9080">
        <p159:morph option="byObject"/>
      </p:transition>
    </mc:Choice>
    <mc:Fallback>
      <p:transition spd="slow" advTm="390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9" grpId="1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530354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Study Methodology</a:t>
            </a:r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4A63CBCD-E2F8-CCAD-DD2F-7AD2B8A6AC32}"/>
              </a:ext>
            </a:extLst>
          </p:cNvPr>
          <p:cNvSpPr txBox="1">
            <a:spLocks noGrp="1"/>
          </p:cNvSpPr>
          <p:nvPr/>
        </p:nvSpPr>
        <p:spPr>
          <a:xfrm>
            <a:off x="-8296913" y="627880"/>
            <a:ext cx="886625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Key Findings - RPC Characteristics</a:t>
            </a:r>
          </a:p>
        </p:txBody>
      </p:sp>
      <p:sp>
        <p:nvSpPr>
          <p:cNvPr id="7" name="Google Shape;289;p33">
            <a:extLst>
              <a:ext uri="{FF2B5EF4-FFF2-40B4-BE49-F238E27FC236}">
                <a16:creationId xmlns:a16="http://schemas.microsoft.com/office/drawing/2014/main" id="{56B47073-85DC-8D1B-EC3D-0E0DCD14C1F7}"/>
              </a:ext>
            </a:extLst>
          </p:cNvPr>
          <p:cNvSpPr txBox="1">
            <a:spLocks noGrp="1"/>
          </p:cNvSpPr>
          <p:nvPr/>
        </p:nvSpPr>
        <p:spPr>
          <a:xfrm>
            <a:off x="801079" y="-526210"/>
            <a:ext cx="10815145" cy="79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 &amp;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62990-0F97-C4E4-A626-1CD06D670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86983-8124-D64A-5256-217E2AEA2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948906" y="1820174"/>
            <a:ext cx="7461849" cy="172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Examination of &gt;10,000 RPC methods across Google’s services.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Data collected from &gt;722 billion RPC samples over 23 months.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Tools used: Monarch, Dapper, and GWP for monitoring and analysis..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25BE2E-2CD3-2CD8-76B5-E14991C9D5A4}"/>
              </a:ext>
            </a:extLst>
          </p:cNvPr>
          <p:cNvGrpSpPr/>
          <p:nvPr/>
        </p:nvGrpSpPr>
        <p:grpSpPr>
          <a:xfrm>
            <a:off x="1431988" y="3830128"/>
            <a:ext cx="6633712" cy="2398144"/>
            <a:chOff x="2984741" y="3899139"/>
            <a:chExt cx="6556074" cy="249303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CCC7BF-BD42-31AF-6CF9-43B745CD4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01838" y="4371096"/>
              <a:ext cx="6338977" cy="20017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0DD8B6-8A49-48AB-41F2-A5E846015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2554" y="4012277"/>
              <a:ext cx="5114026" cy="337188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888FA00-18A5-A89B-F6F1-6C48B9252C8F}"/>
                </a:ext>
              </a:extLst>
            </p:cNvPr>
            <p:cNvSpPr/>
            <p:nvPr/>
          </p:nvSpPr>
          <p:spPr>
            <a:xfrm>
              <a:off x="2984741" y="3899139"/>
              <a:ext cx="6461184" cy="24930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Audio 25">
            <a:extLst>
              <a:ext uri="{FF2B5EF4-FFF2-40B4-BE49-F238E27FC236}">
                <a16:creationId xmlns:a16="http://schemas.microsoft.com/office/drawing/2014/main" id="{F37D9B85-6400-BA10-4A40-BB1989B1F72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1940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437">
        <p159:morph option="byObject"/>
      </p:transition>
    </mc:Choice>
    <mc:Fallback>
      <p:transition spd="slow" advTm="214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Key Findings - RPC Characteristics</a:t>
            </a:r>
          </a:p>
        </p:txBody>
      </p:sp>
      <p:sp>
        <p:nvSpPr>
          <p:cNvPr id="19" name="Google Shape;289;p33">
            <a:extLst>
              <a:ext uri="{FF2B5EF4-FFF2-40B4-BE49-F238E27FC236}">
                <a16:creationId xmlns:a16="http://schemas.microsoft.com/office/drawing/2014/main" id="{CC9334F3-0034-F02F-4B0D-3BECE4857C16}"/>
              </a:ext>
            </a:extLst>
          </p:cNvPr>
          <p:cNvSpPr txBox="1">
            <a:spLocks noGrp="1"/>
          </p:cNvSpPr>
          <p:nvPr/>
        </p:nvSpPr>
        <p:spPr>
          <a:xfrm>
            <a:off x="-3940572" y="671012"/>
            <a:ext cx="46565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Latency Insights</a:t>
            </a:r>
          </a:p>
        </p:txBody>
      </p:sp>
      <p:sp>
        <p:nvSpPr>
          <p:cNvPr id="18" name="Google Shape;289;p33">
            <a:extLst>
              <a:ext uri="{FF2B5EF4-FFF2-40B4-BE49-F238E27FC236}">
                <a16:creationId xmlns:a16="http://schemas.microsoft.com/office/drawing/2014/main" id="{E93838AC-5FD8-0E08-9D96-0AB7A347F8FD}"/>
              </a:ext>
            </a:extLst>
          </p:cNvPr>
          <p:cNvSpPr txBox="1">
            <a:spLocks noGrp="1"/>
          </p:cNvSpPr>
          <p:nvPr/>
        </p:nvSpPr>
        <p:spPr>
          <a:xfrm>
            <a:off x="847086" y="-519433"/>
            <a:ext cx="530354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Study Methodology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A8F83-3BE9-06FF-6CEE-87C902F77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6E4272-0CA6-FBC6-DCD6-BD298B5A8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20" y="1811548"/>
            <a:ext cx="6433758" cy="182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Rapid growth in RPC usage, outpacing compute cycle growth.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US" sz="1600" b="1" i="1" dirty="0">
              <a:latin typeface="Figtree" pitchFamily="2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b="1" i="1" dirty="0">
                <a:latin typeface="Figtree" pitchFamily="2" charset="0"/>
              </a:rPr>
              <a:t>Millisecond-level </a:t>
            </a:r>
            <a:r>
              <a:rPr lang="en-US" sz="1600" dirty="0">
                <a:latin typeface="Figtree" pitchFamily="2" charset="0"/>
              </a:rPr>
              <a:t>operation timescales for most RPCs.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US" sz="16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Significant variance in latency and size across different RPC methods.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E64A0F-A29A-2C39-1FAE-5BAB580BC325}"/>
              </a:ext>
            </a:extLst>
          </p:cNvPr>
          <p:cNvGrpSpPr/>
          <p:nvPr/>
        </p:nvGrpSpPr>
        <p:grpSpPr>
          <a:xfrm>
            <a:off x="1406106" y="3933644"/>
            <a:ext cx="4875505" cy="2372265"/>
            <a:chOff x="1406106" y="3933644"/>
            <a:chExt cx="4875505" cy="23722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402DDA-DB85-98FD-0614-827019634D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7003" t="18446" b="35212"/>
            <a:stretch/>
          </p:blipFill>
          <p:spPr>
            <a:xfrm>
              <a:off x="1406106" y="4295954"/>
              <a:ext cx="3326475" cy="200995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2A43C7-763C-8030-7515-68C5CE23E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7003" t="71170" b="19547"/>
            <a:stretch/>
          </p:blipFill>
          <p:spPr>
            <a:xfrm>
              <a:off x="3019246" y="3933644"/>
              <a:ext cx="2280669" cy="27604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932E53-FEBB-1E30-BB7B-DCE86A1A9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733" t="3153" r="7404" b="80396"/>
            <a:stretch/>
          </p:blipFill>
          <p:spPr>
            <a:xfrm>
              <a:off x="4442604" y="4339087"/>
              <a:ext cx="1839007" cy="741873"/>
            </a:xfrm>
            <a:prstGeom prst="rect">
              <a:avLst/>
            </a:prstGeom>
          </p:spPr>
        </p:pic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2610262-E4FE-CE12-B87C-0D7E15CE726F}"/>
              </a:ext>
            </a:extLst>
          </p:cNvPr>
          <p:cNvSpPr/>
          <p:nvPr/>
        </p:nvSpPr>
        <p:spPr>
          <a:xfrm>
            <a:off x="1155939" y="3812875"/>
            <a:ext cx="5365631" cy="2553419"/>
          </a:xfrm>
          <a:prstGeom prst="roundRect">
            <a:avLst>
              <a:gd name="adj" fmla="val 11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EE519E-233F-5A8C-6C70-3F25B184424A}"/>
              </a:ext>
            </a:extLst>
          </p:cNvPr>
          <p:cNvGrpSpPr/>
          <p:nvPr/>
        </p:nvGrpSpPr>
        <p:grpSpPr>
          <a:xfrm>
            <a:off x="7168552" y="2196860"/>
            <a:ext cx="4439728" cy="4178061"/>
            <a:chOff x="7323827" y="1886309"/>
            <a:chExt cx="4439728" cy="41780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A65947-2C08-F228-DB2A-EC301A97CE5E}"/>
                </a:ext>
              </a:extLst>
            </p:cNvPr>
            <p:cNvGrpSpPr/>
            <p:nvPr/>
          </p:nvGrpSpPr>
          <p:grpSpPr>
            <a:xfrm>
              <a:off x="7323827" y="2018583"/>
              <a:ext cx="4261449" cy="3726614"/>
              <a:chOff x="7641567" y="1924308"/>
              <a:chExt cx="4038599" cy="345857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40DDF7A-3243-46F4-089E-0C41B5F46C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401" b="36610"/>
              <a:stretch/>
            </p:blipFill>
            <p:spPr>
              <a:xfrm>
                <a:off x="7641567" y="2891143"/>
                <a:ext cx="4038599" cy="249174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812426D-80CA-8DAD-D532-5BA63C98B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87750" r="32747"/>
              <a:stretch/>
            </p:blipFill>
            <p:spPr>
              <a:xfrm>
                <a:off x="8097685" y="1924308"/>
                <a:ext cx="3315457" cy="33855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CD92DB3-C491-F508-8033-64231BEE1C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71454" r="42401" b="19954"/>
              <a:stretch/>
            </p:blipFill>
            <p:spPr>
              <a:xfrm>
                <a:off x="7833547" y="2558424"/>
                <a:ext cx="2946525" cy="24640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3D17585-2902-92FE-FAE2-196DAAEA3B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7315" t="88191"/>
              <a:stretch/>
            </p:blipFill>
            <p:spPr>
              <a:xfrm>
                <a:off x="8221369" y="2155983"/>
                <a:ext cx="1611321" cy="32635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B304293-ACD7-A3FA-BACD-8C15C6C0DE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2119" t="79745" r="62367" b="11231"/>
              <a:stretch/>
            </p:blipFill>
            <p:spPr>
              <a:xfrm>
                <a:off x="10482842" y="2572535"/>
                <a:ext cx="793630" cy="258791"/>
              </a:xfrm>
              <a:prstGeom prst="rect">
                <a:avLst/>
              </a:prstGeom>
            </p:spPr>
          </p:pic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901B70C-2358-0CD2-9BB1-99BF3D8B13BE}"/>
                </a:ext>
              </a:extLst>
            </p:cNvPr>
            <p:cNvSpPr/>
            <p:nvPr/>
          </p:nvSpPr>
          <p:spPr>
            <a:xfrm>
              <a:off x="7427343" y="1886309"/>
              <a:ext cx="4336212" cy="4178061"/>
            </a:xfrm>
            <a:prstGeom prst="roundRect">
              <a:avLst>
                <a:gd name="adj" fmla="val 1026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Audio 27">
            <a:extLst>
              <a:ext uri="{FF2B5EF4-FFF2-40B4-BE49-F238E27FC236}">
                <a16:creationId xmlns:a16="http://schemas.microsoft.com/office/drawing/2014/main" id="{2B21A685-7CF8-8120-3074-EC18D91DF08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6226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018">
        <p159:morph option="byObject"/>
      </p:transition>
    </mc:Choice>
    <mc:Fallback>
      <p:transition spd="slow" advTm="240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1080001" y="610627"/>
            <a:ext cx="46565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Latency Insights</a:t>
            </a:r>
          </a:p>
        </p:txBody>
      </p:sp>
      <p:sp>
        <p:nvSpPr>
          <p:cNvPr id="16" name="Google Shape;289;p33">
            <a:extLst>
              <a:ext uri="{FF2B5EF4-FFF2-40B4-BE49-F238E27FC236}">
                <a16:creationId xmlns:a16="http://schemas.microsoft.com/office/drawing/2014/main" id="{8DD470A6-96D3-9A8E-9117-1738A00E0381}"/>
              </a:ext>
            </a:extLst>
          </p:cNvPr>
          <p:cNvSpPr txBox="1">
            <a:spLocks noGrp="1"/>
          </p:cNvSpPr>
          <p:nvPr/>
        </p:nvSpPr>
        <p:spPr>
          <a:xfrm>
            <a:off x="-4087222" y="619253"/>
            <a:ext cx="444090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RPC Size Matters</a:t>
            </a:r>
          </a:p>
        </p:txBody>
      </p:sp>
      <p:sp>
        <p:nvSpPr>
          <p:cNvPr id="15" name="Google Shape;289;p33">
            <a:extLst>
              <a:ext uri="{FF2B5EF4-FFF2-40B4-BE49-F238E27FC236}">
                <a16:creationId xmlns:a16="http://schemas.microsoft.com/office/drawing/2014/main" id="{80026744-186F-F1F4-E6F5-EBA8F9DF8AE4}"/>
              </a:ext>
            </a:extLst>
          </p:cNvPr>
          <p:cNvSpPr txBox="1">
            <a:spLocks noGrp="1"/>
          </p:cNvSpPr>
          <p:nvPr/>
        </p:nvSpPr>
        <p:spPr>
          <a:xfrm>
            <a:off x="852838" y="-505056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Key Findings - RPC Characteristics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33CBAC-A242-C800-75C7-67037182C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9EAA3E-C1C7-4C64-CD8C-2F6ED9AAD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1017916" y="1768415"/>
            <a:ext cx="6469811" cy="144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Application processing dominates average RPC time.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Network and queuing latencies significant in tail latency..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49B8C9-1572-244A-B6C4-2FE72D3C3545}"/>
              </a:ext>
            </a:extLst>
          </p:cNvPr>
          <p:cNvGrpSpPr/>
          <p:nvPr/>
        </p:nvGrpSpPr>
        <p:grpSpPr>
          <a:xfrm>
            <a:off x="1109937" y="3424686"/>
            <a:ext cx="6696970" cy="2950234"/>
            <a:chOff x="2679942" y="3347048"/>
            <a:chExt cx="7536611" cy="32004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17AAA8-F531-7236-18AC-B278C732474E}"/>
                </a:ext>
              </a:extLst>
            </p:cNvPr>
            <p:cNvGrpSpPr/>
            <p:nvPr/>
          </p:nvGrpSpPr>
          <p:grpSpPr>
            <a:xfrm>
              <a:off x="2708696" y="3347048"/>
              <a:ext cx="3683480" cy="1595887"/>
              <a:chOff x="2700069" y="3260784"/>
              <a:chExt cx="3683480" cy="15958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7729B5E-8480-362D-12C0-D024D14C2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4500" y="3619044"/>
                <a:ext cx="2956538" cy="1237627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6925082-33F1-9056-8FA3-56E82C151F32}"/>
                  </a:ext>
                </a:extLst>
              </p:cNvPr>
              <p:cNvGrpSpPr/>
              <p:nvPr/>
            </p:nvGrpSpPr>
            <p:grpSpPr>
              <a:xfrm>
                <a:off x="2875952" y="3382918"/>
                <a:ext cx="3343694" cy="240762"/>
                <a:chOff x="5757174" y="5072332"/>
                <a:chExt cx="3343694" cy="255078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A754B20D-0ED7-FE80-253B-3F0F88CE03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7174" y="5072736"/>
                  <a:ext cx="2515558" cy="254674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D49C8E54-405C-0027-B5F9-21ABEC99B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7244" t="9685"/>
                <a:stretch/>
              </p:blipFill>
              <p:spPr>
                <a:xfrm>
                  <a:off x="8298611" y="5072332"/>
                  <a:ext cx="802257" cy="229198"/>
                </a:xfrm>
                <a:prstGeom prst="rect">
                  <a:avLst/>
                </a:prstGeom>
              </p:spPr>
            </p:pic>
          </p:grp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2405231-1452-F0F9-DE13-284A9CE3200F}"/>
                  </a:ext>
                </a:extLst>
              </p:cNvPr>
              <p:cNvSpPr/>
              <p:nvPr/>
            </p:nvSpPr>
            <p:spPr>
              <a:xfrm>
                <a:off x="2700069" y="3260784"/>
                <a:ext cx="3683480" cy="14578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372865B-8DC7-912E-635A-6D4176EDE059}"/>
                </a:ext>
              </a:extLst>
            </p:cNvPr>
            <p:cNvGrpSpPr/>
            <p:nvPr/>
          </p:nvGrpSpPr>
          <p:grpSpPr>
            <a:xfrm>
              <a:off x="2679942" y="4948686"/>
              <a:ext cx="3683480" cy="1563318"/>
              <a:chOff x="4819292" y="4560497"/>
              <a:chExt cx="3683480" cy="156331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0A2D33C-BD4A-C47D-C23D-B4F1634986A5}"/>
                  </a:ext>
                </a:extLst>
              </p:cNvPr>
              <p:cNvSpPr/>
              <p:nvPr/>
            </p:nvSpPr>
            <p:spPr>
              <a:xfrm>
                <a:off x="4819292" y="4560497"/>
                <a:ext cx="3683480" cy="156331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5B45934-E36B-0D93-13B0-D8FA2ED9C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6890" y="4672401"/>
                <a:ext cx="2573925" cy="23353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B947B56-D886-58F0-0D2E-C3CC1BA73E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5319" t="16411" b="-1"/>
              <a:stretch/>
            </p:blipFill>
            <p:spPr>
              <a:xfrm>
                <a:off x="7487728" y="4701397"/>
                <a:ext cx="966158" cy="182477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6FFDEA7C-AAFB-A044-94C8-4FA93BCB3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50492" y="4913229"/>
                <a:ext cx="3030866" cy="109986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68DC2CD-E195-8559-E955-148C8F63D411}"/>
                </a:ext>
              </a:extLst>
            </p:cNvPr>
            <p:cNvGrpSpPr/>
            <p:nvPr/>
          </p:nvGrpSpPr>
          <p:grpSpPr>
            <a:xfrm>
              <a:off x="6533073" y="3367176"/>
              <a:ext cx="3683480" cy="1434860"/>
              <a:chOff x="7827035" y="1072550"/>
              <a:chExt cx="3683480" cy="143486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3228DA7-21AD-0140-ED7B-4B98A39E2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76129" y="1410443"/>
                <a:ext cx="2809455" cy="1096967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02FC242-3BD5-A626-B572-0E8927DDE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2725" y="1176568"/>
                <a:ext cx="2439358" cy="22223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FCC4C7A-58F1-BF7A-BAB7-9B8755CC78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4447"/>
              <a:stretch/>
            </p:blipFill>
            <p:spPr>
              <a:xfrm>
                <a:off x="10429335" y="1180466"/>
                <a:ext cx="829631" cy="201557"/>
              </a:xfrm>
              <a:prstGeom prst="rect">
                <a:avLst/>
              </a:prstGeom>
            </p:spPr>
          </p:pic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E9B3F990-A024-762A-2F5C-21CBBF4D8B71}"/>
                  </a:ext>
                </a:extLst>
              </p:cNvPr>
              <p:cNvSpPr/>
              <p:nvPr/>
            </p:nvSpPr>
            <p:spPr>
              <a:xfrm>
                <a:off x="7827035" y="1072550"/>
                <a:ext cx="3683480" cy="142911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6E66A1-E904-388A-9560-F880C777AF4C}"/>
                </a:ext>
              </a:extLst>
            </p:cNvPr>
            <p:cNvGrpSpPr/>
            <p:nvPr/>
          </p:nvGrpSpPr>
          <p:grpSpPr>
            <a:xfrm>
              <a:off x="6530199" y="4942936"/>
              <a:ext cx="3683480" cy="1604513"/>
              <a:chOff x="7772401" y="2829464"/>
              <a:chExt cx="3683480" cy="1725283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1482CD8-2B44-4220-CD4C-1B329E51B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47043" y="2948653"/>
                <a:ext cx="1900807" cy="267562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AB3121D-A72A-CEE7-1757-5AB665A6B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r="40236" b="7943"/>
              <a:stretch/>
            </p:blipFill>
            <p:spPr>
              <a:xfrm>
                <a:off x="9705915" y="2938475"/>
                <a:ext cx="1672327" cy="236046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DDDAE67-708A-A4F7-4B18-B75D8FE0E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43056" y="3186312"/>
                <a:ext cx="713499" cy="239691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D20B66A9-45B4-153C-D420-FDD33BC9C6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60996" t="1221" b="1"/>
              <a:stretch/>
            </p:blipFill>
            <p:spPr>
              <a:xfrm>
                <a:off x="8686800" y="3174520"/>
                <a:ext cx="1091423" cy="253281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CCFECCD-9A54-B230-0E6F-DABBBA3E8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90104" y="3473359"/>
                <a:ext cx="3039403" cy="1081388"/>
              </a:xfrm>
              <a:prstGeom prst="rect">
                <a:avLst/>
              </a:prstGeom>
            </p:spPr>
          </p:pic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C1D68435-6DC8-20F9-9101-96C69D0E9A49}"/>
                  </a:ext>
                </a:extLst>
              </p:cNvPr>
              <p:cNvSpPr/>
              <p:nvPr/>
            </p:nvSpPr>
            <p:spPr>
              <a:xfrm>
                <a:off x="7772401" y="2829464"/>
                <a:ext cx="3683480" cy="17166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47B9B9-E4CA-103A-11AA-833AD25651A0}"/>
              </a:ext>
            </a:extLst>
          </p:cNvPr>
          <p:cNvGrpSpPr/>
          <p:nvPr/>
        </p:nvGrpSpPr>
        <p:grpSpPr>
          <a:xfrm>
            <a:off x="8013938" y="1475118"/>
            <a:ext cx="3614469" cy="4899804"/>
            <a:chOff x="8574417" y="1352773"/>
            <a:chExt cx="3223644" cy="449593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B92215E-40B2-621F-BC16-284282267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574417" y="2104844"/>
              <a:ext cx="3118317" cy="197281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A869995-9800-0542-DA00-0439DA758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261893" y="4097548"/>
              <a:ext cx="1998451" cy="1648722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2D4570-6842-8ECA-AE27-CD83BA706A96}"/>
                </a:ext>
              </a:extLst>
            </p:cNvPr>
            <p:cNvGrpSpPr/>
            <p:nvPr/>
          </p:nvGrpSpPr>
          <p:grpSpPr>
            <a:xfrm>
              <a:off x="9067799" y="1438742"/>
              <a:ext cx="2543355" cy="597089"/>
              <a:chOff x="7558177" y="1179950"/>
              <a:chExt cx="2543355" cy="59708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AA66FC9-79BA-F456-48A4-C4465B3D49F9}"/>
                  </a:ext>
                </a:extLst>
              </p:cNvPr>
              <p:cNvGrpSpPr/>
              <p:nvPr/>
            </p:nvGrpSpPr>
            <p:grpSpPr>
              <a:xfrm>
                <a:off x="7558177" y="1179950"/>
                <a:ext cx="2543355" cy="597089"/>
                <a:chOff x="7558177" y="1179950"/>
                <a:chExt cx="2543355" cy="597089"/>
              </a:xfrm>
            </p:grpSpPr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17DA7238-4987-D49F-E9D3-020E22324A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r="35603" b="48101"/>
                <a:stretch/>
              </p:blipFill>
              <p:spPr>
                <a:xfrm>
                  <a:off x="7558177" y="1179950"/>
                  <a:ext cx="2543355" cy="200276"/>
                </a:xfrm>
                <a:prstGeom prst="rect">
                  <a:avLst/>
                </a:prstGeom>
              </p:spPr>
            </p:pic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D47294B7-6B30-AB54-2E81-8CF6349C99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l="64689" b="45120"/>
                <a:stretch/>
              </p:blipFill>
              <p:spPr>
                <a:xfrm>
                  <a:off x="7599872" y="1392734"/>
                  <a:ext cx="1394602" cy="211779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795300D1-60E1-2C62-76CF-8EA924D84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l="53185" t="51157" r="25847" b="1899"/>
                <a:stretch/>
              </p:blipFill>
              <p:spPr>
                <a:xfrm>
                  <a:off x="7608498" y="1595887"/>
                  <a:ext cx="828135" cy="181152"/>
                </a:xfrm>
                <a:prstGeom prst="rect">
                  <a:avLst/>
                </a:prstGeom>
              </p:spPr>
            </p:pic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031875AD-D54A-9022-E209-2830CC6F9C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l="25883" t="46685" r="46815" b="4135"/>
              <a:stretch/>
            </p:blipFill>
            <p:spPr>
              <a:xfrm>
                <a:off x="8945593" y="1397479"/>
                <a:ext cx="1078302" cy="189781"/>
              </a:xfrm>
              <a:prstGeom prst="rect">
                <a:avLst/>
              </a:prstGeom>
            </p:spPr>
          </p:pic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1ADDAC3-D66E-AC87-31DE-AFFCC8F94015}"/>
                </a:ext>
              </a:extLst>
            </p:cNvPr>
            <p:cNvSpPr/>
            <p:nvPr/>
          </p:nvSpPr>
          <p:spPr>
            <a:xfrm>
              <a:off x="8617789" y="1352773"/>
              <a:ext cx="3180272" cy="4495936"/>
            </a:xfrm>
            <a:prstGeom prst="roundRect">
              <a:avLst>
                <a:gd name="adj" fmla="val 69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Audio 80">
            <a:extLst>
              <a:ext uri="{FF2B5EF4-FFF2-40B4-BE49-F238E27FC236}">
                <a16:creationId xmlns:a16="http://schemas.microsoft.com/office/drawing/2014/main" id="{779125CF-DF08-4077-833C-1A8D7D096C4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4033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816">
        <p159:morph option="byObject"/>
      </p:transition>
    </mc:Choice>
    <mc:Fallback>
      <p:transition spd="slow" advTm="198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5" y="696891"/>
            <a:ext cx="444090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RPC Size Matters</a:t>
            </a:r>
          </a:p>
        </p:txBody>
      </p:sp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6D14F558-E955-E3E4-AAC9-C9A317CA3DD2}"/>
              </a:ext>
            </a:extLst>
          </p:cNvPr>
          <p:cNvSpPr txBox="1">
            <a:spLocks noGrp="1"/>
          </p:cNvSpPr>
          <p:nvPr/>
        </p:nvSpPr>
        <p:spPr>
          <a:xfrm>
            <a:off x="-4104474" y="921178"/>
            <a:ext cx="453579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Nested RPC Calls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CCAF3BB0-ABA4-DC4F-5052-3C10F84D8C06}"/>
              </a:ext>
            </a:extLst>
          </p:cNvPr>
          <p:cNvSpPr txBox="1">
            <a:spLocks noGrp="1"/>
          </p:cNvSpPr>
          <p:nvPr/>
        </p:nvSpPr>
        <p:spPr>
          <a:xfrm>
            <a:off x="838461" y="-519434"/>
            <a:ext cx="46565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Latency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56295B-8D80-C8DA-0D0E-85F769075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74588E-369F-8635-1551-5AA04B974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86553" y="1713403"/>
            <a:ext cx="7374038" cy="132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Most RPCs are small, but there's a heavy tail of large RPCs.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Read-dominant vs. write-dominant RPCs &amp; their impact.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E6F4C8-4051-45AD-43A0-E97CB832EA15}"/>
              </a:ext>
            </a:extLst>
          </p:cNvPr>
          <p:cNvGrpSpPr/>
          <p:nvPr/>
        </p:nvGrpSpPr>
        <p:grpSpPr>
          <a:xfrm>
            <a:off x="6280030" y="3131390"/>
            <a:ext cx="5029201" cy="3053750"/>
            <a:chOff x="4002656" y="3674852"/>
            <a:chExt cx="4520241" cy="27345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7A9A70-AC71-1D93-F700-06E3759E3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42117" y="4123427"/>
              <a:ext cx="4368115" cy="22284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2C7D34-3D6D-898C-D54E-EBBAE1718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9371" y="3785971"/>
              <a:ext cx="4156494" cy="34739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329B4CB-61EB-B069-2740-126380D41FBE}"/>
                </a:ext>
              </a:extLst>
            </p:cNvPr>
            <p:cNvSpPr/>
            <p:nvPr/>
          </p:nvSpPr>
          <p:spPr>
            <a:xfrm>
              <a:off x="4002656" y="3674852"/>
              <a:ext cx="4520241" cy="2734573"/>
            </a:xfrm>
            <a:prstGeom prst="roundRect">
              <a:avLst>
                <a:gd name="adj" fmla="val 69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CC80EF-AEE7-274D-DBB5-75718311CFD4}"/>
              </a:ext>
            </a:extLst>
          </p:cNvPr>
          <p:cNvGrpSpPr/>
          <p:nvPr/>
        </p:nvGrpSpPr>
        <p:grpSpPr>
          <a:xfrm>
            <a:off x="1086928" y="3709357"/>
            <a:ext cx="4123426" cy="2257245"/>
            <a:chOff x="1276709" y="3795623"/>
            <a:chExt cx="4065469" cy="22917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B1B683D-5F1D-1843-1469-AC16E84D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4027" y="3916392"/>
              <a:ext cx="4038151" cy="19486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226B26-AE85-0DF4-C30D-1992DF1404B7}"/>
                </a:ext>
              </a:extLst>
            </p:cNvPr>
            <p:cNvSpPr/>
            <p:nvPr/>
          </p:nvSpPr>
          <p:spPr>
            <a:xfrm>
              <a:off x="1276709" y="3795623"/>
              <a:ext cx="4045790" cy="81950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7000">
                  <a:schemeClr val="bg1"/>
                </a:gs>
                <a:gs pos="86000">
                  <a:srgbClr val="000000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909BC1-98B4-CB75-BA95-1BA76A7CB0AE}"/>
                </a:ext>
              </a:extLst>
            </p:cNvPr>
            <p:cNvSpPr/>
            <p:nvPr/>
          </p:nvSpPr>
          <p:spPr>
            <a:xfrm rot="10800000">
              <a:off x="1276709" y="5011945"/>
              <a:ext cx="4063042" cy="10754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7000">
                  <a:srgbClr val="FFFFFF">
                    <a:alpha val="61961"/>
                  </a:srgbClr>
                </a:gs>
                <a:gs pos="95000">
                  <a:srgbClr val="000000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B7240-6DFC-0B2E-0E15-414C451F3FF3}"/>
              </a:ext>
            </a:extLst>
          </p:cNvPr>
          <p:cNvCxnSpPr/>
          <p:nvPr/>
        </p:nvCxnSpPr>
        <p:spPr>
          <a:xfrm>
            <a:off x="5313872" y="4313208"/>
            <a:ext cx="8540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6B6D5-0D0F-E729-DFC0-C91B8988F288}"/>
              </a:ext>
            </a:extLst>
          </p:cNvPr>
          <p:cNvCxnSpPr/>
          <p:nvPr/>
        </p:nvCxnSpPr>
        <p:spPr>
          <a:xfrm>
            <a:off x="5302370" y="4827918"/>
            <a:ext cx="8540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Audio 27">
            <a:extLst>
              <a:ext uri="{FF2B5EF4-FFF2-40B4-BE49-F238E27FC236}">
                <a16:creationId xmlns:a16="http://schemas.microsoft.com/office/drawing/2014/main" id="{65D31872-6F87-3041-000B-E2B68BBA88F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0761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765">
        <p159:morph option="byObject"/>
      </p:transition>
    </mc:Choice>
    <mc:Fallback>
      <p:transition spd="slow" advTm="167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90220" y="912552"/>
            <a:ext cx="453579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Nested RPC Calls</a:t>
            </a:r>
          </a:p>
        </p:txBody>
      </p:sp>
      <p:sp>
        <p:nvSpPr>
          <p:cNvPr id="55" name="Google Shape;289;p33">
            <a:extLst>
              <a:ext uri="{FF2B5EF4-FFF2-40B4-BE49-F238E27FC236}">
                <a16:creationId xmlns:a16="http://schemas.microsoft.com/office/drawing/2014/main" id="{D3C25A5B-8DBA-9769-92FF-F0F6CED7C7B6}"/>
              </a:ext>
            </a:extLst>
          </p:cNvPr>
          <p:cNvSpPr txBox="1">
            <a:spLocks noGrp="1"/>
          </p:cNvSpPr>
          <p:nvPr/>
        </p:nvSpPr>
        <p:spPr>
          <a:xfrm>
            <a:off x="-5044753" y="671012"/>
            <a:ext cx="55709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CPU Cycle Utilization</a:t>
            </a:r>
          </a:p>
        </p:txBody>
      </p:sp>
      <p:sp>
        <p:nvSpPr>
          <p:cNvPr id="54" name="Google Shape;289;p33">
            <a:extLst>
              <a:ext uri="{FF2B5EF4-FFF2-40B4-BE49-F238E27FC236}">
                <a16:creationId xmlns:a16="http://schemas.microsoft.com/office/drawing/2014/main" id="{0A85A95A-10F8-DF14-4899-14431A2A4C90}"/>
              </a:ext>
            </a:extLst>
          </p:cNvPr>
          <p:cNvSpPr txBox="1">
            <a:spLocks noGrp="1"/>
          </p:cNvSpPr>
          <p:nvPr/>
        </p:nvSpPr>
        <p:spPr>
          <a:xfrm>
            <a:off x="812582" y="-420414"/>
            <a:ext cx="444090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RPC Size Matters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4CF670-8DBD-37AA-C452-600827892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3844611-70C3-A93A-F07F-CDFEA2BAD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52046" y="2282746"/>
            <a:ext cx="5372709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RPC call trees tend to be </a:t>
            </a:r>
            <a:r>
              <a:rPr lang="en-US" sz="1600" b="1" i="1" dirty="0">
                <a:latin typeface="Figtree" pitchFamily="2" charset="0"/>
              </a:rPr>
              <a:t>wider</a:t>
            </a:r>
            <a:r>
              <a:rPr lang="en-US" sz="1600" dirty="0">
                <a:latin typeface="Figtree" pitchFamily="2" charset="0"/>
              </a:rPr>
              <a:t>  than they are deep.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4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Implications for designing benchmarks &amp; understanding distributed computation…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Figtree" pitchFamily="2" charset="0"/>
            </a:endParaRP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Wider trees: more resource utilization</a:t>
            </a:r>
          </a:p>
          <a:p>
            <a:pPr marL="596900" lvl="1" indent="0">
              <a:lnSpc>
                <a:spcPct val="100000"/>
              </a:lnSpc>
              <a:buSzPts val="1400"/>
              <a:buNone/>
            </a:pPr>
            <a:endParaRPr lang="en-US" sz="1100" dirty="0">
              <a:latin typeface="Figtree" pitchFamily="2" charset="0"/>
            </a:endParaRP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Deeper trees: higher latencies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561D39-2C0C-7316-60AA-445771184A67}"/>
              </a:ext>
            </a:extLst>
          </p:cNvPr>
          <p:cNvGrpSpPr/>
          <p:nvPr/>
        </p:nvGrpSpPr>
        <p:grpSpPr>
          <a:xfrm>
            <a:off x="7220307" y="629729"/>
            <a:ext cx="3881887" cy="2725945"/>
            <a:chOff x="7108166" y="2173856"/>
            <a:chExt cx="4658264" cy="34074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451635-F87C-42C4-95A2-E0550F37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01463" y="3043593"/>
              <a:ext cx="3757283" cy="243837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B966BC-DC93-FCF9-F5A9-188678496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00625" y="2744894"/>
              <a:ext cx="3127988" cy="29375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8759C-EF78-A6D7-7146-9A2FFC5D7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720" t="8411" r="1"/>
            <a:stretch/>
          </p:blipFill>
          <p:spPr>
            <a:xfrm>
              <a:off x="10688128" y="2794958"/>
              <a:ext cx="517586" cy="20427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CBBA0D-B5E8-71E8-4B0E-E1A8C4336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95601" y="2363639"/>
              <a:ext cx="4293492" cy="318251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B2D74FA-52EA-7DD8-3867-AD979841617C}"/>
                </a:ext>
              </a:extLst>
            </p:cNvPr>
            <p:cNvSpPr/>
            <p:nvPr/>
          </p:nvSpPr>
          <p:spPr>
            <a:xfrm>
              <a:off x="7108166" y="2173856"/>
              <a:ext cx="4658264" cy="3407433"/>
            </a:xfrm>
            <a:prstGeom prst="roundRect">
              <a:avLst>
                <a:gd name="adj" fmla="val 126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750E67-8BDB-5C01-5ABE-0D6B2B53C924}"/>
              </a:ext>
            </a:extLst>
          </p:cNvPr>
          <p:cNvGrpSpPr/>
          <p:nvPr/>
        </p:nvGrpSpPr>
        <p:grpSpPr>
          <a:xfrm>
            <a:off x="7392837" y="3571336"/>
            <a:ext cx="3571336" cy="2852467"/>
            <a:chOff x="7539487" y="3585714"/>
            <a:chExt cx="3312544" cy="272594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D3E25EF-DA3E-6267-955F-DA5F961C56CF}"/>
                </a:ext>
              </a:extLst>
            </p:cNvPr>
            <p:cNvSpPr/>
            <p:nvPr/>
          </p:nvSpPr>
          <p:spPr>
            <a:xfrm>
              <a:off x="7539487" y="3585714"/>
              <a:ext cx="3312544" cy="2725945"/>
            </a:xfrm>
            <a:prstGeom prst="roundRect">
              <a:avLst>
                <a:gd name="adj" fmla="val 126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0681B1-58F7-252C-12E6-32D144604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73838" y="3708524"/>
              <a:ext cx="2950230" cy="28550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A6A83B-2042-CBA7-57BA-7B6726C85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26040" y="3992114"/>
              <a:ext cx="2384237" cy="38147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BAFF24-6400-5979-DFAB-EC98005BC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30465" y="4423624"/>
              <a:ext cx="2845520" cy="184413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A96473-7E6E-D24A-93A2-88939A997292}"/>
              </a:ext>
            </a:extLst>
          </p:cNvPr>
          <p:cNvGrpSpPr/>
          <p:nvPr/>
        </p:nvGrpSpPr>
        <p:grpSpPr>
          <a:xfrm>
            <a:off x="1098432" y="3364302"/>
            <a:ext cx="5552534" cy="2372263"/>
            <a:chOff x="1866182" y="1811547"/>
            <a:chExt cx="7125418" cy="231475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350621-4CF3-4D2A-DC02-3350136A569C}"/>
                </a:ext>
              </a:extLst>
            </p:cNvPr>
            <p:cNvSpPr/>
            <p:nvPr/>
          </p:nvSpPr>
          <p:spPr>
            <a:xfrm>
              <a:off x="4994694" y="1811547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8F3412-CB28-10C5-2FC8-0EB0ECE02385}"/>
                </a:ext>
              </a:extLst>
            </p:cNvPr>
            <p:cNvSpPr/>
            <p:nvPr/>
          </p:nvSpPr>
          <p:spPr>
            <a:xfrm>
              <a:off x="2378014" y="2679940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71DB9D-0AB1-556F-AA3B-7FE7E5A0ECDF}"/>
                </a:ext>
              </a:extLst>
            </p:cNvPr>
            <p:cNvSpPr/>
            <p:nvPr/>
          </p:nvSpPr>
          <p:spPr>
            <a:xfrm>
              <a:off x="4137804" y="2662686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2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BFF77A8-BCA2-175D-D979-43E34A6566E2}"/>
                </a:ext>
              </a:extLst>
            </p:cNvPr>
            <p:cNvSpPr/>
            <p:nvPr/>
          </p:nvSpPr>
          <p:spPr>
            <a:xfrm>
              <a:off x="5871713" y="2636809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3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7B8C05-CBAE-B284-B7CD-5BF715190060}"/>
                </a:ext>
              </a:extLst>
            </p:cNvPr>
            <p:cNvSpPr/>
            <p:nvPr/>
          </p:nvSpPr>
          <p:spPr>
            <a:xfrm>
              <a:off x="7631502" y="2645436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4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630A75-A13F-F931-1C79-29A64B3F91AC}"/>
                </a:ext>
              </a:extLst>
            </p:cNvPr>
            <p:cNvSpPr/>
            <p:nvPr/>
          </p:nvSpPr>
          <p:spPr>
            <a:xfrm>
              <a:off x="1866182" y="3548333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5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2B58DA-CEF6-5604-D12C-8741EDDA86F4}"/>
                </a:ext>
              </a:extLst>
            </p:cNvPr>
            <p:cNvSpPr/>
            <p:nvPr/>
          </p:nvSpPr>
          <p:spPr>
            <a:xfrm>
              <a:off x="2780581" y="3556959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6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00CF68-5258-81B6-81F6-5D45D776E27D}"/>
                </a:ext>
              </a:extLst>
            </p:cNvPr>
            <p:cNvSpPr/>
            <p:nvPr/>
          </p:nvSpPr>
          <p:spPr>
            <a:xfrm>
              <a:off x="3686354" y="3556960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7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E916BC-242F-A12C-D25F-93FF2DD27D99}"/>
                </a:ext>
              </a:extLst>
            </p:cNvPr>
            <p:cNvSpPr/>
            <p:nvPr/>
          </p:nvSpPr>
          <p:spPr>
            <a:xfrm>
              <a:off x="4592128" y="3565587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8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CAE7D6-88CF-A821-8BBF-ED96A5D4B8B3}"/>
                </a:ext>
              </a:extLst>
            </p:cNvPr>
            <p:cNvSpPr/>
            <p:nvPr/>
          </p:nvSpPr>
          <p:spPr>
            <a:xfrm>
              <a:off x="5480649" y="3565586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9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E181B8-D4CB-0CA2-75EF-E60DAE64A2C8}"/>
                </a:ext>
              </a:extLst>
            </p:cNvPr>
            <p:cNvSpPr/>
            <p:nvPr/>
          </p:nvSpPr>
          <p:spPr>
            <a:xfrm>
              <a:off x="6386423" y="3565586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0F7A89-1124-63C3-ECC5-D9EDD70480AF}"/>
                </a:ext>
              </a:extLst>
            </p:cNvPr>
            <p:cNvSpPr/>
            <p:nvPr/>
          </p:nvSpPr>
          <p:spPr>
            <a:xfrm>
              <a:off x="7274944" y="3548334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11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D8F9474-476C-789D-E236-5EB1CF3CFB6F}"/>
                </a:ext>
              </a:extLst>
            </p:cNvPr>
            <p:cNvSpPr/>
            <p:nvPr/>
          </p:nvSpPr>
          <p:spPr>
            <a:xfrm>
              <a:off x="8154837" y="3531080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12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5E61D6-CD41-3641-E2C8-00AEC441CD73}"/>
                </a:ext>
              </a:extLst>
            </p:cNvPr>
            <p:cNvCxnSpPr>
              <a:stCxn id="22" idx="4"/>
              <a:endCxn id="23" idx="0"/>
            </p:cNvCxnSpPr>
            <p:nvPr/>
          </p:nvCxnSpPr>
          <p:spPr>
            <a:xfrm flipH="1">
              <a:off x="2796396" y="2372264"/>
              <a:ext cx="2616680" cy="307676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76F12D0-E801-07AB-B033-6305F74E3BBB}"/>
                </a:ext>
              </a:extLst>
            </p:cNvPr>
            <p:cNvCxnSpPr>
              <a:stCxn id="22" idx="4"/>
              <a:endCxn id="24" idx="0"/>
            </p:cNvCxnSpPr>
            <p:nvPr/>
          </p:nvCxnSpPr>
          <p:spPr>
            <a:xfrm flipH="1">
              <a:off x="4556186" y="2372264"/>
              <a:ext cx="856890" cy="290422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6B67F-45BE-6B78-3B60-882419417BAD}"/>
                </a:ext>
              </a:extLst>
            </p:cNvPr>
            <p:cNvCxnSpPr>
              <a:stCxn id="22" idx="4"/>
              <a:endCxn id="25" idx="0"/>
            </p:cNvCxnSpPr>
            <p:nvPr/>
          </p:nvCxnSpPr>
          <p:spPr>
            <a:xfrm>
              <a:off x="5413076" y="2372264"/>
              <a:ext cx="877019" cy="264545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3708E8-3E49-33B8-DA69-8B5F06D0BD9B}"/>
                </a:ext>
              </a:extLst>
            </p:cNvPr>
            <p:cNvCxnSpPr>
              <a:stCxn id="22" idx="4"/>
              <a:endCxn id="26" idx="0"/>
            </p:cNvCxnSpPr>
            <p:nvPr/>
          </p:nvCxnSpPr>
          <p:spPr>
            <a:xfrm>
              <a:off x="5413076" y="2372264"/>
              <a:ext cx="2636808" cy="273172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CDB99A-4C04-101D-E896-9475CD47EF10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2284564" y="3240657"/>
              <a:ext cx="511832" cy="307676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48A74C5-E6BD-0209-B63B-55BEC37FE07E}"/>
                </a:ext>
              </a:extLst>
            </p:cNvPr>
            <p:cNvCxnSpPr>
              <a:cxnSpLocks/>
              <a:stCxn id="23" idx="4"/>
              <a:endCxn id="28" idx="0"/>
            </p:cNvCxnSpPr>
            <p:nvPr/>
          </p:nvCxnSpPr>
          <p:spPr>
            <a:xfrm>
              <a:off x="2796396" y="3240657"/>
              <a:ext cx="402567" cy="316302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722E467-35D8-479C-9659-662ACA563D49}"/>
                </a:ext>
              </a:extLst>
            </p:cNvPr>
            <p:cNvCxnSpPr>
              <a:cxnSpLocks/>
              <a:stCxn id="24" idx="4"/>
              <a:endCxn id="29" idx="0"/>
            </p:cNvCxnSpPr>
            <p:nvPr/>
          </p:nvCxnSpPr>
          <p:spPr>
            <a:xfrm flipH="1">
              <a:off x="4104736" y="3223403"/>
              <a:ext cx="451450" cy="33355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3D7076D-5B26-D899-06BE-DCC32CEE11EC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>
              <a:off x="4556186" y="3223403"/>
              <a:ext cx="454324" cy="342184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B6FCAFD-3F3F-EA9E-CE5A-14D46AF956EB}"/>
                </a:ext>
              </a:extLst>
            </p:cNvPr>
            <p:cNvCxnSpPr>
              <a:cxnSpLocks/>
              <a:stCxn id="25" idx="4"/>
              <a:endCxn id="31" idx="0"/>
            </p:cNvCxnSpPr>
            <p:nvPr/>
          </p:nvCxnSpPr>
          <p:spPr>
            <a:xfrm flipH="1">
              <a:off x="5899031" y="3197526"/>
              <a:ext cx="391064" cy="368060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BD46AC7-EF74-D18B-0BC9-B7EF2B82757A}"/>
                </a:ext>
              </a:extLst>
            </p:cNvPr>
            <p:cNvCxnSpPr>
              <a:cxnSpLocks/>
              <a:stCxn id="25" idx="4"/>
              <a:endCxn id="37" idx="0"/>
            </p:cNvCxnSpPr>
            <p:nvPr/>
          </p:nvCxnSpPr>
          <p:spPr>
            <a:xfrm>
              <a:off x="6290095" y="3197526"/>
              <a:ext cx="514710" cy="368060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925B1E3-3600-F752-2C75-F4C974CE6989}"/>
                </a:ext>
              </a:extLst>
            </p:cNvPr>
            <p:cNvCxnSpPr>
              <a:cxnSpLocks/>
              <a:stCxn id="26" idx="4"/>
              <a:endCxn id="38" idx="0"/>
            </p:cNvCxnSpPr>
            <p:nvPr/>
          </p:nvCxnSpPr>
          <p:spPr>
            <a:xfrm flipH="1">
              <a:off x="7693326" y="3206153"/>
              <a:ext cx="356558" cy="342181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CCEA82D-E37B-914D-C2AD-E404E5E3645E}"/>
                </a:ext>
              </a:extLst>
            </p:cNvPr>
            <p:cNvCxnSpPr>
              <a:cxnSpLocks/>
              <a:stCxn id="26" idx="4"/>
              <a:endCxn id="39" idx="0"/>
            </p:cNvCxnSpPr>
            <p:nvPr/>
          </p:nvCxnSpPr>
          <p:spPr>
            <a:xfrm>
              <a:off x="8049884" y="3206153"/>
              <a:ext cx="523335" cy="32492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16D85F-942C-32CA-8F24-9631A7490928}"/>
              </a:ext>
            </a:extLst>
          </p:cNvPr>
          <p:cNvCxnSpPr/>
          <p:nvPr/>
        </p:nvCxnSpPr>
        <p:spPr>
          <a:xfrm>
            <a:off x="1069675" y="5969479"/>
            <a:ext cx="5564038" cy="0"/>
          </a:xfrm>
          <a:prstGeom prst="straightConnector1">
            <a:avLst/>
          </a:prstGeom>
          <a:ln w="31750"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2BF9B0-1277-A872-E977-C6108CD2449D}"/>
              </a:ext>
            </a:extLst>
          </p:cNvPr>
          <p:cNvCxnSpPr>
            <a:cxnSpLocks/>
          </p:cNvCxnSpPr>
          <p:nvPr/>
        </p:nvCxnSpPr>
        <p:spPr>
          <a:xfrm flipV="1">
            <a:off x="802257" y="3493698"/>
            <a:ext cx="0" cy="2294626"/>
          </a:xfrm>
          <a:prstGeom prst="straightConnector1">
            <a:avLst/>
          </a:prstGeom>
          <a:ln w="31750"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1D7C64ED-5956-C1FA-6689-CAA025E01FED}"/>
              </a:ext>
            </a:extLst>
          </p:cNvPr>
          <p:cNvSpPr/>
          <p:nvPr/>
        </p:nvSpPr>
        <p:spPr>
          <a:xfrm>
            <a:off x="3524846" y="3370052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685ABB8-59F8-6D4C-513F-3B0297A27E8C}"/>
              </a:ext>
            </a:extLst>
          </p:cNvPr>
          <p:cNvSpPr/>
          <p:nvPr/>
        </p:nvSpPr>
        <p:spPr>
          <a:xfrm>
            <a:off x="1485779" y="4260019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FBFC1D1-8B26-613D-C971-C4DEB9400178}"/>
              </a:ext>
            </a:extLst>
          </p:cNvPr>
          <p:cNvSpPr/>
          <p:nvPr/>
        </p:nvSpPr>
        <p:spPr>
          <a:xfrm>
            <a:off x="2857108" y="4242336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2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4EB1046-8A5A-095A-D5F4-B67B1545D751}"/>
              </a:ext>
            </a:extLst>
          </p:cNvPr>
          <p:cNvSpPr/>
          <p:nvPr/>
        </p:nvSpPr>
        <p:spPr>
          <a:xfrm>
            <a:off x="4208269" y="4215816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3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D597450-DC3B-BF9D-0E78-F9A5042514D6}"/>
              </a:ext>
            </a:extLst>
          </p:cNvPr>
          <p:cNvSpPr/>
          <p:nvPr/>
        </p:nvSpPr>
        <p:spPr>
          <a:xfrm>
            <a:off x="5579598" y="4224657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4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A8DF30-D715-3856-E78F-9A88756C6312}"/>
              </a:ext>
            </a:extLst>
          </p:cNvPr>
          <p:cNvCxnSpPr>
            <a:stCxn id="89" idx="4"/>
            <a:endCxn id="90" idx="0"/>
          </p:cNvCxnSpPr>
          <p:nvPr/>
        </p:nvCxnSpPr>
        <p:spPr>
          <a:xfrm flipH="1">
            <a:off x="1811806" y="3944699"/>
            <a:ext cx="2039067" cy="315320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07F475-ACCC-DBCF-C0BB-80D6AB331E59}"/>
              </a:ext>
            </a:extLst>
          </p:cNvPr>
          <p:cNvCxnSpPr>
            <a:stCxn id="89" idx="4"/>
            <a:endCxn id="91" idx="0"/>
          </p:cNvCxnSpPr>
          <p:nvPr/>
        </p:nvCxnSpPr>
        <p:spPr>
          <a:xfrm flipH="1">
            <a:off x="3183135" y="3944699"/>
            <a:ext cx="667738" cy="297637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F6AE76-4C4B-1425-D4C7-38166FD54E49}"/>
              </a:ext>
            </a:extLst>
          </p:cNvPr>
          <p:cNvCxnSpPr>
            <a:stCxn id="89" idx="4"/>
            <a:endCxn id="92" idx="0"/>
          </p:cNvCxnSpPr>
          <p:nvPr/>
        </p:nvCxnSpPr>
        <p:spPr>
          <a:xfrm>
            <a:off x="3850873" y="3944699"/>
            <a:ext cx="683423" cy="271117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19ACEE-3941-DC5E-DAE7-4A0EE6D01C59}"/>
              </a:ext>
            </a:extLst>
          </p:cNvPr>
          <p:cNvCxnSpPr>
            <a:stCxn id="89" idx="4"/>
            <a:endCxn id="93" idx="0"/>
          </p:cNvCxnSpPr>
          <p:nvPr/>
        </p:nvCxnSpPr>
        <p:spPr>
          <a:xfrm>
            <a:off x="3850873" y="3944699"/>
            <a:ext cx="2054752" cy="279958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FE93B41D-24F2-3A0A-632B-B573C8648142}"/>
              </a:ext>
            </a:extLst>
          </p:cNvPr>
          <p:cNvSpPr/>
          <p:nvPr/>
        </p:nvSpPr>
        <p:spPr>
          <a:xfrm>
            <a:off x="3553600" y="3372928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A8ECFAC-AC0C-C94B-30EC-F65C1E16B12E}"/>
              </a:ext>
            </a:extLst>
          </p:cNvPr>
          <p:cNvSpPr/>
          <p:nvPr/>
        </p:nvSpPr>
        <p:spPr>
          <a:xfrm>
            <a:off x="3923658" y="4149681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70225C-8A58-7071-1BD8-FB5CA4B4528E}"/>
              </a:ext>
            </a:extLst>
          </p:cNvPr>
          <p:cNvSpPr/>
          <p:nvPr/>
        </p:nvSpPr>
        <p:spPr>
          <a:xfrm>
            <a:off x="3690744" y="4954882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2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D9D711-CC24-542F-E1B4-246DFE7C2F08}"/>
              </a:ext>
            </a:extLst>
          </p:cNvPr>
          <p:cNvCxnSpPr>
            <a:stCxn id="98" idx="4"/>
            <a:endCxn id="99" idx="0"/>
          </p:cNvCxnSpPr>
          <p:nvPr/>
        </p:nvCxnSpPr>
        <p:spPr>
          <a:xfrm>
            <a:off x="3879627" y="3947575"/>
            <a:ext cx="370058" cy="202106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D9CB4F8-5D0C-1913-FEAF-F412DC3267D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4016771" y="4724328"/>
            <a:ext cx="232914" cy="230554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D14314A6-6FC0-B140-5131-97340C92E0C8}"/>
              </a:ext>
            </a:extLst>
          </p:cNvPr>
          <p:cNvSpPr/>
          <p:nvPr/>
        </p:nvSpPr>
        <p:spPr>
          <a:xfrm>
            <a:off x="4009860" y="5696907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3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977EDB2-8943-84D2-E3C1-A284F5CA911F}"/>
              </a:ext>
            </a:extLst>
          </p:cNvPr>
          <p:cNvCxnSpPr>
            <a:cxnSpLocks/>
            <a:stCxn id="100" idx="4"/>
            <a:endCxn id="103" idx="0"/>
          </p:cNvCxnSpPr>
          <p:nvPr/>
        </p:nvCxnSpPr>
        <p:spPr>
          <a:xfrm>
            <a:off x="4016771" y="5529529"/>
            <a:ext cx="319116" cy="167378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Audio 112">
            <a:extLst>
              <a:ext uri="{FF2B5EF4-FFF2-40B4-BE49-F238E27FC236}">
                <a16:creationId xmlns:a16="http://schemas.microsoft.com/office/drawing/2014/main" id="{066E39D0-B1BF-7C82-0894-51D069FBC3D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AC1BEFF-EC49-B3A6-19BF-D387D199BD01}"/>
              </a:ext>
            </a:extLst>
          </p:cNvPr>
          <p:cNvGrpSpPr/>
          <p:nvPr/>
        </p:nvGrpSpPr>
        <p:grpSpPr>
          <a:xfrm>
            <a:off x="1272994" y="4468482"/>
            <a:ext cx="4745873" cy="1464614"/>
            <a:chOff x="5499937" y="1613139"/>
            <a:chExt cx="4745873" cy="1464614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3C6892C-4FB1-1BCA-57AC-C5A1C79BF7CF}"/>
                </a:ext>
              </a:extLst>
            </p:cNvPr>
            <p:cNvSpPr/>
            <p:nvPr/>
          </p:nvSpPr>
          <p:spPr>
            <a:xfrm>
              <a:off x="7539004" y="1613139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69B3BD6-3A4A-AC4F-61EB-41F1C48F97C9}"/>
                </a:ext>
              </a:extLst>
            </p:cNvPr>
            <p:cNvSpPr/>
            <p:nvPr/>
          </p:nvSpPr>
          <p:spPr>
            <a:xfrm>
              <a:off x="5499937" y="2503106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FF2F944-3261-407B-1021-57EDE967884F}"/>
                </a:ext>
              </a:extLst>
            </p:cNvPr>
            <p:cNvSpPr/>
            <p:nvPr/>
          </p:nvSpPr>
          <p:spPr>
            <a:xfrm>
              <a:off x="6871266" y="2485423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2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0AB7CC2-B919-ECD9-B3C0-D4615067EF65}"/>
                </a:ext>
              </a:extLst>
            </p:cNvPr>
            <p:cNvSpPr/>
            <p:nvPr/>
          </p:nvSpPr>
          <p:spPr>
            <a:xfrm>
              <a:off x="8222427" y="2458903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3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930AB0-36DC-B1E0-A4A7-47A32483AECF}"/>
                </a:ext>
              </a:extLst>
            </p:cNvPr>
            <p:cNvSpPr/>
            <p:nvPr/>
          </p:nvSpPr>
          <p:spPr>
            <a:xfrm>
              <a:off x="9593756" y="2467744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4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983A0DB-E51E-3C1A-FFEE-41AE32DEE773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5825964" y="2187786"/>
              <a:ext cx="2039067" cy="315320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8B3BA83-0D64-10BC-3496-DA80E3425A60}"/>
                </a:ext>
              </a:extLst>
            </p:cNvPr>
            <p:cNvCxnSpPr>
              <a:stCxn id="123" idx="4"/>
              <a:endCxn id="125" idx="0"/>
            </p:cNvCxnSpPr>
            <p:nvPr/>
          </p:nvCxnSpPr>
          <p:spPr>
            <a:xfrm flipH="1">
              <a:off x="7197293" y="2187786"/>
              <a:ext cx="667738" cy="29763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7A5F074-8B6B-1FC1-6FAD-B76E5ECB509A}"/>
                </a:ext>
              </a:extLst>
            </p:cNvPr>
            <p:cNvCxnSpPr>
              <a:stCxn id="123" idx="4"/>
              <a:endCxn id="126" idx="0"/>
            </p:cNvCxnSpPr>
            <p:nvPr/>
          </p:nvCxnSpPr>
          <p:spPr>
            <a:xfrm>
              <a:off x="7865031" y="2187786"/>
              <a:ext cx="683423" cy="27111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2DFDE06-A82B-384C-96C1-73C92DB84EDE}"/>
                </a:ext>
              </a:extLst>
            </p:cNvPr>
            <p:cNvCxnSpPr>
              <a:stCxn id="123" idx="4"/>
              <a:endCxn id="127" idx="0"/>
            </p:cNvCxnSpPr>
            <p:nvPr/>
          </p:nvCxnSpPr>
          <p:spPr>
            <a:xfrm>
              <a:off x="7865031" y="2187786"/>
              <a:ext cx="2054752" cy="279958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6C93936-EF35-3368-ECA7-B02C5E1EFC3C}"/>
              </a:ext>
            </a:extLst>
          </p:cNvPr>
          <p:cNvGrpSpPr/>
          <p:nvPr/>
        </p:nvGrpSpPr>
        <p:grpSpPr>
          <a:xfrm>
            <a:off x="5485917" y="3347049"/>
            <a:ext cx="1108314" cy="2898626"/>
            <a:chOff x="3174038" y="2156604"/>
            <a:chExt cx="1108314" cy="289862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582955C-7E87-8351-564D-8FC985F58B92}"/>
                </a:ext>
              </a:extLst>
            </p:cNvPr>
            <p:cNvSpPr/>
            <p:nvPr/>
          </p:nvSpPr>
          <p:spPr>
            <a:xfrm>
              <a:off x="3174038" y="2156604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0AB5AD7-7CB8-2A04-791D-7ED6DB37A8B7}"/>
                </a:ext>
              </a:extLst>
            </p:cNvPr>
            <p:cNvSpPr/>
            <p:nvPr/>
          </p:nvSpPr>
          <p:spPr>
            <a:xfrm>
              <a:off x="3544096" y="2933357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7B1AD5A-AB7D-D6EF-6827-478A0830686B}"/>
                </a:ext>
              </a:extLst>
            </p:cNvPr>
            <p:cNvSpPr/>
            <p:nvPr/>
          </p:nvSpPr>
          <p:spPr>
            <a:xfrm>
              <a:off x="3311182" y="3738558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2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8F9681A-1141-F64F-F529-CC26373F7C39}"/>
                </a:ext>
              </a:extLst>
            </p:cNvPr>
            <p:cNvCxnSpPr>
              <a:stCxn id="134" idx="4"/>
              <a:endCxn id="135" idx="0"/>
            </p:cNvCxnSpPr>
            <p:nvPr/>
          </p:nvCxnSpPr>
          <p:spPr>
            <a:xfrm>
              <a:off x="3500065" y="2731251"/>
              <a:ext cx="370058" cy="202106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350F9C1-CBC5-6EB9-D451-5DB6162A3B1D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 flipH="1">
              <a:off x="3637209" y="3508004"/>
              <a:ext cx="232914" cy="230554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5ABB14-08DA-7FD6-C01F-BA590AE7EE55}"/>
                </a:ext>
              </a:extLst>
            </p:cNvPr>
            <p:cNvSpPr/>
            <p:nvPr/>
          </p:nvSpPr>
          <p:spPr>
            <a:xfrm>
              <a:off x="3630298" y="4480583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3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31C397D-A59F-5EB8-E296-97CA6F44712E}"/>
                </a:ext>
              </a:extLst>
            </p:cNvPr>
            <p:cNvCxnSpPr>
              <a:cxnSpLocks/>
              <a:stCxn id="136" idx="4"/>
              <a:endCxn id="139" idx="0"/>
            </p:cNvCxnSpPr>
            <p:nvPr/>
          </p:nvCxnSpPr>
          <p:spPr>
            <a:xfrm>
              <a:off x="3637209" y="4313205"/>
              <a:ext cx="319116" cy="167378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4989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8766">
        <p159:morph option="byObject"/>
      </p:transition>
    </mc:Choice>
    <mc:Fallback>
      <p:transition spd="slow" advTm="28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"/>
                </p:tgtEl>
              </p:cMediaNode>
            </p:audio>
          </p:childTnLst>
        </p:cTn>
      </p:par>
    </p:tnLst>
    <p:bldLst>
      <p:bldP spid="10" grpId="0" uiExpand="1" build="p" bldLvl="2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3" grpId="0" animBg="1"/>
      <p:bldP spid="10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98846" y="852167"/>
            <a:ext cx="55709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CPU Cycle Utilization</a:t>
            </a:r>
          </a:p>
        </p:txBody>
      </p:sp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CE329C24-F63B-ADFD-EE7D-60BEB1056835}"/>
              </a:ext>
            </a:extLst>
          </p:cNvPr>
          <p:cNvSpPr txBox="1">
            <a:spLocks noGrp="1"/>
          </p:cNvSpPr>
          <p:nvPr/>
        </p:nvSpPr>
        <p:spPr>
          <a:xfrm>
            <a:off x="-9487358" y="619253"/>
            <a:ext cx="10108460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Resource Utilization and Load Balancing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8BA2FB94-8586-8F16-CAAC-A6D1DE7D6975}"/>
              </a:ext>
            </a:extLst>
          </p:cNvPr>
          <p:cNvSpPr txBox="1">
            <a:spLocks noGrp="1"/>
          </p:cNvSpPr>
          <p:nvPr/>
        </p:nvSpPr>
        <p:spPr>
          <a:xfrm>
            <a:off x="821208" y="-420414"/>
            <a:ext cx="453579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Nested RPC Calls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16E60-7126-0841-7D4F-16CFF0834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88C6D9-C909-2F6B-D1E8-4C0A79CC3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691661" y="2118844"/>
            <a:ext cx="5614249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RPCs consume a significant portion of CPU cycles.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indent="-317500">
              <a:lnSpc>
                <a:spcPct val="15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RPC usage is growing </a:t>
            </a:r>
            <a:r>
              <a:rPr lang="en-US" sz="1600" b="1" i="1" dirty="0">
                <a:latin typeface="Figtree" pitchFamily="2" charset="0"/>
              </a:rPr>
              <a:t>faster</a:t>
            </a:r>
            <a:r>
              <a:rPr lang="en-US" sz="1600" dirty="0">
                <a:latin typeface="Figtree" pitchFamily="2" charset="0"/>
              </a:rPr>
              <a:t>  than compute capacity.</a:t>
            </a:r>
          </a:p>
          <a:p>
            <a:pPr lvl="1" indent="-317500">
              <a:lnSpc>
                <a:spcPct val="15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Reflects increasing demands caused by:</a:t>
            </a:r>
          </a:p>
          <a:p>
            <a:pPr marL="1397000" lvl="2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sz="1600" dirty="0">
                <a:latin typeface="Figtree" pitchFamily="2" charset="0"/>
              </a:rPr>
              <a:t>Hardware optimization</a:t>
            </a:r>
          </a:p>
          <a:p>
            <a:pPr marL="1397000" lvl="2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sz="1600" dirty="0">
                <a:latin typeface="Figtree" pitchFamily="2" charset="0"/>
              </a:rPr>
              <a:t>Microservice-based design </a:t>
            </a:r>
          </a:p>
          <a:p>
            <a:pPr marL="596900" lvl="1" indent="0">
              <a:lnSpc>
                <a:spcPct val="150000"/>
              </a:lnSpc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indent="-317500">
              <a:lnSpc>
                <a:spcPct val="15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Variance in CPU cycle consumption:</a:t>
            </a:r>
          </a:p>
          <a:p>
            <a:pPr lvl="1" indent="-317500">
              <a:lnSpc>
                <a:spcPct val="15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Indicates opportunities for optimization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F9C4C3-95F8-527F-01FF-DAB0A7AC5C77}"/>
              </a:ext>
            </a:extLst>
          </p:cNvPr>
          <p:cNvGrpSpPr/>
          <p:nvPr/>
        </p:nvGrpSpPr>
        <p:grpSpPr>
          <a:xfrm>
            <a:off x="6702724" y="2415395"/>
            <a:ext cx="5046452" cy="1802922"/>
            <a:chOff x="3127265" y="3899139"/>
            <a:chExt cx="6413550" cy="24930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8CF158-CB90-C347-EF0D-B4C46CD2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01838" y="4371096"/>
              <a:ext cx="6338977" cy="20017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EE14DF-620C-BDC0-3F46-33C5B92C7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09066" y="4000350"/>
              <a:ext cx="5520676" cy="364000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921DED3-00A9-D110-3FE9-C19BCBB29385}"/>
                </a:ext>
              </a:extLst>
            </p:cNvPr>
            <p:cNvSpPr/>
            <p:nvPr/>
          </p:nvSpPr>
          <p:spPr>
            <a:xfrm>
              <a:off x="3127265" y="3899139"/>
              <a:ext cx="6318660" cy="2493035"/>
            </a:xfrm>
            <a:prstGeom prst="roundRect">
              <a:avLst>
                <a:gd name="adj" fmla="val 1236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Audio 21">
            <a:extLst>
              <a:ext uri="{FF2B5EF4-FFF2-40B4-BE49-F238E27FC236}">
                <a16:creationId xmlns:a16="http://schemas.microsoft.com/office/drawing/2014/main" id="{C2D10838-68D7-F509-49A1-29408B6DD15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1047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8205">
        <p159:morph option="byObject"/>
      </p:transition>
    </mc:Choice>
    <mc:Fallback>
      <p:transition spd="slow" advTm="382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10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Resource Utilization and Load Balancing</a:t>
            </a:r>
          </a:p>
        </p:txBody>
      </p:sp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AD39663A-F23D-3D43-EBCA-15926648B0D4}"/>
              </a:ext>
            </a:extLst>
          </p:cNvPr>
          <p:cNvSpPr txBox="1">
            <a:spLocks noGrp="1"/>
          </p:cNvSpPr>
          <p:nvPr/>
        </p:nvSpPr>
        <p:spPr>
          <a:xfrm>
            <a:off x="-9634006" y="627880"/>
            <a:ext cx="10151592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Implications for Software Optimizations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499BDA43-B072-6C41-7AF5-3BA8461AE22E}"/>
              </a:ext>
            </a:extLst>
          </p:cNvPr>
          <p:cNvSpPr txBox="1">
            <a:spLocks noGrp="1"/>
          </p:cNvSpPr>
          <p:nvPr/>
        </p:nvSpPr>
        <p:spPr>
          <a:xfrm>
            <a:off x="700439" y="-502180"/>
            <a:ext cx="55709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CPU Cycle Utilization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13B3BE-474F-650A-381D-3AA8415DF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1234AB-FA1C-7A58-275B-C6D209A78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923027" y="1929063"/>
            <a:ext cx="5727940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Impact of exogenous variables</a:t>
            </a: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Performance varies with CPU load &amp; memory bandwidth</a:t>
            </a:r>
          </a:p>
          <a:p>
            <a:pPr marL="596900" lvl="1" indent="0">
              <a:lnSpc>
                <a:spcPct val="150000"/>
              </a:lnSpc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Importance of efficient load balancing across clusters.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CPU variance across RPCs:</a:t>
            </a:r>
          </a:p>
          <a:p>
            <a:pPr lvl="1" indent="-317500">
              <a:lnSpc>
                <a:spcPct val="15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Poses challenges for load balancing &amp; scheduling.</a:t>
            </a: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Need to consider both network latency and server load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B14234-4982-38D4-E1E3-C5422958EBA1}"/>
              </a:ext>
            </a:extLst>
          </p:cNvPr>
          <p:cNvGrpSpPr/>
          <p:nvPr/>
        </p:nvGrpSpPr>
        <p:grpSpPr>
          <a:xfrm>
            <a:off x="7358330" y="1742537"/>
            <a:ext cx="3881887" cy="4494361"/>
            <a:chOff x="7341077" y="1639020"/>
            <a:chExt cx="3881887" cy="44943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E1AA1A-D887-0874-9288-D1252D724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8760" y="2089697"/>
              <a:ext cx="3446466" cy="21423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593A8E-6744-E98D-2F14-9CCB6A73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29079" y="4226943"/>
              <a:ext cx="2291081" cy="187804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BC0280-ED2A-2FF2-CF6D-C3132993E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4129" y="1742348"/>
              <a:ext cx="3488067" cy="294325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B4D6F87-63FA-075F-09C6-C900EDBB218B}"/>
                </a:ext>
              </a:extLst>
            </p:cNvPr>
            <p:cNvSpPr/>
            <p:nvPr/>
          </p:nvSpPr>
          <p:spPr>
            <a:xfrm>
              <a:off x="7341077" y="1639020"/>
              <a:ext cx="3881887" cy="4494361"/>
            </a:xfrm>
            <a:prstGeom prst="roundRect">
              <a:avLst>
                <a:gd name="adj" fmla="val 750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Audio 39">
            <a:extLst>
              <a:ext uri="{FF2B5EF4-FFF2-40B4-BE49-F238E27FC236}">
                <a16:creationId xmlns:a16="http://schemas.microsoft.com/office/drawing/2014/main" id="{5DA09DC9-03C9-B629-182A-7545F0F0F56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704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376">
        <p159:morph option="byObject"/>
      </p:transition>
    </mc:Choice>
    <mc:Fallback>
      <p:transition spd="slow" advTm="30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  <p:bldLst>
      <p:bldP spid="10" grpId="0" uiExpand="1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6|1.6|7.1|6.3|5.3|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5.1|4.8|1.4|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6.3|2.2|1.1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6.8|5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0.8|7.8|6.9|2.9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2.7|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.8|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4|0.8|3.2|3.2|3.2|3.3|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.5|3.8|7.9|4.7|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4|3.3|3|3.2|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6|9|7.9|1.5|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1798</Words>
  <Application>Microsoft Macintosh PowerPoint</Application>
  <PresentationFormat>Widescreen</PresentationFormat>
  <Paragraphs>214</Paragraphs>
  <Slides>15</Slides>
  <Notes>15</Notes>
  <HiddenSlides>0</HiddenSlides>
  <MMClips>15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Figtree</vt:lpstr>
      <vt:lpstr>Figtree Medium</vt:lpstr>
      <vt:lpstr>Hanken Grotesk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Marsh</dc:creator>
  <cp:lastModifiedBy>Hannah Marsh</cp:lastModifiedBy>
  <cp:revision>8</cp:revision>
  <cp:lastPrinted>2024-03-15T19:50:12Z</cp:lastPrinted>
  <dcterms:created xsi:type="dcterms:W3CDTF">2024-03-14T16:33:08Z</dcterms:created>
  <dcterms:modified xsi:type="dcterms:W3CDTF">2024-03-15T21:38:23Z</dcterms:modified>
</cp:coreProperties>
</file>